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8"/>
  </p:notesMasterIdLst>
  <p:sldIdLst>
    <p:sldId id="257" r:id="rId2"/>
    <p:sldId id="259" r:id="rId3"/>
    <p:sldId id="258" r:id="rId4"/>
    <p:sldId id="260" r:id="rId5"/>
    <p:sldId id="263" r:id="rId6"/>
    <p:sldId id="364" r:id="rId7"/>
    <p:sldId id="266" r:id="rId8"/>
    <p:sldId id="264" r:id="rId9"/>
    <p:sldId id="267" r:id="rId10"/>
    <p:sldId id="268" r:id="rId11"/>
    <p:sldId id="269" r:id="rId12"/>
    <p:sldId id="270" r:id="rId13"/>
    <p:sldId id="271" r:id="rId14"/>
    <p:sldId id="273" r:id="rId15"/>
    <p:sldId id="272" r:id="rId16"/>
    <p:sldId id="274" r:id="rId17"/>
    <p:sldId id="275" r:id="rId18"/>
    <p:sldId id="276" r:id="rId19"/>
    <p:sldId id="277" r:id="rId20"/>
    <p:sldId id="278" r:id="rId21"/>
    <p:sldId id="280" r:id="rId22"/>
    <p:sldId id="279" r:id="rId23"/>
    <p:sldId id="281" r:id="rId24"/>
    <p:sldId id="282" r:id="rId25"/>
    <p:sldId id="283" r:id="rId26"/>
    <p:sldId id="284" r:id="rId27"/>
    <p:sldId id="285" r:id="rId28"/>
    <p:sldId id="286" r:id="rId29"/>
    <p:sldId id="287" r:id="rId30"/>
    <p:sldId id="288" r:id="rId31"/>
    <p:sldId id="289" r:id="rId32"/>
    <p:sldId id="290" r:id="rId33"/>
    <p:sldId id="292" r:id="rId34"/>
    <p:sldId id="297" r:id="rId35"/>
    <p:sldId id="299" r:id="rId36"/>
    <p:sldId id="300" r:id="rId37"/>
    <p:sldId id="301" r:id="rId38"/>
    <p:sldId id="302" r:id="rId39"/>
    <p:sldId id="293" r:id="rId40"/>
    <p:sldId id="298" r:id="rId41"/>
    <p:sldId id="296" r:id="rId42"/>
    <p:sldId id="303" r:id="rId43"/>
    <p:sldId id="304" r:id="rId44"/>
    <p:sldId id="305" r:id="rId45"/>
    <p:sldId id="294" r:id="rId46"/>
    <p:sldId id="306" r:id="rId47"/>
    <p:sldId id="291" r:id="rId48"/>
    <p:sldId id="307" r:id="rId49"/>
    <p:sldId id="308" r:id="rId50"/>
    <p:sldId id="309" r:id="rId51"/>
    <p:sldId id="310" r:id="rId52"/>
    <p:sldId id="311" r:id="rId53"/>
    <p:sldId id="313" r:id="rId54"/>
    <p:sldId id="312" r:id="rId55"/>
    <p:sldId id="314" r:id="rId56"/>
    <p:sldId id="315" r:id="rId57"/>
    <p:sldId id="316" r:id="rId58"/>
    <p:sldId id="317" r:id="rId59"/>
    <p:sldId id="324" r:id="rId60"/>
    <p:sldId id="325" r:id="rId61"/>
    <p:sldId id="326" r:id="rId62"/>
    <p:sldId id="327" r:id="rId63"/>
    <p:sldId id="328" r:id="rId64"/>
    <p:sldId id="329" r:id="rId65"/>
    <p:sldId id="330" r:id="rId66"/>
    <p:sldId id="331" r:id="rId67"/>
    <p:sldId id="332" r:id="rId68"/>
    <p:sldId id="333" r:id="rId69"/>
    <p:sldId id="334" r:id="rId70"/>
    <p:sldId id="335" r:id="rId71"/>
    <p:sldId id="336" r:id="rId72"/>
    <p:sldId id="337" r:id="rId73"/>
    <p:sldId id="363" r:id="rId74"/>
    <p:sldId id="339" r:id="rId75"/>
    <p:sldId id="340" r:id="rId76"/>
    <p:sldId id="341" r:id="rId77"/>
    <p:sldId id="342" r:id="rId78"/>
    <p:sldId id="344" r:id="rId79"/>
    <p:sldId id="345" r:id="rId80"/>
    <p:sldId id="346" r:id="rId81"/>
    <p:sldId id="347" r:id="rId82"/>
    <p:sldId id="348" r:id="rId83"/>
    <p:sldId id="349" r:id="rId84"/>
    <p:sldId id="343" r:id="rId85"/>
    <p:sldId id="350" r:id="rId86"/>
    <p:sldId id="351" r:id="rId87"/>
    <p:sldId id="352" r:id="rId88"/>
    <p:sldId id="353" r:id="rId89"/>
    <p:sldId id="354" r:id="rId90"/>
    <p:sldId id="355" r:id="rId91"/>
    <p:sldId id="357" r:id="rId92"/>
    <p:sldId id="358" r:id="rId93"/>
    <p:sldId id="359" r:id="rId94"/>
    <p:sldId id="360" r:id="rId95"/>
    <p:sldId id="361" r:id="rId96"/>
    <p:sldId id="362" r:id="rId97"/>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530CE3-ABDA-174D-9565-342A96FF0F6F}" v="54" dt="2025-12-17T12:34:50.112"/>
  </p1510:revLst>
</p1510:revInfo>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51"/>
    <p:restoredTop sz="94645"/>
  </p:normalViewPr>
  <p:slideViewPr>
    <p:cSldViewPr snapToGrid="0">
      <p:cViewPr varScale="1">
        <p:scale>
          <a:sx n="108" d="100"/>
          <a:sy n="108" d="100"/>
        </p:scale>
        <p:origin x="208" y="9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microsoft.com/office/2015/10/relationships/revisionInfo" Target="revisionInfo.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se Lauridsen" userId="2a032e9c-fc2b-498e-b98a-ef77a11d3d14" providerId="ADAL" clId="{095AB2E5-4BC3-552D-BCB3-F29D89505C5E}"/>
    <pc:docChg chg="undo custSel addSld delSld modSld">
      <pc:chgData name="Else Lauridsen" userId="2a032e9c-fc2b-498e-b98a-ef77a11d3d14" providerId="ADAL" clId="{095AB2E5-4BC3-552D-BCB3-F29D89505C5E}" dt="2025-12-17T12:34:55.894" v="837" actId="14100"/>
      <pc:docMkLst>
        <pc:docMk/>
      </pc:docMkLst>
      <pc:sldChg chg="delSp add del mod">
        <pc:chgData name="Else Lauridsen" userId="2a032e9c-fc2b-498e-b98a-ef77a11d3d14" providerId="ADAL" clId="{095AB2E5-4BC3-552D-BCB3-F29D89505C5E}" dt="2025-12-17T12:26:57.839" v="774" actId="2696"/>
        <pc:sldMkLst>
          <pc:docMk/>
          <pc:sldMk cId="3115729240" sldId="257"/>
        </pc:sldMkLst>
      </pc:sldChg>
      <pc:sldChg chg="add del">
        <pc:chgData name="Else Lauridsen" userId="2a032e9c-fc2b-498e-b98a-ef77a11d3d14" providerId="ADAL" clId="{095AB2E5-4BC3-552D-BCB3-F29D89505C5E}" dt="2025-12-17T12:26:57.839" v="774" actId="2696"/>
        <pc:sldMkLst>
          <pc:docMk/>
          <pc:sldMk cId="1715596673" sldId="258"/>
        </pc:sldMkLst>
      </pc:sldChg>
      <pc:sldChg chg="addSp modSp add del mod">
        <pc:chgData name="Else Lauridsen" userId="2a032e9c-fc2b-498e-b98a-ef77a11d3d14" providerId="ADAL" clId="{095AB2E5-4BC3-552D-BCB3-F29D89505C5E}" dt="2025-12-17T12:26:57.839" v="774" actId="2696"/>
        <pc:sldMkLst>
          <pc:docMk/>
          <pc:sldMk cId="3326914470" sldId="259"/>
        </pc:sldMkLst>
      </pc:sldChg>
      <pc:sldChg chg="add del">
        <pc:chgData name="Else Lauridsen" userId="2a032e9c-fc2b-498e-b98a-ef77a11d3d14" providerId="ADAL" clId="{095AB2E5-4BC3-552D-BCB3-F29D89505C5E}" dt="2025-12-17T12:26:57.839" v="774" actId="2696"/>
        <pc:sldMkLst>
          <pc:docMk/>
          <pc:sldMk cId="956759453" sldId="260"/>
        </pc:sldMkLst>
      </pc:sldChg>
      <pc:sldChg chg="add del">
        <pc:chgData name="Else Lauridsen" userId="2a032e9c-fc2b-498e-b98a-ef77a11d3d14" providerId="ADAL" clId="{095AB2E5-4BC3-552D-BCB3-F29D89505C5E}" dt="2025-12-17T12:26:57.839" v="774" actId="2696"/>
        <pc:sldMkLst>
          <pc:docMk/>
          <pc:sldMk cId="3393650810" sldId="263"/>
        </pc:sldMkLst>
      </pc:sldChg>
      <pc:sldChg chg="add del">
        <pc:chgData name="Else Lauridsen" userId="2a032e9c-fc2b-498e-b98a-ef77a11d3d14" providerId="ADAL" clId="{095AB2E5-4BC3-552D-BCB3-F29D89505C5E}" dt="2025-12-17T12:26:57.839" v="774" actId="2696"/>
        <pc:sldMkLst>
          <pc:docMk/>
          <pc:sldMk cId="3648178800" sldId="264"/>
        </pc:sldMkLst>
      </pc:sldChg>
      <pc:sldChg chg="add del">
        <pc:chgData name="Else Lauridsen" userId="2a032e9c-fc2b-498e-b98a-ef77a11d3d14" providerId="ADAL" clId="{095AB2E5-4BC3-552D-BCB3-F29D89505C5E}" dt="2025-12-17T12:26:57.839" v="774" actId="2696"/>
        <pc:sldMkLst>
          <pc:docMk/>
          <pc:sldMk cId="2863023028" sldId="266"/>
        </pc:sldMkLst>
      </pc:sldChg>
      <pc:sldChg chg="add del">
        <pc:chgData name="Else Lauridsen" userId="2a032e9c-fc2b-498e-b98a-ef77a11d3d14" providerId="ADAL" clId="{095AB2E5-4BC3-552D-BCB3-F29D89505C5E}" dt="2025-12-17T12:26:57.839" v="774" actId="2696"/>
        <pc:sldMkLst>
          <pc:docMk/>
          <pc:sldMk cId="906574889" sldId="267"/>
        </pc:sldMkLst>
      </pc:sldChg>
      <pc:sldChg chg="add del">
        <pc:chgData name="Else Lauridsen" userId="2a032e9c-fc2b-498e-b98a-ef77a11d3d14" providerId="ADAL" clId="{095AB2E5-4BC3-552D-BCB3-F29D89505C5E}" dt="2025-12-17T12:26:57.839" v="774" actId="2696"/>
        <pc:sldMkLst>
          <pc:docMk/>
          <pc:sldMk cId="3350950356" sldId="268"/>
        </pc:sldMkLst>
      </pc:sldChg>
      <pc:sldChg chg="add del">
        <pc:chgData name="Else Lauridsen" userId="2a032e9c-fc2b-498e-b98a-ef77a11d3d14" providerId="ADAL" clId="{095AB2E5-4BC3-552D-BCB3-F29D89505C5E}" dt="2025-12-17T12:26:57.839" v="774" actId="2696"/>
        <pc:sldMkLst>
          <pc:docMk/>
          <pc:sldMk cId="1945608087" sldId="269"/>
        </pc:sldMkLst>
      </pc:sldChg>
      <pc:sldChg chg="add del">
        <pc:chgData name="Else Lauridsen" userId="2a032e9c-fc2b-498e-b98a-ef77a11d3d14" providerId="ADAL" clId="{095AB2E5-4BC3-552D-BCB3-F29D89505C5E}" dt="2025-12-17T12:26:57.839" v="774" actId="2696"/>
        <pc:sldMkLst>
          <pc:docMk/>
          <pc:sldMk cId="1074164437" sldId="270"/>
        </pc:sldMkLst>
      </pc:sldChg>
      <pc:sldChg chg="add del">
        <pc:chgData name="Else Lauridsen" userId="2a032e9c-fc2b-498e-b98a-ef77a11d3d14" providerId="ADAL" clId="{095AB2E5-4BC3-552D-BCB3-F29D89505C5E}" dt="2025-12-17T12:26:57.839" v="774" actId="2696"/>
        <pc:sldMkLst>
          <pc:docMk/>
          <pc:sldMk cId="2055226753" sldId="271"/>
        </pc:sldMkLst>
      </pc:sldChg>
      <pc:sldChg chg="add del">
        <pc:chgData name="Else Lauridsen" userId="2a032e9c-fc2b-498e-b98a-ef77a11d3d14" providerId="ADAL" clId="{095AB2E5-4BC3-552D-BCB3-F29D89505C5E}" dt="2025-12-17T12:26:57.839" v="774" actId="2696"/>
        <pc:sldMkLst>
          <pc:docMk/>
          <pc:sldMk cId="1215348783" sldId="272"/>
        </pc:sldMkLst>
      </pc:sldChg>
      <pc:sldChg chg="add del">
        <pc:chgData name="Else Lauridsen" userId="2a032e9c-fc2b-498e-b98a-ef77a11d3d14" providerId="ADAL" clId="{095AB2E5-4BC3-552D-BCB3-F29D89505C5E}" dt="2025-12-17T12:26:57.839" v="774" actId="2696"/>
        <pc:sldMkLst>
          <pc:docMk/>
          <pc:sldMk cId="4061689572" sldId="273"/>
        </pc:sldMkLst>
      </pc:sldChg>
      <pc:sldChg chg="add del">
        <pc:chgData name="Else Lauridsen" userId="2a032e9c-fc2b-498e-b98a-ef77a11d3d14" providerId="ADAL" clId="{095AB2E5-4BC3-552D-BCB3-F29D89505C5E}" dt="2025-12-17T12:26:57.839" v="774" actId="2696"/>
        <pc:sldMkLst>
          <pc:docMk/>
          <pc:sldMk cId="256908781" sldId="274"/>
        </pc:sldMkLst>
      </pc:sldChg>
      <pc:sldChg chg="add del">
        <pc:chgData name="Else Lauridsen" userId="2a032e9c-fc2b-498e-b98a-ef77a11d3d14" providerId="ADAL" clId="{095AB2E5-4BC3-552D-BCB3-F29D89505C5E}" dt="2025-12-17T12:26:57.839" v="774" actId="2696"/>
        <pc:sldMkLst>
          <pc:docMk/>
          <pc:sldMk cId="3827052479" sldId="275"/>
        </pc:sldMkLst>
      </pc:sldChg>
      <pc:sldChg chg="add del">
        <pc:chgData name="Else Lauridsen" userId="2a032e9c-fc2b-498e-b98a-ef77a11d3d14" providerId="ADAL" clId="{095AB2E5-4BC3-552D-BCB3-F29D89505C5E}" dt="2025-12-17T12:26:57.839" v="774" actId="2696"/>
        <pc:sldMkLst>
          <pc:docMk/>
          <pc:sldMk cId="751493455" sldId="276"/>
        </pc:sldMkLst>
      </pc:sldChg>
      <pc:sldChg chg="add del">
        <pc:chgData name="Else Lauridsen" userId="2a032e9c-fc2b-498e-b98a-ef77a11d3d14" providerId="ADAL" clId="{095AB2E5-4BC3-552D-BCB3-F29D89505C5E}" dt="2025-12-17T12:26:57.839" v="774" actId="2696"/>
        <pc:sldMkLst>
          <pc:docMk/>
          <pc:sldMk cId="1804567931" sldId="277"/>
        </pc:sldMkLst>
      </pc:sldChg>
      <pc:sldChg chg="add del">
        <pc:chgData name="Else Lauridsen" userId="2a032e9c-fc2b-498e-b98a-ef77a11d3d14" providerId="ADAL" clId="{095AB2E5-4BC3-552D-BCB3-F29D89505C5E}" dt="2025-12-17T12:26:57.839" v="774" actId="2696"/>
        <pc:sldMkLst>
          <pc:docMk/>
          <pc:sldMk cId="3829408335" sldId="278"/>
        </pc:sldMkLst>
      </pc:sldChg>
      <pc:sldChg chg="add del">
        <pc:chgData name="Else Lauridsen" userId="2a032e9c-fc2b-498e-b98a-ef77a11d3d14" providerId="ADAL" clId="{095AB2E5-4BC3-552D-BCB3-F29D89505C5E}" dt="2025-12-17T12:26:57.839" v="774" actId="2696"/>
        <pc:sldMkLst>
          <pc:docMk/>
          <pc:sldMk cId="192818374" sldId="279"/>
        </pc:sldMkLst>
      </pc:sldChg>
      <pc:sldChg chg="add del">
        <pc:chgData name="Else Lauridsen" userId="2a032e9c-fc2b-498e-b98a-ef77a11d3d14" providerId="ADAL" clId="{095AB2E5-4BC3-552D-BCB3-F29D89505C5E}" dt="2025-12-17T12:26:57.839" v="774" actId="2696"/>
        <pc:sldMkLst>
          <pc:docMk/>
          <pc:sldMk cId="1800645044" sldId="280"/>
        </pc:sldMkLst>
      </pc:sldChg>
      <pc:sldChg chg="add del">
        <pc:chgData name="Else Lauridsen" userId="2a032e9c-fc2b-498e-b98a-ef77a11d3d14" providerId="ADAL" clId="{095AB2E5-4BC3-552D-BCB3-F29D89505C5E}" dt="2025-12-17T12:26:57.839" v="774" actId="2696"/>
        <pc:sldMkLst>
          <pc:docMk/>
          <pc:sldMk cId="3464953994" sldId="281"/>
        </pc:sldMkLst>
      </pc:sldChg>
      <pc:sldChg chg="add del">
        <pc:chgData name="Else Lauridsen" userId="2a032e9c-fc2b-498e-b98a-ef77a11d3d14" providerId="ADAL" clId="{095AB2E5-4BC3-552D-BCB3-F29D89505C5E}" dt="2025-12-17T12:26:57.839" v="774" actId="2696"/>
        <pc:sldMkLst>
          <pc:docMk/>
          <pc:sldMk cId="570033472" sldId="282"/>
        </pc:sldMkLst>
      </pc:sldChg>
      <pc:sldChg chg="add del">
        <pc:chgData name="Else Lauridsen" userId="2a032e9c-fc2b-498e-b98a-ef77a11d3d14" providerId="ADAL" clId="{095AB2E5-4BC3-552D-BCB3-F29D89505C5E}" dt="2025-12-17T12:26:57.839" v="774" actId="2696"/>
        <pc:sldMkLst>
          <pc:docMk/>
          <pc:sldMk cId="1966229556" sldId="283"/>
        </pc:sldMkLst>
      </pc:sldChg>
      <pc:sldChg chg="add del">
        <pc:chgData name="Else Lauridsen" userId="2a032e9c-fc2b-498e-b98a-ef77a11d3d14" providerId="ADAL" clId="{095AB2E5-4BC3-552D-BCB3-F29D89505C5E}" dt="2025-12-17T12:26:57.839" v="774" actId="2696"/>
        <pc:sldMkLst>
          <pc:docMk/>
          <pc:sldMk cId="2767584591" sldId="284"/>
        </pc:sldMkLst>
      </pc:sldChg>
      <pc:sldChg chg="add del">
        <pc:chgData name="Else Lauridsen" userId="2a032e9c-fc2b-498e-b98a-ef77a11d3d14" providerId="ADAL" clId="{095AB2E5-4BC3-552D-BCB3-F29D89505C5E}" dt="2025-12-17T12:26:57.839" v="774" actId="2696"/>
        <pc:sldMkLst>
          <pc:docMk/>
          <pc:sldMk cId="2890361185" sldId="285"/>
        </pc:sldMkLst>
      </pc:sldChg>
      <pc:sldChg chg="add del">
        <pc:chgData name="Else Lauridsen" userId="2a032e9c-fc2b-498e-b98a-ef77a11d3d14" providerId="ADAL" clId="{095AB2E5-4BC3-552D-BCB3-F29D89505C5E}" dt="2025-12-17T12:26:57.839" v="774" actId="2696"/>
        <pc:sldMkLst>
          <pc:docMk/>
          <pc:sldMk cId="1604999014" sldId="286"/>
        </pc:sldMkLst>
      </pc:sldChg>
      <pc:sldChg chg="add del">
        <pc:chgData name="Else Lauridsen" userId="2a032e9c-fc2b-498e-b98a-ef77a11d3d14" providerId="ADAL" clId="{095AB2E5-4BC3-552D-BCB3-F29D89505C5E}" dt="2025-12-17T12:26:57.839" v="774" actId="2696"/>
        <pc:sldMkLst>
          <pc:docMk/>
          <pc:sldMk cId="2905197042" sldId="287"/>
        </pc:sldMkLst>
      </pc:sldChg>
      <pc:sldChg chg="add del">
        <pc:chgData name="Else Lauridsen" userId="2a032e9c-fc2b-498e-b98a-ef77a11d3d14" providerId="ADAL" clId="{095AB2E5-4BC3-552D-BCB3-F29D89505C5E}" dt="2025-12-17T12:26:57.839" v="774" actId="2696"/>
        <pc:sldMkLst>
          <pc:docMk/>
          <pc:sldMk cId="2199466154" sldId="288"/>
        </pc:sldMkLst>
      </pc:sldChg>
      <pc:sldChg chg="add del">
        <pc:chgData name="Else Lauridsen" userId="2a032e9c-fc2b-498e-b98a-ef77a11d3d14" providerId="ADAL" clId="{095AB2E5-4BC3-552D-BCB3-F29D89505C5E}" dt="2025-12-17T12:26:57.839" v="774" actId="2696"/>
        <pc:sldMkLst>
          <pc:docMk/>
          <pc:sldMk cId="2611393439" sldId="289"/>
        </pc:sldMkLst>
      </pc:sldChg>
      <pc:sldChg chg="add del">
        <pc:chgData name="Else Lauridsen" userId="2a032e9c-fc2b-498e-b98a-ef77a11d3d14" providerId="ADAL" clId="{095AB2E5-4BC3-552D-BCB3-F29D89505C5E}" dt="2025-12-17T12:26:57.839" v="774" actId="2696"/>
        <pc:sldMkLst>
          <pc:docMk/>
          <pc:sldMk cId="2478959321" sldId="290"/>
        </pc:sldMkLst>
      </pc:sldChg>
      <pc:sldChg chg="add del">
        <pc:chgData name="Else Lauridsen" userId="2a032e9c-fc2b-498e-b98a-ef77a11d3d14" providerId="ADAL" clId="{095AB2E5-4BC3-552D-BCB3-F29D89505C5E}" dt="2025-12-17T12:26:57.839" v="774" actId="2696"/>
        <pc:sldMkLst>
          <pc:docMk/>
          <pc:sldMk cId="3534876576" sldId="291"/>
        </pc:sldMkLst>
      </pc:sldChg>
      <pc:sldChg chg="add del">
        <pc:chgData name="Else Lauridsen" userId="2a032e9c-fc2b-498e-b98a-ef77a11d3d14" providerId="ADAL" clId="{095AB2E5-4BC3-552D-BCB3-F29D89505C5E}" dt="2025-12-17T12:26:57.839" v="774" actId="2696"/>
        <pc:sldMkLst>
          <pc:docMk/>
          <pc:sldMk cId="3619739913" sldId="292"/>
        </pc:sldMkLst>
      </pc:sldChg>
      <pc:sldChg chg="add del">
        <pc:chgData name="Else Lauridsen" userId="2a032e9c-fc2b-498e-b98a-ef77a11d3d14" providerId="ADAL" clId="{095AB2E5-4BC3-552D-BCB3-F29D89505C5E}" dt="2025-12-17T12:26:57.839" v="774" actId="2696"/>
        <pc:sldMkLst>
          <pc:docMk/>
          <pc:sldMk cId="1025445716" sldId="293"/>
        </pc:sldMkLst>
      </pc:sldChg>
      <pc:sldChg chg="add del">
        <pc:chgData name="Else Lauridsen" userId="2a032e9c-fc2b-498e-b98a-ef77a11d3d14" providerId="ADAL" clId="{095AB2E5-4BC3-552D-BCB3-F29D89505C5E}" dt="2025-12-17T12:26:57.839" v="774" actId="2696"/>
        <pc:sldMkLst>
          <pc:docMk/>
          <pc:sldMk cId="2558539450" sldId="294"/>
        </pc:sldMkLst>
      </pc:sldChg>
      <pc:sldChg chg="add del">
        <pc:chgData name="Else Lauridsen" userId="2a032e9c-fc2b-498e-b98a-ef77a11d3d14" providerId="ADAL" clId="{095AB2E5-4BC3-552D-BCB3-F29D89505C5E}" dt="2025-12-17T12:26:57.839" v="774" actId="2696"/>
        <pc:sldMkLst>
          <pc:docMk/>
          <pc:sldMk cId="3639428378" sldId="296"/>
        </pc:sldMkLst>
      </pc:sldChg>
      <pc:sldChg chg="add del">
        <pc:chgData name="Else Lauridsen" userId="2a032e9c-fc2b-498e-b98a-ef77a11d3d14" providerId="ADAL" clId="{095AB2E5-4BC3-552D-BCB3-F29D89505C5E}" dt="2025-12-17T12:26:57.839" v="774" actId="2696"/>
        <pc:sldMkLst>
          <pc:docMk/>
          <pc:sldMk cId="2946663072" sldId="297"/>
        </pc:sldMkLst>
      </pc:sldChg>
      <pc:sldChg chg="add del">
        <pc:chgData name="Else Lauridsen" userId="2a032e9c-fc2b-498e-b98a-ef77a11d3d14" providerId="ADAL" clId="{095AB2E5-4BC3-552D-BCB3-F29D89505C5E}" dt="2025-12-17T12:26:57.839" v="774" actId="2696"/>
        <pc:sldMkLst>
          <pc:docMk/>
          <pc:sldMk cId="69302062" sldId="298"/>
        </pc:sldMkLst>
      </pc:sldChg>
      <pc:sldChg chg="add del">
        <pc:chgData name="Else Lauridsen" userId="2a032e9c-fc2b-498e-b98a-ef77a11d3d14" providerId="ADAL" clId="{095AB2E5-4BC3-552D-BCB3-F29D89505C5E}" dt="2025-12-17T12:26:57.839" v="774" actId="2696"/>
        <pc:sldMkLst>
          <pc:docMk/>
          <pc:sldMk cId="451081831" sldId="299"/>
        </pc:sldMkLst>
      </pc:sldChg>
      <pc:sldChg chg="add del">
        <pc:chgData name="Else Lauridsen" userId="2a032e9c-fc2b-498e-b98a-ef77a11d3d14" providerId="ADAL" clId="{095AB2E5-4BC3-552D-BCB3-F29D89505C5E}" dt="2025-12-17T12:26:57.839" v="774" actId="2696"/>
        <pc:sldMkLst>
          <pc:docMk/>
          <pc:sldMk cId="1408573816" sldId="300"/>
        </pc:sldMkLst>
      </pc:sldChg>
      <pc:sldChg chg="add del">
        <pc:chgData name="Else Lauridsen" userId="2a032e9c-fc2b-498e-b98a-ef77a11d3d14" providerId="ADAL" clId="{095AB2E5-4BC3-552D-BCB3-F29D89505C5E}" dt="2025-12-17T12:26:57.839" v="774" actId="2696"/>
        <pc:sldMkLst>
          <pc:docMk/>
          <pc:sldMk cId="3178452219" sldId="301"/>
        </pc:sldMkLst>
      </pc:sldChg>
      <pc:sldChg chg="add del">
        <pc:chgData name="Else Lauridsen" userId="2a032e9c-fc2b-498e-b98a-ef77a11d3d14" providerId="ADAL" clId="{095AB2E5-4BC3-552D-BCB3-F29D89505C5E}" dt="2025-12-17T12:26:57.839" v="774" actId="2696"/>
        <pc:sldMkLst>
          <pc:docMk/>
          <pc:sldMk cId="2761652443" sldId="302"/>
        </pc:sldMkLst>
      </pc:sldChg>
      <pc:sldChg chg="add del">
        <pc:chgData name="Else Lauridsen" userId="2a032e9c-fc2b-498e-b98a-ef77a11d3d14" providerId="ADAL" clId="{095AB2E5-4BC3-552D-BCB3-F29D89505C5E}" dt="2025-12-17T12:26:57.839" v="774" actId="2696"/>
        <pc:sldMkLst>
          <pc:docMk/>
          <pc:sldMk cId="2997896144" sldId="303"/>
        </pc:sldMkLst>
      </pc:sldChg>
      <pc:sldChg chg="modSp add del mod">
        <pc:chgData name="Else Lauridsen" userId="2a032e9c-fc2b-498e-b98a-ef77a11d3d14" providerId="ADAL" clId="{095AB2E5-4BC3-552D-BCB3-F29D89505C5E}" dt="2025-12-17T12:26:57.839" v="774" actId="2696"/>
        <pc:sldMkLst>
          <pc:docMk/>
          <pc:sldMk cId="772514244" sldId="304"/>
        </pc:sldMkLst>
      </pc:sldChg>
      <pc:sldChg chg="add del">
        <pc:chgData name="Else Lauridsen" userId="2a032e9c-fc2b-498e-b98a-ef77a11d3d14" providerId="ADAL" clId="{095AB2E5-4BC3-552D-BCB3-F29D89505C5E}" dt="2025-12-17T12:26:57.839" v="774" actId="2696"/>
        <pc:sldMkLst>
          <pc:docMk/>
          <pc:sldMk cId="3717143603" sldId="305"/>
        </pc:sldMkLst>
      </pc:sldChg>
      <pc:sldChg chg="add del">
        <pc:chgData name="Else Lauridsen" userId="2a032e9c-fc2b-498e-b98a-ef77a11d3d14" providerId="ADAL" clId="{095AB2E5-4BC3-552D-BCB3-F29D89505C5E}" dt="2025-12-17T12:26:57.839" v="774" actId="2696"/>
        <pc:sldMkLst>
          <pc:docMk/>
          <pc:sldMk cId="3409205481" sldId="306"/>
        </pc:sldMkLst>
      </pc:sldChg>
      <pc:sldChg chg="add del">
        <pc:chgData name="Else Lauridsen" userId="2a032e9c-fc2b-498e-b98a-ef77a11d3d14" providerId="ADAL" clId="{095AB2E5-4BC3-552D-BCB3-F29D89505C5E}" dt="2025-12-17T12:26:57.839" v="774" actId="2696"/>
        <pc:sldMkLst>
          <pc:docMk/>
          <pc:sldMk cId="3035224009" sldId="307"/>
        </pc:sldMkLst>
      </pc:sldChg>
      <pc:sldChg chg="add del">
        <pc:chgData name="Else Lauridsen" userId="2a032e9c-fc2b-498e-b98a-ef77a11d3d14" providerId="ADAL" clId="{095AB2E5-4BC3-552D-BCB3-F29D89505C5E}" dt="2025-12-17T12:26:57.839" v="774" actId="2696"/>
        <pc:sldMkLst>
          <pc:docMk/>
          <pc:sldMk cId="1981312427" sldId="308"/>
        </pc:sldMkLst>
      </pc:sldChg>
      <pc:sldChg chg="add del">
        <pc:chgData name="Else Lauridsen" userId="2a032e9c-fc2b-498e-b98a-ef77a11d3d14" providerId="ADAL" clId="{095AB2E5-4BC3-552D-BCB3-F29D89505C5E}" dt="2025-12-17T12:26:57.839" v="774" actId="2696"/>
        <pc:sldMkLst>
          <pc:docMk/>
          <pc:sldMk cId="2728484630" sldId="309"/>
        </pc:sldMkLst>
      </pc:sldChg>
      <pc:sldChg chg="addSp delSp modSp add del mod">
        <pc:chgData name="Else Lauridsen" userId="2a032e9c-fc2b-498e-b98a-ef77a11d3d14" providerId="ADAL" clId="{095AB2E5-4BC3-552D-BCB3-F29D89505C5E}" dt="2025-12-17T12:27:57.238" v="785" actId="26606"/>
        <pc:sldMkLst>
          <pc:docMk/>
          <pc:sldMk cId="3836690972" sldId="310"/>
        </pc:sldMkLst>
        <pc:spChg chg="del">
          <ac:chgData name="Else Lauridsen" userId="2a032e9c-fc2b-498e-b98a-ef77a11d3d14" providerId="ADAL" clId="{095AB2E5-4BC3-552D-BCB3-F29D89505C5E}" dt="2025-12-17T12:27:57.238" v="785" actId="26606"/>
          <ac:spMkLst>
            <pc:docMk/>
            <pc:sldMk cId="3836690972" sldId="310"/>
            <ac:spMk id="9" creationId="{42A4FC2C-047E-45A5-965D-8E1E3BF09BC6}"/>
          </ac:spMkLst>
        </pc:spChg>
        <pc:spChg chg="add">
          <ac:chgData name="Else Lauridsen" userId="2a032e9c-fc2b-498e-b98a-ef77a11d3d14" providerId="ADAL" clId="{095AB2E5-4BC3-552D-BCB3-F29D89505C5E}" dt="2025-12-17T12:27:57.238" v="785" actId="26606"/>
          <ac:spMkLst>
            <pc:docMk/>
            <pc:sldMk cId="3836690972" sldId="310"/>
            <ac:spMk id="14" creationId="{42A4FC2C-047E-45A5-965D-8E1E3BF09BC6}"/>
          </ac:spMkLst>
        </pc:spChg>
        <pc:picChg chg="add mod">
          <ac:chgData name="Else Lauridsen" userId="2a032e9c-fc2b-498e-b98a-ef77a11d3d14" providerId="ADAL" clId="{095AB2E5-4BC3-552D-BCB3-F29D89505C5E}" dt="2025-12-17T12:27:57.238" v="785" actId="26606"/>
          <ac:picMkLst>
            <pc:docMk/>
            <pc:sldMk cId="3836690972" sldId="310"/>
            <ac:picMk id="3" creationId="{9F54E5E0-3D0A-58F6-72D0-A0355008F741}"/>
          </ac:picMkLst>
        </pc:picChg>
        <pc:picChg chg="del">
          <ac:chgData name="Else Lauridsen" userId="2a032e9c-fc2b-498e-b98a-ef77a11d3d14" providerId="ADAL" clId="{095AB2E5-4BC3-552D-BCB3-F29D89505C5E}" dt="2025-12-17T12:27:47.730" v="779" actId="478"/>
          <ac:picMkLst>
            <pc:docMk/>
            <pc:sldMk cId="3836690972" sldId="310"/>
            <ac:picMk id="4" creationId="{020C506E-6A4F-A292-BB65-AB05721D84F4}"/>
          </ac:picMkLst>
        </pc:picChg>
      </pc:sldChg>
      <pc:sldChg chg="addSp delSp modSp add del mod">
        <pc:chgData name="Else Lauridsen" userId="2a032e9c-fc2b-498e-b98a-ef77a11d3d14" providerId="ADAL" clId="{095AB2E5-4BC3-552D-BCB3-F29D89505C5E}" dt="2025-12-17T12:29:35.549" v="793" actId="14100"/>
        <pc:sldMkLst>
          <pc:docMk/>
          <pc:sldMk cId="4116162795" sldId="311"/>
        </pc:sldMkLst>
        <pc:picChg chg="del">
          <ac:chgData name="Else Lauridsen" userId="2a032e9c-fc2b-498e-b98a-ef77a11d3d14" providerId="ADAL" clId="{095AB2E5-4BC3-552D-BCB3-F29D89505C5E}" dt="2025-12-17T12:28:25.908" v="788" actId="478"/>
          <ac:picMkLst>
            <pc:docMk/>
            <pc:sldMk cId="4116162795" sldId="311"/>
            <ac:picMk id="4" creationId="{D2AC0E6F-B76E-E617-751D-9AE97D8F18D5}"/>
          </ac:picMkLst>
        </pc:picChg>
        <pc:picChg chg="add mod">
          <ac:chgData name="Else Lauridsen" userId="2a032e9c-fc2b-498e-b98a-ef77a11d3d14" providerId="ADAL" clId="{095AB2E5-4BC3-552D-BCB3-F29D89505C5E}" dt="2025-12-17T12:29:35.549" v="793" actId="14100"/>
          <ac:picMkLst>
            <pc:docMk/>
            <pc:sldMk cId="4116162795" sldId="311"/>
            <ac:picMk id="6" creationId="{16912C6D-6B8D-DC8A-91EE-19D7EEE71512}"/>
          </ac:picMkLst>
        </pc:picChg>
      </pc:sldChg>
      <pc:sldChg chg="addSp delSp modSp add del mod">
        <pc:chgData name="Else Lauridsen" userId="2a032e9c-fc2b-498e-b98a-ef77a11d3d14" providerId="ADAL" clId="{095AB2E5-4BC3-552D-BCB3-F29D89505C5E}" dt="2025-12-17T12:30:15.569" v="799" actId="14100"/>
        <pc:sldMkLst>
          <pc:docMk/>
          <pc:sldMk cId="2674759681" sldId="312"/>
        </pc:sldMkLst>
        <pc:picChg chg="add mod">
          <ac:chgData name="Else Lauridsen" userId="2a032e9c-fc2b-498e-b98a-ef77a11d3d14" providerId="ADAL" clId="{095AB2E5-4BC3-552D-BCB3-F29D89505C5E}" dt="2025-12-17T12:30:15.569" v="799" actId="14100"/>
          <ac:picMkLst>
            <pc:docMk/>
            <pc:sldMk cId="2674759681" sldId="312"/>
            <ac:picMk id="5" creationId="{C4010234-9435-55BD-2372-BD54ABEC9D33}"/>
          </ac:picMkLst>
        </pc:picChg>
        <pc:picChg chg="del">
          <ac:chgData name="Else Lauridsen" userId="2a032e9c-fc2b-498e-b98a-ef77a11d3d14" providerId="ADAL" clId="{095AB2E5-4BC3-552D-BCB3-F29D89505C5E}" dt="2025-12-17T12:29:38.540" v="794" actId="478"/>
          <ac:picMkLst>
            <pc:docMk/>
            <pc:sldMk cId="2674759681" sldId="312"/>
            <ac:picMk id="6" creationId="{0C08FB33-847A-9C73-8EF4-8C9E06C9159F}"/>
          </ac:picMkLst>
        </pc:picChg>
      </pc:sldChg>
      <pc:sldChg chg="add del">
        <pc:chgData name="Else Lauridsen" userId="2a032e9c-fc2b-498e-b98a-ef77a11d3d14" providerId="ADAL" clId="{095AB2E5-4BC3-552D-BCB3-F29D89505C5E}" dt="2025-12-17T12:28:23.396" v="787" actId="2696"/>
        <pc:sldMkLst>
          <pc:docMk/>
          <pc:sldMk cId="3828345845" sldId="313"/>
        </pc:sldMkLst>
      </pc:sldChg>
      <pc:sldChg chg="add del">
        <pc:chgData name="Else Lauridsen" userId="2a032e9c-fc2b-498e-b98a-ef77a11d3d14" providerId="ADAL" clId="{095AB2E5-4BC3-552D-BCB3-F29D89505C5E}" dt="2025-12-17T12:27:15.262" v="776" actId="2696"/>
        <pc:sldMkLst>
          <pc:docMk/>
          <pc:sldMk cId="1650064155" sldId="314"/>
        </pc:sldMkLst>
      </pc:sldChg>
      <pc:sldChg chg="add del">
        <pc:chgData name="Else Lauridsen" userId="2a032e9c-fc2b-498e-b98a-ef77a11d3d14" providerId="ADAL" clId="{095AB2E5-4BC3-552D-BCB3-F29D89505C5E}" dt="2025-12-17T12:30:41.866" v="801" actId="2696"/>
        <pc:sldMkLst>
          <pc:docMk/>
          <pc:sldMk cId="909458222" sldId="315"/>
        </pc:sldMkLst>
      </pc:sldChg>
      <pc:sldChg chg="add del">
        <pc:chgData name="Else Lauridsen" userId="2a032e9c-fc2b-498e-b98a-ef77a11d3d14" providerId="ADAL" clId="{095AB2E5-4BC3-552D-BCB3-F29D89505C5E}" dt="2025-12-17T12:30:41.866" v="801" actId="2696"/>
        <pc:sldMkLst>
          <pc:docMk/>
          <pc:sldMk cId="340269839" sldId="316"/>
        </pc:sldMkLst>
      </pc:sldChg>
      <pc:sldChg chg="add del">
        <pc:chgData name="Else Lauridsen" userId="2a032e9c-fc2b-498e-b98a-ef77a11d3d14" providerId="ADAL" clId="{095AB2E5-4BC3-552D-BCB3-F29D89505C5E}" dt="2025-12-17T12:30:41.866" v="801" actId="2696"/>
        <pc:sldMkLst>
          <pc:docMk/>
          <pc:sldMk cId="2455244492" sldId="317"/>
        </pc:sldMkLst>
      </pc:sldChg>
      <pc:sldChg chg="add del">
        <pc:chgData name="Else Lauridsen" userId="2a032e9c-fc2b-498e-b98a-ef77a11d3d14" providerId="ADAL" clId="{095AB2E5-4BC3-552D-BCB3-F29D89505C5E}" dt="2025-12-17T12:30:41.866" v="801" actId="2696"/>
        <pc:sldMkLst>
          <pc:docMk/>
          <pc:sldMk cId="1343363507" sldId="324"/>
        </pc:sldMkLst>
      </pc:sldChg>
      <pc:sldChg chg="add del">
        <pc:chgData name="Else Lauridsen" userId="2a032e9c-fc2b-498e-b98a-ef77a11d3d14" providerId="ADAL" clId="{095AB2E5-4BC3-552D-BCB3-F29D89505C5E}" dt="2025-12-17T12:30:41.866" v="801" actId="2696"/>
        <pc:sldMkLst>
          <pc:docMk/>
          <pc:sldMk cId="1131709549" sldId="325"/>
        </pc:sldMkLst>
      </pc:sldChg>
      <pc:sldChg chg="addSp delSp add del mod">
        <pc:chgData name="Else Lauridsen" userId="2a032e9c-fc2b-498e-b98a-ef77a11d3d14" providerId="ADAL" clId="{095AB2E5-4BC3-552D-BCB3-F29D89505C5E}" dt="2025-12-17T12:31:25.058" v="805" actId="21"/>
        <pc:sldMkLst>
          <pc:docMk/>
          <pc:sldMk cId="1765497250" sldId="326"/>
        </pc:sldMkLst>
        <pc:picChg chg="add del">
          <ac:chgData name="Else Lauridsen" userId="2a032e9c-fc2b-498e-b98a-ef77a11d3d14" providerId="ADAL" clId="{095AB2E5-4BC3-552D-BCB3-F29D89505C5E}" dt="2025-12-17T12:31:25.058" v="805" actId="21"/>
          <ac:picMkLst>
            <pc:docMk/>
            <pc:sldMk cId="1765497250" sldId="326"/>
            <ac:picMk id="4" creationId="{8A6C1891-3E06-6399-14A6-C16C63FBD559}"/>
          </ac:picMkLst>
        </pc:picChg>
      </pc:sldChg>
      <pc:sldChg chg="add del">
        <pc:chgData name="Else Lauridsen" userId="2a032e9c-fc2b-498e-b98a-ef77a11d3d14" providerId="ADAL" clId="{095AB2E5-4BC3-552D-BCB3-F29D89505C5E}" dt="2025-12-17T12:30:41.866" v="801" actId="2696"/>
        <pc:sldMkLst>
          <pc:docMk/>
          <pc:sldMk cId="1860014227" sldId="327"/>
        </pc:sldMkLst>
      </pc:sldChg>
      <pc:sldChg chg="add del">
        <pc:chgData name="Else Lauridsen" userId="2a032e9c-fc2b-498e-b98a-ef77a11d3d14" providerId="ADAL" clId="{095AB2E5-4BC3-552D-BCB3-F29D89505C5E}" dt="2025-12-17T12:30:41.866" v="801" actId="2696"/>
        <pc:sldMkLst>
          <pc:docMk/>
          <pc:sldMk cId="1094769712" sldId="328"/>
        </pc:sldMkLst>
      </pc:sldChg>
      <pc:sldChg chg="add del">
        <pc:chgData name="Else Lauridsen" userId="2a032e9c-fc2b-498e-b98a-ef77a11d3d14" providerId="ADAL" clId="{095AB2E5-4BC3-552D-BCB3-F29D89505C5E}" dt="2025-12-17T12:31:45.991" v="807" actId="2696"/>
        <pc:sldMkLst>
          <pc:docMk/>
          <pc:sldMk cId="947362307" sldId="329"/>
        </pc:sldMkLst>
      </pc:sldChg>
      <pc:sldChg chg="add del">
        <pc:chgData name="Else Lauridsen" userId="2a032e9c-fc2b-498e-b98a-ef77a11d3d14" providerId="ADAL" clId="{095AB2E5-4BC3-552D-BCB3-F29D89505C5E}" dt="2025-12-17T12:30:41.866" v="801" actId="2696"/>
        <pc:sldMkLst>
          <pc:docMk/>
          <pc:sldMk cId="723494802" sldId="330"/>
        </pc:sldMkLst>
      </pc:sldChg>
      <pc:sldChg chg="add del">
        <pc:chgData name="Else Lauridsen" userId="2a032e9c-fc2b-498e-b98a-ef77a11d3d14" providerId="ADAL" clId="{095AB2E5-4BC3-552D-BCB3-F29D89505C5E}" dt="2025-12-17T12:30:41.866" v="801" actId="2696"/>
        <pc:sldMkLst>
          <pc:docMk/>
          <pc:sldMk cId="1455197607" sldId="331"/>
        </pc:sldMkLst>
      </pc:sldChg>
      <pc:sldChg chg="add del">
        <pc:chgData name="Else Lauridsen" userId="2a032e9c-fc2b-498e-b98a-ef77a11d3d14" providerId="ADAL" clId="{095AB2E5-4BC3-552D-BCB3-F29D89505C5E}" dt="2025-12-17T12:30:41.866" v="801" actId="2696"/>
        <pc:sldMkLst>
          <pc:docMk/>
          <pc:sldMk cId="418198886" sldId="332"/>
        </pc:sldMkLst>
      </pc:sldChg>
      <pc:sldChg chg="add del">
        <pc:chgData name="Else Lauridsen" userId="2a032e9c-fc2b-498e-b98a-ef77a11d3d14" providerId="ADAL" clId="{095AB2E5-4BC3-552D-BCB3-F29D89505C5E}" dt="2025-12-17T12:30:41.866" v="801" actId="2696"/>
        <pc:sldMkLst>
          <pc:docMk/>
          <pc:sldMk cId="1863463748" sldId="333"/>
        </pc:sldMkLst>
      </pc:sldChg>
      <pc:sldChg chg="add del">
        <pc:chgData name="Else Lauridsen" userId="2a032e9c-fc2b-498e-b98a-ef77a11d3d14" providerId="ADAL" clId="{095AB2E5-4BC3-552D-BCB3-F29D89505C5E}" dt="2025-12-17T12:30:41.866" v="801" actId="2696"/>
        <pc:sldMkLst>
          <pc:docMk/>
          <pc:sldMk cId="2945961246" sldId="334"/>
        </pc:sldMkLst>
      </pc:sldChg>
      <pc:sldChg chg="add del">
        <pc:chgData name="Else Lauridsen" userId="2a032e9c-fc2b-498e-b98a-ef77a11d3d14" providerId="ADAL" clId="{095AB2E5-4BC3-552D-BCB3-F29D89505C5E}" dt="2025-12-17T12:30:41.866" v="801" actId="2696"/>
        <pc:sldMkLst>
          <pc:docMk/>
          <pc:sldMk cId="908240607" sldId="335"/>
        </pc:sldMkLst>
      </pc:sldChg>
      <pc:sldChg chg="add del">
        <pc:chgData name="Else Lauridsen" userId="2a032e9c-fc2b-498e-b98a-ef77a11d3d14" providerId="ADAL" clId="{095AB2E5-4BC3-552D-BCB3-F29D89505C5E}" dt="2025-12-17T12:30:41.866" v="801" actId="2696"/>
        <pc:sldMkLst>
          <pc:docMk/>
          <pc:sldMk cId="2252208319" sldId="336"/>
        </pc:sldMkLst>
      </pc:sldChg>
      <pc:sldChg chg="add del">
        <pc:chgData name="Else Lauridsen" userId="2a032e9c-fc2b-498e-b98a-ef77a11d3d14" providerId="ADAL" clId="{095AB2E5-4BC3-552D-BCB3-F29D89505C5E}" dt="2025-12-17T12:30:41.866" v="801" actId="2696"/>
        <pc:sldMkLst>
          <pc:docMk/>
          <pc:sldMk cId="220570701" sldId="337"/>
        </pc:sldMkLst>
      </pc:sldChg>
      <pc:sldChg chg="addSp delSp modSp add del mod">
        <pc:chgData name="Else Lauridsen" userId="2a032e9c-fc2b-498e-b98a-ef77a11d3d14" providerId="ADAL" clId="{095AB2E5-4BC3-552D-BCB3-F29D89505C5E}" dt="2025-12-17T12:34:55.894" v="837" actId="14100"/>
        <pc:sldMkLst>
          <pc:docMk/>
          <pc:sldMk cId="2983534392" sldId="339"/>
        </pc:sldMkLst>
        <pc:picChg chg="del">
          <ac:chgData name="Else Lauridsen" userId="2a032e9c-fc2b-498e-b98a-ef77a11d3d14" providerId="ADAL" clId="{095AB2E5-4BC3-552D-BCB3-F29D89505C5E}" dt="2025-12-17T12:34:46.761" v="831" actId="478"/>
          <ac:picMkLst>
            <pc:docMk/>
            <pc:sldMk cId="2983534392" sldId="339"/>
            <ac:picMk id="4" creationId="{90B69A8D-8BEB-497A-E8A2-A5BD296AAE6E}"/>
          </ac:picMkLst>
        </pc:picChg>
        <pc:picChg chg="add mod">
          <ac:chgData name="Else Lauridsen" userId="2a032e9c-fc2b-498e-b98a-ef77a11d3d14" providerId="ADAL" clId="{095AB2E5-4BC3-552D-BCB3-F29D89505C5E}" dt="2025-12-17T12:34:55.894" v="837" actId="14100"/>
          <ac:picMkLst>
            <pc:docMk/>
            <pc:sldMk cId="2983534392" sldId="339"/>
            <ac:picMk id="5" creationId="{ACC2AE6B-8A5A-13B0-C09B-4268312E1DC7}"/>
          </ac:picMkLst>
        </pc:picChg>
      </pc:sldChg>
      <pc:sldChg chg="add del">
        <pc:chgData name="Else Lauridsen" userId="2a032e9c-fc2b-498e-b98a-ef77a11d3d14" providerId="ADAL" clId="{095AB2E5-4BC3-552D-BCB3-F29D89505C5E}" dt="2025-12-17T12:30:57.513" v="803" actId="2696"/>
        <pc:sldMkLst>
          <pc:docMk/>
          <pc:sldMk cId="3836929574" sldId="340"/>
        </pc:sldMkLst>
      </pc:sldChg>
      <pc:sldChg chg="add del">
        <pc:chgData name="Else Lauridsen" userId="2a032e9c-fc2b-498e-b98a-ef77a11d3d14" providerId="ADAL" clId="{095AB2E5-4BC3-552D-BCB3-F29D89505C5E}" dt="2025-12-17T12:30:57.513" v="803" actId="2696"/>
        <pc:sldMkLst>
          <pc:docMk/>
          <pc:sldMk cId="3768564911" sldId="341"/>
        </pc:sldMkLst>
      </pc:sldChg>
      <pc:sldChg chg="add del">
        <pc:chgData name="Else Lauridsen" userId="2a032e9c-fc2b-498e-b98a-ef77a11d3d14" providerId="ADAL" clId="{095AB2E5-4BC3-552D-BCB3-F29D89505C5E}" dt="2025-12-17T12:30:57.513" v="803" actId="2696"/>
        <pc:sldMkLst>
          <pc:docMk/>
          <pc:sldMk cId="2670062645" sldId="342"/>
        </pc:sldMkLst>
      </pc:sldChg>
      <pc:sldChg chg="add del">
        <pc:chgData name="Else Lauridsen" userId="2a032e9c-fc2b-498e-b98a-ef77a11d3d14" providerId="ADAL" clId="{095AB2E5-4BC3-552D-BCB3-F29D89505C5E}" dt="2025-12-17T12:30:57.513" v="803" actId="2696"/>
        <pc:sldMkLst>
          <pc:docMk/>
          <pc:sldMk cId="582118869" sldId="343"/>
        </pc:sldMkLst>
      </pc:sldChg>
      <pc:sldChg chg="addSp delSp modSp add del mod">
        <pc:chgData name="Else Lauridsen" userId="2a032e9c-fc2b-498e-b98a-ef77a11d3d14" providerId="ADAL" clId="{095AB2E5-4BC3-552D-BCB3-F29D89505C5E}" dt="2025-12-17T12:34:22.992" v="830" actId="14100"/>
        <pc:sldMkLst>
          <pc:docMk/>
          <pc:sldMk cId="2356720586" sldId="344"/>
        </pc:sldMkLst>
        <pc:picChg chg="del">
          <ac:chgData name="Else Lauridsen" userId="2a032e9c-fc2b-498e-b98a-ef77a11d3d14" providerId="ADAL" clId="{095AB2E5-4BC3-552D-BCB3-F29D89505C5E}" dt="2025-12-17T12:34:11.527" v="824" actId="478"/>
          <ac:picMkLst>
            <pc:docMk/>
            <pc:sldMk cId="2356720586" sldId="344"/>
            <ac:picMk id="3" creationId="{A7E13C20-0172-4ABF-FE58-117B3C21C522}"/>
          </ac:picMkLst>
        </pc:picChg>
        <pc:picChg chg="add mod">
          <ac:chgData name="Else Lauridsen" userId="2a032e9c-fc2b-498e-b98a-ef77a11d3d14" providerId="ADAL" clId="{095AB2E5-4BC3-552D-BCB3-F29D89505C5E}" dt="2025-12-17T12:34:22.992" v="830" actId="14100"/>
          <ac:picMkLst>
            <pc:docMk/>
            <pc:sldMk cId="2356720586" sldId="344"/>
            <ac:picMk id="5" creationId="{1939DD34-8787-DA25-AEC7-0F1A5944CB11}"/>
          </ac:picMkLst>
        </pc:picChg>
      </pc:sldChg>
      <pc:sldChg chg="add del">
        <pc:chgData name="Else Lauridsen" userId="2a032e9c-fc2b-498e-b98a-ef77a11d3d14" providerId="ADAL" clId="{095AB2E5-4BC3-552D-BCB3-F29D89505C5E}" dt="2025-12-17T12:30:57.513" v="803" actId="2696"/>
        <pc:sldMkLst>
          <pc:docMk/>
          <pc:sldMk cId="599374559" sldId="345"/>
        </pc:sldMkLst>
      </pc:sldChg>
      <pc:sldChg chg="add del">
        <pc:chgData name="Else Lauridsen" userId="2a032e9c-fc2b-498e-b98a-ef77a11d3d14" providerId="ADAL" clId="{095AB2E5-4BC3-552D-BCB3-F29D89505C5E}" dt="2025-12-17T12:30:57.513" v="803" actId="2696"/>
        <pc:sldMkLst>
          <pc:docMk/>
          <pc:sldMk cId="1400205181" sldId="346"/>
        </pc:sldMkLst>
      </pc:sldChg>
      <pc:sldChg chg="add del">
        <pc:chgData name="Else Lauridsen" userId="2a032e9c-fc2b-498e-b98a-ef77a11d3d14" providerId="ADAL" clId="{095AB2E5-4BC3-552D-BCB3-F29D89505C5E}" dt="2025-12-17T12:30:57.513" v="803" actId="2696"/>
        <pc:sldMkLst>
          <pc:docMk/>
          <pc:sldMk cId="3325752449" sldId="347"/>
        </pc:sldMkLst>
      </pc:sldChg>
      <pc:sldChg chg="add del">
        <pc:chgData name="Else Lauridsen" userId="2a032e9c-fc2b-498e-b98a-ef77a11d3d14" providerId="ADAL" clId="{095AB2E5-4BC3-552D-BCB3-F29D89505C5E}" dt="2025-12-17T12:30:57.513" v="803" actId="2696"/>
        <pc:sldMkLst>
          <pc:docMk/>
          <pc:sldMk cId="3057103828" sldId="348"/>
        </pc:sldMkLst>
      </pc:sldChg>
      <pc:sldChg chg="add del">
        <pc:chgData name="Else Lauridsen" userId="2a032e9c-fc2b-498e-b98a-ef77a11d3d14" providerId="ADAL" clId="{095AB2E5-4BC3-552D-BCB3-F29D89505C5E}" dt="2025-12-17T12:30:57.513" v="803" actId="2696"/>
        <pc:sldMkLst>
          <pc:docMk/>
          <pc:sldMk cId="1408371833" sldId="349"/>
        </pc:sldMkLst>
      </pc:sldChg>
      <pc:sldChg chg="add del">
        <pc:chgData name="Else Lauridsen" userId="2a032e9c-fc2b-498e-b98a-ef77a11d3d14" providerId="ADAL" clId="{095AB2E5-4BC3-552D-BCB3-F29D89505C5E}" dt="2025-12-17T12:30:57.513" v="803" actId="2696"/>
        <pc:sldMkLst>
          <pc:docMk/>
          <pc:sldMk cId="1890147425" sldId="350"/>
        </pc:sldMkLst>
      </pc:sldChg>
      <pc:sldChg chg="add del">
        <pc:chgData name="Else Lauridsen" userId="2a032e9c-fc2b-498e-b98a-ef77a11d3d14" providerId="ADAL" clId="{095AB2E5-4BC3-552D-BCB3-F29D89505C5E}" dt="2025-12-17T12:30:57.513" v="803" actId="2696"/>
        <pc:sldMkLst>
          <pc:docMk/>
          <pc:sldMk cId="472202161" sldId="351"/>
        </pc:sldMkLst>
      </pc:sldChg>
      <pc:sldChg chg="addSp delSp modSp add del mod">
        <pc:chgData name="Else Lauridsen" userId="2a032e9c-fc2b-498e-b98a-ef77a11d3d14" providerId="ADAL" clId="{095AB2E5-4BC3-552D-BCB3-F29D89505C5E}" dt="2025-12-17T12:33:39.593" v="823" actId="14100"/>
        <pc:sldMkLst>
          <pc:docMk/>
          <pc:sldMk cId="1981902406" sldId="352"/>
        </pc:sldMkLst>
        <pc:picChg chg="del">
          <ac:chgData name="Else Lauridsen" userId="2a032e9c-fc2b-498e-b98a-ef77a11d3d14" providerId="ADAL" clId="{095AB2E5-4BC3-552D-BCB3-F29D89505C5E}" dt="2025-12-17T12:33:27.784" v="818" actId="478"/>
          <ac:picMkLst>
            <pc:docMk/>
            <pc:sldMk cId="1981902406" sldId="352"/>
            <ac:picMk id="4" creationId="{B192A8CC-36AE-D682-D3F1-497C4147B7D6}"/>
          </ac:picMkLst>
        </pc:picChg>
        <pc:picChg chg="add mod">
          <ac:chgData name="Else Lauridsen" userId="2a032e9c-fc2b-498e-b98a-ef77a11d3d14" providerId="ADAL" clId="{095AB2E5-4BC3-552D-BCB3-F29D89505C5E}" dt="2025-12-17T12:33:39.593" v="823" actId="14100"/>
          <ac:picMkLst>
            <pc:docMk/>
            <pc:sldMk cId="1981902406" sldId="352"/>
            <ac:picMk id="5" creationId="{A7A60A23-30B7-69A6-C1FA-3B7C268E14C2}"/>
          </ac:picMkLst>
        </pc:picChg>
      </pc:sldChg>
      <pc:sldChg chg="add del">
        <pc:chgData name="Else Lauridsen" userId="2a032e9c-fc2b-498e-b98a-ef77a11d3d14" providerId="ADAL" clId="{095AB2E5-4BC3-552D-BCB3-F29D89505C5E}" dt="2025-12-17T12:30:57.513" v="803" actId="2696"/>
        <pc:sldMkLst>
          <pc:docMk/>
          <pc:sldMk cId="1733859870" sldId="353"/>
        </pc:sldMkLst>
      </pc:sldChg>
      <pc:sldChg chg="add del">
        <pc:chgData name="Else Lauridsen" userId="2a032e9c-fc2b-498e-b98a-ef77a11d3d14" providerId="ADAL" clId="{095AB2E5-4BC3-552D-BCB3-F29D89505C5E}" dt="2025-12-17T12:30:57.513" v="803" actId="2696"/>
        <pc:sldMkLst>
          <pc:docMk/>
          <pc:sldMk cId="2337169521" sldId="354"/>
        </pc:sldMkLst>
      </pc:sldChg>
      <pc:sldChg chg="addSp delSp modSp add del mod">
        <pc:chgData name="Else Lauridsen" userId="2a032e9c-fc2b-498e-b98a-ef77a11d3d14" providerId="ADAL" clId="{095AB2E5-4BC3-552D-BCB3-F29D89505C5E}" dt="2025-12-17T12:32:49.642" v="817"/>
        <pc:sldMkLst>
          <pc:docMk/>
          <pc:sldMk cId="1835006672" sldId="355"/>
        </pc:sldMkLst>
        <pc:spChg chg="add mod">
          <ac:chgData name="Else Lauridsen" userId="2a032e9c-fc2b-498e-b98a-ef77a11d3d14" providerId="ADAL" clId="{095AB2E5-4BC3-552D-BCB3-F29D89505C5E}" dt="2025-12-15T09:55:08.559" v="532" actId="1076"/>
          <ac:spMkLst>
            <pc:docMk/>
            <pc:sldMk cId="1835006672" sldId="355"/>
            <ac:spMk id="3" creationId="{5B29A0A6-3932-4950-CBC1-7BC11A069A91}"/>
          </ac:spMkLst>
        </pc:spChg>
        <pc:spChg chg="add mod">
          <ac:chgData name="Else Lauridsen" userId="2a032e9c-fc2b-498e-b98a-ef77a11d3d14" providerId="ADAL" clId="{095AB2E5-4BC3-552D-BCB3-F29D89505C5E}" dt="2025-12-15T09:57:45.576" v="617" actId="1076"/>
          <ac:spMkLst>
            <pc:docMk/>
            <pc:sldMk cId="1835006672" sldId="355"/>
            <ac:spMk id="4" creationId="{E3CB66B6-4421-75E9-6CC5-4C14D1883C17}"/>
          </ac:spMkLst>
        </pc:spChg>
        <pc:picChg chg="add del">
          <ac:chgData name="Else Lauridsen" userId="2a032e9c-fc2b-498e-b98a-ef77a11d3d14" providerId="ADAL" clId="{095AB2E5-4BC3-552D-BCB3-F29D89505C5E}" dt="2025-12-17T12:32:32.932" v="811" actId="478"/>
          <ac:picMkLst>
            <pc:docMk/>
            <pc:sldMk cId="1835006672" sldId="355"/>
            <ac:picMk id="2" creationId="{7D2DD7AB-3237-0B34-AD07-A0909D1A77F1}"/>
          </ac:picMkLst>
        </pc:picChg>
        <pc:picChg chg="add mod">
          <ac:chgData name="Else Lauridsen" userId="2a032e9c-fc2b-498e-b98a-ef77a11d3d14" providerId="ADAL" clId="{095AB2E5-4BC3-552D-BCB3-F29D89505C5E}" dt="2025-12-17T12:32:49.642" v="817"/>
          <ac:picMkLst>
            <pc:docMk/>
            <pc:sldMk cId="1835006672" sldId="355"/>
            <ac:picMk id="6" creationId="{1ADCD0B2-F074-D207-A72F-D4CC6E5E4D04}"/>
          </ac:picMkLst>
        </pc:picChg>
      </pc:sldChg>
      <pc:sldChg chg="addSp delSp modSp add del mod">
        <pc:chgData name="Else Lauridsen" userId="2a032e9c-fc2b-498e-b98a-ef77a11d3d14" providerId="ADAL" clId="{095AB2E5-4BC3-552D-BCB3-F29D89505C5E}" dt="2025-12-17T12:30:57.513" v="803" actId="2696"/>
        <pc:sldMkLst>
          <pc:docMk/>
          <pc:sldMk cId="4251969147" sldId="357"/>
        </pc:sldMkLst>
        <pc:spChg chg="add mod">
          <ac:chgData name="Else Lauridsen" userId="2a032e9c-fc2b-498e-b98a-ef77a11d3d14" providerId="ADAL" clId="{095AB2E5-4BC3-552D-BCB3-F29D89505C5E}" dt="2025-12-10T13:13:26.174" v="221" actId="207"/>
          <ac:spMkLst>
            <pc:docMk/>
            <pc:sldMk cId="4251969147" sldId="357"/>
            <ac:spMk id="4" creationId="{089D597B-5E77-1E99-28E1-5B3F027F0B3A}"/>
          </ac:spMkLst>
        </pc:spChg>
        <pc:spChg chg="add mod">
          <ac:chgData name="Else Lauridsen" userId="2a032e9c-fc2b-498e-b98a-ef77a11d3d14" providerId="ADAL" clId="{095AB2E5-4BC3-552D-BCB3-F29D89505C5E}" dt="2025-12-10T13:13:38.411" v="234" actId="1036"/>
          <ac:spMkLst>
            <pc:docMk/>
            <pc:sldMk cId="4251969147" sldId="357"/>
            <ac:spMk id="5" creationId="{A4ED7561-788F-26FD-AD6B-08B47F0BF868}"/>
          </ac:spMkLst>
        </pc:spChg>
        <pc:spChg chg="add mod">
          <ac:chgData name="Else Lauridsen" userId="2a032e9c-fc2b-498e-b98a-ef77a11d3d14" providerId="ADAL" clId="{095AB2E5-4BC3-552D-BCB3-F29D89505C5E}" dt="2025-12-10T13:10:18.864" v="118" actId="1076"/>
          <ac:spMkLst>
            <pc:docMk/>
            <pc:sldMk cId="4251969147" sldId="357"/>
            <ac:spMk id="6" creationId="{08667904-4A39-ACB2-7163-A685F9E93299}"/>
          </ac:spMkLst>
        </pc:spChg>
        <pc:spChg chg="add mod">
          <ac:chgData name="Else Lauridsen" userId="2a032e9c-fc2b-498e-b98a-ef77a11d3d14" providerId="ADAL" clId="{095AB2E5-4BC3-552D-BCB3-F29D89505C5E}" dt="2025-12-10T13:13:38.411" v="234" actId="1036"/>
          <ac:spMkLst>
            <pc:docMk/>
            <pc:sldMk cId="4251969147" sldId="357"/>
            <ac:spMk id="7" creationId="{52A01579-055E-70AD-E789-90D250FB4FA8}"/>
          </ac:spMkLst>
        </pc:spChg>
        <pc:spChg chg="add mod">
          <ac:chgData name="Else Lauridsen" userId="2a032e9c-fc2b-498e-b98a-ef77a11d3d14" providerId="ADAL" clId="{095AB2E5-4BC3-552D-BCB3-F29D89505C5E}" dt="2025-12-10T13:13:38.411" v="234" actId="1036"/>
          <ac:spMkLst>
            <pc:docMk/>
            <pc:sldMk cId="4251969147" sldId="357"/>
            <ac:spMk id="8" creationId="{52712882-FF5B-6A55-2830-BC56E60CD6A3}"/>
          </ac:spMkLst>
        </pc:spChg>
        <pc:spChg chg="add mod">
          <ac:chgData name="Else Lauridsen" userId="2a032e9c-fc2b-498e-b98a-ef77a11d3d14" providerId="ADAL" clId="{095AB2E5-4BC3-552D-BCB3-F29D89505C5E}" dt="2025-12-10T13:13:38.411" v="234" actId="1036"/>
          <ac:spMkLst>
            <pc:docMk/>
            <pc:sldMk cId="4251969147" sldId="357"/>
            <ac:spMk id="9" creationId="{1C479D53-8CF0-E70D-42C4-691790BC1715}"/>
          </ac:spMkLst>
        </pc:spChg>
        <pc:spChg chg="add mod">
          <ac:chgData name="Else Lauridsen" userId="2a032e9c-fc2b-498e-b98a-ef77a11d3d14" providerId="ADAL" clId="{095AB2E5-4BC3-552D-BCB3-F29D89505C5E}" dt="2025-12-10T13:13:38.411" v="234" actId="1036"/>
          <ac:spMkLst>
            <pc:docMk/>
            <pc:sldMk cId="4251969147" sldId="357"/>
            <ac:spMk id="10" creationId="{D74C316A-D19E-F399-CD5E-0E8FE5A6D154}"/>
          </ac:spMkLst>
        </pc:spChg>
        <pc:spChg chg="add mod">
          <ac:chgData name="Else Lauridsen" userId="2a032e9c-fc2b-498e-b98a-ef77a11d3d14" providerId="ADAL" clId="{095AB2E5-4BC3-552D-BCB3-F29D89505C5E}" dt="2025-12-10T13:13:38.411" v="234" actId="1036"/>
          <ac:spMkLst>
            <pc:docMk/>
            <pc:sldMk cId="4251969147" sldId="357"/>
            <ac:spMk id="11" creationId="{E8DE041B-FF12-CA88-B056-DCDB2D381E6E}"/>
          </ac:spMkLst>
        </pc:spChg>
        <pc:spChg chg="add del mod">
          <ac:chgData name="Else Lauridsen" userId="2a032e9c-fc2b-498e-b98a-ef77a11d3d14" providerId="ADAL" clId="{095AB2E5-4BC3-552D-BCB3-F29D89505C5E}" dt="2025-12-10T13:13:38.411" v="234" actId="1036"/>
          <ac:spMkLst>
            <pc:docMk/>
            <pc:sldMk cId="4251969147" sldId="357"/>
            <ac:spMk id="12" creationId="{AA01B954-5B64-DFA0-B316-64B1BA746095}"/>
          </ac:spMkLst>
        </pc:spChg>
        <pc:spChg chg="add mod">
          <ac:chgData name="Else Lauridsen" userId="2a032e9c-fc2b-498e-b98a-ef77a11d3d14" providerId="ADAL" clId="{095AB2E5-4BC3-552D-BCB3-F29D89505C5E}" dt="2025-12-10T13:13:38.411" v="234" actId="1036"/>
          <ac:spMkLst>
            <pc:docMk/>
            <pc:sldMk cId="4251969147" sldId="357"/>
            <ac:spMk id="13" creationId="{B2EFDB01-695E-40EE-0DA5-FB599740F799}"/>
          </ac:spMkLst>
        </pc:spChg>
        <pc:spChg chg="add mod">
          <ac:chgData name="Else Lauridsen" userId="2a032e9c-fc2b-498e-b98a-ef77a11d3d14" providerId="ADAL" clId="{095AB2E5-4BC3-552D-BCB3-F29D89505C5E}" dt="2025-12-10T13:13:38.411" v="234" actId="1036"/>
          <ac:spMkLst>
            <pc:docMk/>
            <pc:sldMk cId="4251969147" sldId="357"/>
            <ac:spMk id="14" creationId="{C1A780E0-2DE6-4591-547D-CC4163FAA093}"/>
          </ac:spMkLst>
        </pc:spChg>
        <pc:spChg chg="add mod">
          <ac:chgData name="Else Lauridsen" userId="2a032e9c-fc2b-498e-b98a-ef77a11d3d14" providerId="ADAL" clId="{095AB2E5-4BC3-552D-BCB3-F29D89505C5E}" dt="2025-12-10T13:12:47.134" v="192" actId="1076"/>
          <ac:spMkLst>
            <pc:docMk/>
            <pc:sldMk cId="4251969147" sldId="357"/>
            <ac:spMk id="15" creationId="{7BCF0468-5ED7-F587-8957-8ED6B5DE3346}"/>
          </ac:spMkLst>
        </pc:spChg>
        <pc:spChg chg="add mod">
          <ac:chgData name="Else Lauridsen" userId="2a032e9c-fc2b-498e-b98a-ef77a11d3d14" providerId="ADAL" clId="{095AB2E5-4BC3-552D-BCB3-F29D89505C5E}" dt="2025-12-10T13:12:53.087" v="199" actId="20577"/>
          <ac:spMkLst>
            <pc:docMk/>
            <pc:sldMk cId="4251969147" sldId="357"/>
            <ac:spMk id="16" creationId="{74876AC6-AD92-F431-8B2D-7539743475C1}"/>
          </ac:spMkLst>
        </pc:spChg>
        <pc:spChg chg="add mod">
          <ac:chgData name="Else Lauridsen" userId="2a032e9c-fc2b-498e-b98a-ef77a11d3d14" providerId="ADAL" clId="{095AB2E5-4BC3-552D-BCB3-F29D89505C5E}" dt="2025-12-10T13:12:55.672" v="201" actId="20577"/>
          <ac:spMkLst>
            <pc:docMk/>
            <pc:sldMk cId="4251969147" sldId="357"/>
            <ac:spMk id="17" creationId="{E8D4D742-3C26-DFAC-403D-BCCE38E0D76A}"/>
          </ac:spMkLst>
        </pc:spChg>
        <pc:spChg chg="add mod">
          <ac:chgData name="Else Lauridsen" userId="2a032e9c-fc2b-498e-b98a-ef77a11d3d14" providerId="ADAL" clId="{095AB2E5-4BC3-552D-BCB3-F29D89505C5E}" dt="2025-12-10T13:13:00.695" v="214" actId="20577"/>
          <ac:spMkLst>
            <pc:docMk/>
            <pc:sldMk cId="4251969147" sldId="357"/>
            <ac:spMk id="18" creationId="{98E16BEF-AC28-666E-1523-03009C63C59B}"/>
          </ac:spMkLst>
        </pc:spChg>
        <pc:spChg chg="add mod">
          <ac:chgData name="Else Lauridsen" userId="2a032e9c-fc2b-498e-b98a-ef77a11d3d14" providerId="ADAL" clId="{095AB2E5-4BC3-552D-BCB3-F29D89505C5E}" dt="2025-12-10T13:13:38.411" v="234" actId="1036"/>
          <ac:spMkLst>
            <pc:docMk/>
            <pc:sldMk cId="4251969147" sldId="357"/>
            <ac:spMk id="19" creationId="{8B93ED9B-90C4-67BF-EDEA-5ADB09092415}"/>
          </ac:spMkLst>
        </pc:spChg>
      </pc:sldChg>
      <pc:sldChg chg="addSp delSp modSp add del mod">
        <pc:chgData name="Else Lauridsen" userId="2a032e9c-fc2b-498e-b98a-ef77a11d3d14" providerId="ADAL" clId="{095AB2E5-4BC3-552D-BCB3-F29D89505C5E}" dt="2025-12-17T12:30:57.513" v="803" actId="2696"/>
        <pc:sldMkLst>
          <pc:docMk/>
          <pc:sldMk cId="2827443811" sldId="358"/>
        </pc:sldMkLst>
        <pc:spChg chg="add mod">
          <ac:chgData name="Else Lauridsen" userId="2a032e9c-fc2b-498e-b98a-ef77a11d3d14" providerId="ADAL" clId="{095AB2E5-4BC3-552D-BCB3-F29D89505C5E}" dt="2025-12-15T09:58:35.346" v="665" actId="20577"/>
          <ac:spMkLst>
            <pc:docMk/>
            <pc:sldMk cId="2827443811" sldId="358"/>
            <ac:spMk id="7" creationId="{759B3D7E-1D8A-2158-A846-11292CD58616}"/>
          </ac:spMkLst>
        </pc:spChg>
        <pc:spChg chg="add mod">
          <ac:chgData name="Else Lauridsen" userId="2a032e9c-fc2b-498e-b98a-ef77a11d3d14" providerId="ADAL" clId="{095AB2E5-4BC3-552D-BCB3-F29D89505C5E}" dt="2025-12-15T09:59:20.872" v="751" actId="20577"/>
          <ac:spMkLst>
            <pc:docMk/>
            <pc:sldMk cId="2827443811" sldId="358"/>
            <ac:spMk id="8" creationId="{FBDD48CE-BBB2-0044-8D81-CE92CD419108}"/>
          </ac:spMkLst>
        </pc:spChg>
        <pc:spChg chg="add mod">
          <ac:chgData name="Else Lauridsen" userId="2a032e9c-fc2b-498e-b98a-ef77a11d3d14" providerId="ADAL" clId="{095AB2E5-4BC3-552D-BCB3-F29D89505C5E}" dt="2025-12-10T13:22:20.888" v="398" actId="1076"/>
          <ac:spMkLst>
            <pc:docMk/>
            <pc:sldMk cId="2827443811" sldId="358"/>
            <ac:spMk id="9" creationId="{ED2163A2-AA0A-C16F-69B7-5CAE73DA8AD0}"/>
          </ac:spMkLst>
        </pc:spChg>
        <pc:spChg chg="add mod">
          <ac:chgData name="Else Lauridsen" userId="2a032e9c-fc2b-498e-b98a-ef77a11d3d14" providerId="ADAL" clId="{095AB2E5-4BC3-552D-BCB3-F29D89505C5E}" dt="2025-12-10T13:21:43.992" v="384" actId="1076"/>
          <ac:spMkLst>
            <pc:docMk/>
            <pc:sldMk cId="2827443811" sldId="358"/>
            <ac:spMk id="10" creationId="{86804052-51A5-C6AF-025D-8ED2221E8615}"/>
          </ac:spMkLst>
        </pc:spChg>
        <pc:spChg chg="add mod">
          <ac:chgData name="Else Lauridsen" userId="2a032e9c-fc2b-498e-b98a-ef77a11d3d14" providerId="ADAL" clId="{095AB2E5-4BC3-552D-BCB3-F29D89505C5E}" dt="2025-12-15T10:00:21.479" v="760" actId="1076"/>
          <ac:spMkLst>
            <pc:docMk/>
            <pc:sldMk cId="2827443811" sldId="358"/>
            <ac:spMk id="17" creationId="{2FE00773-C5D8-5188-A5B2-27382798C1AE}"/>
          </ac:spMkLst>
        </pc:spChg>
        <pc:spChg chg="add mod">
          <ac:chgData name="Else Lauridsen" userId="2a032e9c-fc2b-498e-b98a-ef77a11d3d14" providerId="ADAL" clId="{095AB2E5-4BC3-552D-BCB3-F29D89505C5E}" dt="2025-12-15T10:00:16.918" v="759" actId="1076"/>
          <ac:spMkLst>
            <pc:docMk/>
            <pc:sldMk cId="2827443811" sldId="358"/>
            <ac:spMk id="18" creationId="{F8769BE6-D806-A8E4-3F40-A4A1DC6696C7}"/>
          </ac:spMkLst>
        </pc:spChg>
        <pc:picChg chg="add mod">
          <ac:chgData name="Else Lauridsen" userId="2a032e9c-fc2b-498e-b98a-ef77a11d3d14" providerId="ADAL" clId="{095AB2E5-4BC3-552D-BCB3-F29D89505C5E}" dt="2025-12-15T10:00:12.750" v="758" actId="1076"/>
          <ac:picMkLst>
            <pc:docMk/>
            <pc:sldMk cId="2827443811" sldId="358"/>
            <ac:picMk id="2" creationId="{F53A020F-9B50-0D21-74DE-54F1747BB9B5}"/>
          </ac:picMkLst>
        </pc:picChg>
      </pc:sldChg>
      <pc:sldChg chg="addSp modSp add del mod">
        <pc:chgData name="Else Lauridsen" userId="2a032e9c-fc2b-498e-b98a-ef77a11d3d14" providerId="ADAL" clId="{095AB2E5-4BC3-552D-BCB3-F29D89505C5E}" dt="2025-12-17T12:30:57.513" v="803" actId="2696"/>
        <pc:sldMkLst>
          <pc:docMk/>
          <pc:sldMk cId="3267086928" sldId="359"/>
        </pc:sldMkLst>
        <pc:spChg chg="add mod">
          <ac:chgData name="Else Lauridsen" userId="2a032e9c-fc2b-498e-b98a-ef77a11d3d14" providerId="ADAL" clId="{095AB2E5-4BC3-552D-BCB3-F29D89505C5E}" dt="2025-12-10T13:24:47.085" v="405" actId="20577"/>
          <ac:spMkLst>
            <pc:docMk/>
            <pc:sldMk cId="3267086928" sldId="359"/>
            <ac:spMk id="2" creationId="{8318587E-6FE0-571E-901D-A5D880338F47}"/>
          </ac:spMkLst>
        </pc:spChg>
        <pc:spChg chg="add mod">
          <ac:chgData name="Else Lauridsen" userId="2a032e9c-fc2b-498e-b98a-ef77a11d3d14" providerId="ADAL" clId="{095AB2E5-4BC3-552D-BCB3-F29D89505C5E}" dt="2025-12-15T10:01:21.631" v="771" actId="20577"/>
          <ac:spMkLst>
            <pc:docMk/>
            <pc:sldMk cId="3267086928" sldId="359"/>
            <ac:spMk id="5" creationId="{588ED63B-BF7E-E523-C229-4DF43FAFC073}"/>
          </ac:spMkLst>
        </pc:spChg>
      </pc:sldChg>
      <pc:sldChg chg="add del">
        <pc:chgData name="Else Lauridsen" userId="2a032e9c-fc2b-498e-b98a-ef77a11d3d14" providerId="ADAL" clId="{095AB2E5-4BC3-552D-BCB3-F29D89505C5E}" dt="2025-12-17T12:30:57.513" v="803" actId="2696"/>
        <pc:sldMkLst>
          <pc:docMk/>
          <pc:sldMk cId="747479153" sldId="360"/>
        </pc:sldMkLst>
      </pc:sldChg>
      <pc:sldChg chg="delSp add del mod">
        <pc:chgData name="Else Lauridsen" userId="2a032e9c-fc2b-498e-b98a-ef77a11d3d14" providerId="ADAL" clId="{095AB2E5-4BC3-552D-BCB3-F29D89505C5E}" dt="2025-12-17T12:32:06.802" v="808" actId="478"/>
        <pc:sldMkLst>
          <pc:docMk/>
          <pc:sldMk cId="1118654843" sldId="361"/>
        </pc:sldMkLst>
        <pc:picChg chg="del">
          <ac:chgData name="Else Lauridsen" userId="2a032e9c-fc2b-498e-b98a-ef77a11d3d14" providerId="ADAL" clId="{095AB2E5-4BC3-552D-BCB3-F29D89505C5E}" dt="2025-12-17T12:32:06.802" v="808" actId="478"/>
          <ac:picMkLst>
            <pc:docMk/>
            <pc:sldMk cId="1118654843" sldId="361"/>
            <ac:picMk id="3" creationId="{A00F178E-EABE-CE6A-D034-4DF52D4EADD5}"/>
          </ac:picMkLst>
        </pc:picChg>
      </pc:sldChg>
      <pc:sldChg chg="add del">
        <pc:chgData name="Else Lauridsen" userId="2a032e9c-fc2b-498e-b98a-ef77a11d3d14" providerId="ADAL" clId="{095AB2E5-4BC3-552D-BCB3-F29D89505C5E}" dt="2025-12-17T12:30:57.513" v="803" actId="2696"/>
        <pc:sldMkLst>
          <pc:docMk/>
          <pc:sldMk cId="1621582981" sldId="362"/>
        </pc:sldMkLst>
      </pc:sldChg>
      <pc:sldChg chg="add del">
        <pc:chgData name="Else Lauridsen" userId="2a032e9c-fc2b-498e-b98a-ef77a11d3d14" providerId="ADAL" clId="{095AB2E5-4BC3-552D-BCB3-F29D89505C5E}" dt="2025-12-17T12:30:41.866" v="801" actId="2696"/>
        <pc:sldMkLst>
          <pc:docMk/>
          <pc:sldMk cId="3329759613" sldId="363"/>
        </pc:sldMkLst>
      </pc:sldChg>
      <pc:sldChg chg="addSp delSp modSp new add del mod modClrScheme chgLayout">
        <pc:chgData name="Else Lauridsen" userId="2a032e9c-fc2b-498e-b98a-ef77a11d3d14" providerId="ADAL" clId="{095AB2E5-4BC3-552D-BCB3-F29D89505C5E}" dt="2025-12-17T12:26:57.839" v="774" actId="2696"/>
        <pc:sldMkLst>
          <pc:docMk/>
          <pc:sldMk cId="790527123" sldId="364"/>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5C0872-C5DF-3E4A-9533-D09DE86FE1BE}" type="doc">
      <dgm:prSet loTypeId="urn:microsoft.com/office/officeart/2005/8/layout/pyramid1" loCatId="" qsTypeId="urn:microsoft.com/office/officeart/2005/8/quickstyle/simple1" qsCatId="simple" csTypeId="urn:microsoft.com/office/officeart/2005/8/colors/accent1_2" csCatId="accent1" phldr="1"/>
      <dgm:spPr/>
    </dgm:pt>
    <dgm:pt modelId="{CC8D1529-0714-BE4D-A09C-710F56E702A4}">
      <dgm:prSet phldrT="[Tekst]" custT="1"/>
      <dgm:spPr>
        <a:noFill/>
        <a:ln>
          <a:solidFill>
            <a:schemeClr val="accent1">
              <a:shade val="15000"/>
            </a:schemeClr>
          </a:solidFill>
        </a:ln>
      </dgm:spPr>
      <dgm:t>
        <a:bodyPr/>
        <a:lstStyle/>
        <a:p>
          <a:endParaRPr lang="da-DK" sz="1600" dirty="0">
            <a:solidFill>
              <a:schemeClr val="tx1"/>
            </a:solidFill>
          </a:endParaRPr>
        </a:p>
        <a:p>
          <a:endParaRPr lang="da-DK" sz="1600" dirty="0">
            <a:solidFill>
              <a:schemeClr val="tx1"/>
            </a:solidFill>
          </a:endParaRPr>
        </a:p>
        <a:p>
          <a:endParaRPr lang="da-DK" sz="1600" dirty="0">
            <a:solidFill>
              <a:schemeClr val="tx1"/>
            </a:solidFill>
          </a:endParaRPr>
        </a:p>
        <a:p>
          <a:r>
            <a:rPr lang="da-DK" sz="1600" dirty="0">
              <a:solidFill>
                <a:schemeClr val="tx1"/>
              </a:solidFill>
            </a:rPr>
            <a:t>Uacceptabel </a:t>
          </a:r>
        </a:p>
        <a:p>
          <a:r>
            <a:rPr lang="da-DK" sz="1600" dirty="0">
              <a:solidFill>
                <a:schemeClr val="tx1"/>
              </a:solidFill>
            </a:rPr>
            <a:t>risiko</a:t>
          </a:r>
        </a:p>
      </dgm:t>
    </dgm:pt>
    <dgm:pt modelId="{9D2D41BE-DC1C-3248-AE90-97B9126AC37E}" type="parTrans" cxnId="{A258DED7-4B00-8A49-BE45-EB7CC66A9934}">
      <dgm:prSet/>
      <dgm:spPr/>
      <dgm:t>
        <a:bodyPr/>
        <a:lstStyle/>
        <a:p>
          <a:endParaRPr lang="da-DK"/>
        </a:p>
      </dgm:t>
    </dgm:pt>
    <dgm:pt modelId="{62794B1A-ED4A-DD48-A180-6A8F6F75636D}" type="sibTrans" cxnId="{A258DED7-4B00-8A49-BE45-EB7CC66A9934}">
      <dgm:prSet/>
      <dgm:spPr/>
      <dgm:t>
        <a:bodyPr/>
        <a:lstStyle/>
        <a:p>
          <a:endParaRPr lang="da-DK"/>
        </a:p>
      </dgm:t>
    </dgm:pt>
    <dgm:pt modelId="{F29004B7-1C63-7C4E-AD33-3B834BB9FF06}">
      <dgm:prSet phldrT="[Tekst]" custT="1"/>
      <dgm:spPr>
        <a:noFill/>
        <a:ln>
          <a:solidFill>
            <a:schemeClr val="accent1">
              <a:shade val="15000"/>
            </a:schemeClr>
          </a:solidFill>
        </a:ln>
      </dgm:spPr>
      <dgm:t>
        <a:bodyPr/>
        <a:lstStyle/>
        <a:p>
          <a:r>
            <a:rPr lang="da-DK" sz="1600" dirty="0">
              <a:solidFill>
                <a:schemeClr val="tx1"/>
              </a:solidFill>
            </a:rPr>
            <a:t>Høj risiko</a:t>
          </a:r>
        </a:p>
      </dgm:t>
    </dgm:pt>
    <dgm:pt modelId="{A631487D-2E6F-C94F-86D2-D0DEF0DDB375}" type="parTrans" cxnId="{944A4BA9-B588-DD44-BA2B-064E0067539E}">
      <dgm:prSet/>
      <dgm:spPr/>
      <dgm:t>
        <a:bodyPr/>
        <a:lstStyle/>
        <a:p>
          <a:endParaRPr lang="da-DK"/>
        </a:p>
      </dgm:t>
    </dgm:pt>
    <dgm:pt modelId="{01565BC1-237E-A14D-B35D-D505B2BCF5CD}" type="sibTrans" cxnId="{944A4BA9-B588-DD44-BA2B-064E0067539E}">
      <dgm:prSet/>
      <dgm:spPr/>
      <dgm:t>
        <a:bodyPr/>
        <a:lstStyle/>
        <a:p>
          <a:endParaRPr lang="da-DK"/>
        </a:p>
      </dgm:t>
    </dgm:pt>
    <dgm:pt modelId="{548BFBB7-6953-9748-B483-F788622F3B42}">
      <dgm:prSet phldrT="[Tekst]" custT="1"/>
      <dgm:spPr>
        <a:noFill/>
        <a:ln>
          <a:solidFill>
            <a:schemeClr val="accent1">
              <a:shade val="15000"/>
            </a:schemeClr>
          </a:solidFill>
        </a:ln>
      </dgm:spPr>
      <dgm:t>
        <a:bodyPr/>
        <a:lstStyle/>
        <a:p>
          <a:r>
            <a:rPr lang="da-DK" sz="1600" dirty="0">
              <a:solidFill>
                <a:schemeClr val="tx1"/>
              </a:solidFill>
            </a:rPr>
            <a:t>Begrænset risiko</a:t>
          </a:r>
        </a:p>
      </dgm:t>
    </dgm:pt>
    <dgm:pt modelId="{75F77BF8-3FA5-0C4A-A5BF-DBF49F2A228E}" type="parTrans" cxnId="{6D221DA8-5335-B646-B277-837680399D01}">
      <dgm:prSet/>
      <dgm:spPr/>
      <dgm:t>
        <a:bodyPr/>
        <a:lstStyle/>
        <a:p>
          <a:endParaRPr lang="da-DK"/>
        </a:p>
      </dgm:t>
    </dgm:pt>
    <dgm:pt modelId="{2ED52592-CB8E-614C-8FBF-9F59DFE802EF}" type="sibTrans" cxnId="{6D221DA8-5335-B646-B277-837680399D01}">
      <dgm:prSet/>
      <dgm:spPr/>
      <dgm:t>
        <a:bodyPr/>
        <a:lstStyle/>
        <a:p>
          <a:endParaRPr lang="da-DK"/>
        </a:p>
      </dgm:t>
    </dgm:pt>
    <dgm:pt modelId="{B05D15E9-E93D-1F4B-BD96-B4A7F8308A83}">
      <dgm:prSet custT="1"/>
      <dgm:spPr>
        <a:noFill/>
        <a:ln>
          <a:solidFill>
            <a:schemeClr val="accent1">
              <a:shade val="15000"/>
            </a:schemeClr>
          </a:solidFill>
        </a:ln>
      </dgm:spPr>
      <dgm:t>
        <a:bodyPr/>
        <a:lstStyle/>
        <a:p>
          <a:r>
            <a:rPr lang="da-DK" sz="1600" dirty="0">
              <a:solidFill>
                <a:schemeClr val="tx1"/>
              </a:solidFill>
            </a:rPr>
            <a:t>Minimal risiko</a:t>
          </a:r>
        </a:p>
      </dgm:t>
    </dgm:pt>
    <dgm:pt modelId="{C771DDA6-076C-AF45-835E-7D9D6E5F3AC9}" type="parTrans" cxnId="{EADC3C19-1713-6046-BC9E-DCB5E5E4393F}">
      <dgm:prSet/>
      <dgm:spPr/>
      <dgm:t>
        <a:bodyPr/>
        <a:lstStyle/>
        <a:p>
          <a:endParaRPr lang="da-DK"/>
        </a:p>
      </dgm:t>
    </dgm:pt>
    <dgm:pt modelId="{5CCD3499-7391-0843-B852-1CAE5D3378A2}" type="sibTrans" cxnId="{EADC3C19-1713-6046-BC9E-DCB5E5E4393F}">
      <dgm:prSet/>
      <dgm:spPr/>
      <dgm:t>
        <a:bodyPr/>
        <a:lstStyle/>
        <a:p>
          <a:endParaRPr lang="da-DK"/>
        </a:p>
      </dgm:t>
    </dgm:pt>
    <dgm:pt modelId="{414678A4-B51E-7649-9362-E2C8FA0F046B}" type="pres">
      <dgm:prSet presAssocID="{885C0872-C5DF-3E4A-9533-D09DE86FE1BE}" presName="Name0" presStyleCnt="0">
        <dgm:presLayoutVars>
          <dgm:dir/>
          <dgm:animLvl val="lvl"/>
          <dgm:resizeHandles val="exact"/>
        </dgm:presLayoutVars>
      </dgm:prSet>
      <dgm:spPr/>
    </dgm:pt>
    <dgm:pt modelId="{2E78B53D-DD33-DA4F-8E57-B5674912C90E}" type="pres">
      <dgm:prSet presAssocID="{CC8D1529-0714-BE4D-A09C-710F56E702A4}" presName="Name8" presStyleCnt="0"/>
      <dgm:spPr/>
    </dgm:pt>
    <dgm:pt modelId="{48D00601-7180-254E-AB9C-AF2F1AF7F267}" type="pres">
      <dgm:prSet presAssocID="{CC8D1529-0714-BE4D-A09C-710F56E702A4}" presName="level" presStyleLbl="node1" presStyleIdx="0" presStyleCnt="4" custScaleY="158245">
        <dgm:presLayoutVars>
          <dgm:chMax val="1"/>
          <dgm:bulletEnabled val="1"/>
        </dgm:presLayoutVars>
      </dgm:prSet>
      <dgm:spPr/>
    </dgm:pt>
    <dgm:pt modelId="{7444AE72-E540-A44E-B6B7-21CACA4A0671}" type="pres">
      <dgm:prSet presAssocID="{CC8D1529-0714-BE4D-A09C-710F56E702A4}" presName="levelTx" presStyleLbl="revTx" presStyleIdx="0" presStyleCnt="0">
        <dgm:presLayoutVars>
          <dgm:chMax val="1"/>
          <dgm:bulletEnabled val="1"/>
        </dgm:presLayoutVars>
      </dgm:prSet>
      <dgm:spPr/>
    </dgm:pt>
    <dgm:pt modelId="{10CD6D64-477D-E24D-B44F-6518A3EF8D7A}" type="pres">
      <dgm:prSet presAssocID="{F29004B7-1C63-7C4E-AD33-3B834BB9FF06}" presName="Name8" presStyleCnt="0"/>
      <dgm:spPr/>
    </dgm:pt>
    <dgm:pt modelId="{9D66F182-7832-1440-8335-45F425AA94CC}" type="pres">
      <dgm:prSet presAssocID="{F29004B7-1C63-7C4E-AD33-3B834BB9FF06}" presName="level" presStyleLbl="node1" presStyleIdx="1" presStyleCnt="4">
        <dgm:presLayoutVars>
          <dgm:chMax val="1"/>
          <dgm:bulletEnabled val="1"/>
        </dgm:presLayoutVars>
      </dgm:prSet>
      <dgm:spPr/>
    </dgm:pt>
    <dgm:pt modelId="{341D4473-5E87-AA4B-BBA4-A2BAFBE58DEA}" type="pres">
      <dgm:prSet presAssocID="{F29004B7-1C63-7C4E-AD33-3B834BB9FF06}" presName="levelTx" presStyleLbl="revTx" presStyleIdx="0" presStyleCnt="0">
        <dgm:presLayoutVars>
          <dgm:chMax val="1"/>
          <dgm:bulletEnabled val="1"/>
        </dgm:presLayoutVars>
      </dgm:prSet>
      <dgm:spPr/>
    </dgm:pt>
    <dgm:pt modelId="{31A48FB7-03ED-D44D-BC87-AF7723487C9A}" type="pres">
      <dgm:prSet presAssocID="{548BFBB7-6953-9748-B483-F788622F3B42}" presName="Name8" presStyleCnt="0"/>
      <dgm:spPr/>
    </dgm:pt>
    <dgm:pt modelId="{EACFD47A-BC35-334F-80CF-58633D354B28}" type="pres">
      <dgm:prSet presAssocID="{548BFBB7-6953-9748-B483-F788622F3B42}" presName="level" presStyleLbl="node1" presStyleIdx="2" presStyleCnt="4">
        <dgm:presLayoutVars>
          <dgm:chMax val="1"/>
          <dgm:bulletEnabled val="1"/>
        </dgm:presLayoutVars>
      </dgm:prSet>
      <dgm:spPr/>
    </dgm:pt>
    <dgm:pt modelId="{AE1EEF19-0569-524D-8CC1-6F375098DDCD}" type="pres">
      <dgm:prSet presAssocID="{548BFBB7-6953-9748-B483-F788622F3B42}" presName="levelTx" presStyleLbl="revTx" presStyleIdx="0" presStyleCnt="0">
        <dgm:presLayoutVars>
          <dgm:chMax val="1"/>
          <dgm:bulletEnabled val="1"/>
        </dgm:presLayoutVars>
      </dgm:prSet>
      <dgm:spPr/>
    </dgm:pt>
    <dgm:pt modelId="{2F8F72A8-2C87-674D-ACF9-8F4596F02CFB}" type="pres">
      <dgm:prSet presAssocID="{B05D15E9-E93D-1F4B-BD96-B4A7F8308A83}" presName="Name8" presStyleCnt="0"/>
      <dgm:spPr/>
    </dgm:pt>
    <dgm:pt modelId="{06EAC855-1A14-114F-918B-A397EF9F0FE2}" type="pres">
      <dgm:prSet presAssocID="{B05D15E9-E93D-1F4B-BD96-B4A7F8308A83}" presName="level" presStyleLbl="node1" presStyleIdx="3" presStyleCnt="4">
        <dgm:presLayoutVars>
          <dgm:chMax val="1"/>
          <dgm:bulletEnabled val="1"/>
        </dgm:presLayoutVars>
      </dgm:prSet>
      <dgm:spPr/>
    </dgm:pt>
    <dgm:pt modelId="{C94A1C75-D046-8845-9C0F-CF3D01E8206A}" type="pres">
      <dgm:prSet presAssocID="{B05D15E9-E93D-1F4B-BD96-B4A7F8308A83}" presName="levelTx" presStyleLbl="revTx" presStyleIdx="0" presStyleCnt="0">
        <dgm:presLayoutVars>
          <dgm:chMax val="1"/>
          <dgm:bulletEnabled val="1"/>
        </dgm:presLayoutVars>
      </dgm:prSet>
      <dgm:spPr/>
    </dgm:pt>
  </dgm:ptLst>
  <dgm:cxnLst>
    <dgm:cxn modelId="{13744D06-D0D8-2F41-9C48-1E438FC380FA}" type="presOf" srcId="{B05D15E9-E93D-1F4B-BD96-B4A7F8308A83}" destId="{C94A1C75-D046-8845-9C0F-CF3D01E8206A}" srcOrd="1" destOrd="0" presId="urn:microsoft.com/office/officeart/2005/8/layout/pyramid1"/>
    <dgm:cxn modelId="{1BD6A809-0BA6-BA4D-8354-1F47A61BACD7}" type="presOf" srcId="{548BFBB7-6953-9748-B483-F788622F3B42}" destId="{AE1EEF19-0569-524D-8CC1-6F375098DDCD}" srcOrd="1" destOrd="0" presId="urn:microsoft.com/office/officeart/2005/8/layout/pyramid1"/>
    <dgm:cxn modelId="{61799E14-7C41-414D-847E-F7E7002738D1}" type="presOf" srcId="{B05D15E9-E93D-1F4B-BD96-B4A7F8308A83}" destId="{06EAC855-1A14-114F-918B-A397EF9F0FE2}" srcOrd="0" destOrd="0" presId="urn:microsoft.com/office/officeart/2005/8/layout/pyramid1"/>
    <dgm:cxn modelId="{EADC3C19-1713-6046-BC9E-DCB5E5E4393F}" srcId="{885C0872-C5DF-3E4A-9533-D09DE86FE1BE}" destId="{B05D15E9-E93D-1F4B-BD96-B4A7F8308A83}" srcOrd="3" destOrd="0" parTransId="{C771DDA6-076C-AF45-835E-7D9D6E5F3AC9}" sibTransId="{5CCD3499-7391-0843-B852-1CAE5D3378A2}"/>
    <dgm:cxn modelId="{7CF35957-E7A3-2D45-A6E9-10FDAAF1682B}" type="presOf" srcId="{548BFBB7-6953-9748-B483-F788622F3B42}" destId="{EACFD47A-BC35-334F-80CF-58633D354B28}" srcOrd="0" destOrd="0" presId="urn:microsoft.com/office/officeart/2005/8/layout/pyramid1"/>
    <dgm:cxn modelId="{CAD6105B-3C91-B14B-8FB8-77CFE8246FAC}" type="presOf" srcId="{CC8D1529-0714-BE4D-A09C-710F56E702A4}" destId="{7444AE72-E540-A44E-B6B7-21CACA4A0671}" srcOrd="1" destOrd="0" presId="urn:microsoft.com/office/officeart/2005/8/layout/pyramid1"/>
    <dgm:cxn modelId="{C2170C9D-BDB0-4448-BE8E-19B4B2D4B86A}" type="presOf" srcId="{F29004B7-1C63-7C4E-AD33-3B834BB9FF06}" destId="{9D66F182-7832-1440-8335-45F425AA94CC}" srcOrd="0" destOrd="0" presId="urn:microsoft.com/office/officeart/2005/8/layout/pyramid1"/>
    <dgm:cxn modelId="{6D221DA8-5335-B646-B277-837680399D01}" srcId="{885C0872-C5DF-3E4A-9533-D09DE86FE1BE}" destId="{548BFBB7-6953-9748-B483-F788622F3B42}" srcOrd="2" destOrd="0" parTransId="{75F77BF8-3FA5-0C4A-A5BF-DBF49F2A228E}" sibTransId="{2ED52592-CB8E-614C-8FBF-9F59DFE802EF}"/>
    <dgm:cxn modelId="{944A4BA9-B588-DD44-BA2B-064E0067539E}" srcId="{885C0872-C5DF-3E4A-9533-D09DE86FE1BE}" destId="{F29004B7-1C63-7C4E-AD33-3B834BB9FF06}" srcOrd="1" destOrd="0" parTransId="{A631487D-2E6F-C94F-86D2-D0DEF0DDB375}" sibTransId="{01565BC1-237E-A14D-B35D-D505B2BCF5CD}"/>
    <dgm:cxn modelId="{300D5CAD-243B-D04A-AC8D-E3EF107005BF}" type="presOf" srcId="{F29004B7-1C63-7C4E-AD33-3B834BB9FF06}" destId="{341D4473-5E87-AA4B-BBA4-A2BAFBE58DEA}" srcOrd="1" destOrd="0" presId="urn:microsoft.com/office/officeart/2005/8/layout/pyramid1"/>
    <dgm:cxn modelId="{C97098C4-1DAC-7E4A-803E-19DCA7D6512A}" type="presOf" srcId="{885C0872-C5DF-3E4A-9533-D09DE86FE1BE}" destId="{414678A4-B51E-7649-9362-E2C8FA0F046B}" srcOrd="0" destOrd="0" presId="urn:microsoft.com/office/officeart/2005/8/layout/pyramid1"/>
    <dgm:cxn modelId="{A258DED7-4B00-8A49-BE45-EB7CC66A9934}" srcId="{885C0872-C5DF-3E4A-9533-D09DE86FE1BE}" destId="{CC8D1529-0714-BE4D-A09C-710F56E702A4}" srcOrd="0" destOrd="0" parTransId="{9D2D41BE-DC1C-3248-AE90-97B9126AC37E}" sibTransId="{62794B1A-ED4A-DD48-A180-6A8F6F75636D}"/>
    <dgm:cxn modelId="{3A78DDEA-DD44-9E44-B820-133411C12DF4}" type="presOf" srcId="{CC8D1529-0714-BE4D-A09C-710F56E702A4}" destId="{48D00601-7180-254E-AB9C-AF2F1AF7F267}" srcOrd="0" destOrd="0" presId="urn:microsoft.com/office/officeart/2005/8/layout/pyramid1"/>
    <dgm:cxn modelId="{22174DAE-9BB9-1045-9BF9-A1D9A1AD4FAC}" type="presParOf" srcId="{414678A4-B51E-7649-9362-E2C8FA0F046B}" destId="{2E78B53D-DD33-DA4F-8E57-B5674912C90E}" srcOrd="0" destOrd="0" presId="urn:microsoft.com/office/officeart/2005/8/layout/pyramid1"/>
    <dgm:cxn modelId="{6EE5BB59-8C71-D546-9A5A-7AE791479890}" type="presParOf" srcId="{2E78B53D-DD33-DA4F-8E57-B5674912C90E}" destId="{48D00601-7180-254E-AB9C-AF2F1AF7F267}" srcOrd="0" destOrd="0" presId="urn:microsoft.com/office/officeart/2005/8/layout/pyramid1"/>
    <dgm:cxn modelId="{97F9D2DC-1D69-204D-9281-8801EF00C08C}" type="presParOf" srcId="{2E78B53D-DD33-DA4F-8E57-B5674912C90E}" destId="{7444AE72-E540-A44E-B6B7-21CACA4A0671}" srcOrd="1" destOrd="0" presId="urn:microsoft.com/office/officeart/2005/8/layout/pyramid1"/>
    <dgm:cxn modelId="{45B25C18-7513-654E-A011-2B0C3013DCD5}" type="presParOf" srcId="{414678A4-B51E-7649-9362-E2C8FA0F046B}" destId="{10CD6D64-477D-E24D-B44F-6518A3EF8D7A}" srcOrd="1" destOrd="0" presId="urn:microsoft.com/office/officeart/2005/8/layout/pyramid1"/>
    <dgm:cxn modelId="{A75FAF35-8607-FB47-99C2-276101125DC7}" type="presParOf" srcId="{10CD6D64-477D-E24D-B44F-6518A3EF8D7A}" destId="{9D66F182-7832-1440-8335-45F425AA94CC}" srcOrd="0" destOrd="0" presId="urn:microsoft.com/office/officeart/2005/8/layout/pyramid1"/>
    <dgm:cxn modelId="{2CBB5489-7715-FB41-AD76-D7901AF65C13}" type="presParOf" srcId="{10CD6D64-477D-E24D-B44F-6518A3EF8D7A}" destId="{341D4473-5E87-AA4B-BBA4-A2BAFBE58DEA}" srcOrd="1" destOrd="0" presId="urn:microsoft.com/office/officeart/2005/8/layout/pyramid1"/>
    <dgm:cxn modelId="{EEC77F9D-212C-3A42-8732-3E02F19ADC63}" type="presParOf" srcId="{414678A4-B51E-7649-9362-E2C8FA0F046B}" destId="{31A48FB7-03ED-D44D-BC87-AF7723487C9A}" srcOrd="2" destOrd="0" presId="urn:microsoft.com/office/officeart/2005/8/layout/pyramid1"/>
    <dgm:cxn modelId="{13EC1513-0F38-EA44-8602-8B8F85DBAEAD}" type="presParOf" srcId="{31A48FB7-03ED-D44D-BC87-AF7723487C9A}" destId="{EACFD47A-BC35-334F-80CF-58633D354B28}" srcOrd="0" destOrd="0" presId="urn:microsoft.com/office/officeart/2005/8/layout/pyramid1"/>
    <dgm:cxn modelId="{70FD85C9-DF72-6A4A-8E38-1848A90B0BDE}" type="presParOf" srcId="{31A48FB7-03ED-D44D-BC87-AF7723487C9A}" destId="{AE1EEF19-0569-524D-8CC1-6F375098DDCD}" srcOrd="1" destOrd="0" presId="urn:microsoft.com/office/officeart/2005/8/layout/pyramid1"/>
    <dgm:cxn modelId="{8373392A-627C-AE48-AB39-C0E0E564B90E}" type="presParOf" srcId="{414678A4-B51E-7649-9362-E2C8FA0F046B}" destId="{2F8F72A8-2C87-674D-ACF9-8F4596F02CFB}" srcOrd="3" destOrd="0" presId="urn:microsoft.com/office/officeart/2005/8/layout/pyramid1"/>
    <dgm:cxn modelId="{D49FF3A2-97F3-6A47-979C-16D7A412A8F5}" type="presParOf" srcId="{2F8F72A8-2C87-674D-ACF9-8F4596F02CFB}" destId="{06EAC855-1A14-114F-918B-A397EF9F0FE2}" srcOrd="0" destOrd="0" presId="urn:microsoft.com/office/officeart/2005/8/layout/pyramid1"/>
    <dgm:cxn modelId="{50676FC0-EA55-1042-8B05-55A5DF279FC2}" type="presParOf" srcId="{2F8F72A8-2C87-674D-ACF9-8F4596F02CFB}" destId="{C94A1C75-D046-8845-9C0F-CF3D01E8206A}"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D00601-7180-254E-AB9C-AF2F1AF7F267}">
      <dsp:nvSpPr>
        <dsp:cNvPr id="0" name=""/>
        <dsp:cNvSpPr/>
      </dsp:nvSpPr>
      <dsp:spPr>
        <a:xfrm>
          <a:off x="2040336" y="0"/>
          <a:ext cx="2152486" cy="1721265"/>
        </a:xfrm>
        <a:prstGeom prst="trapezoid">
          <a:avLst>
            <a:gd name="adj" fmla="val 62526"/>
          </a:avLst>
        </a:prstGeom>
        <a:noFill/>
        <a:ln w="19050" cap="flat" cmpd="sng" algn="ctr">
          <a:solidFill>
            <a:schemeClr val="accent1">
              <a:shade val="1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da-DK" sz="1600" kern="1200" dirty="0">
            <a:solidFill>
              <a:schemeClr val="tx1"/>
            </a:solidFill>
          </a:endParaRPr>
        </a:p>
        <a:p>
          <a:pPr marL="0" lvl="0" indent="0" algn="ctr" defTabSz="711200">
            <a:lnSpc>
              <a:spcPct val="90000"/>
            </a:lnSpc>
            <a:spcBef>
              <a:spcPct val="0"/>
            </a:spcBef>
            <a:spcAft>
              <a:spcPct val="35000"/>
            </a:spcAft>
            <a:buNone/>
          </a:pPr>
          <a:endParaRPr lang="da-DK" sz="1600" kern="1200" dirty="0">
            <a:solidFill>
              <a:schemeClr val="tx1"/>
            </a:solidFill>
          </a:endParaRPr>
        </a:p>
        <a:p>
          <a:pPr marL="0" lvl="0" indent="0" algn="ctr" defTabSz="711200">
            <a:lnSpc>
              <a:spcPct val="90000"/>
            </a:lnSpc>
            <a:spcBef>
              <a:spcPct val="0"/>
            </a:spcBef>
            <a:spcAft>
              <a:spcPct val="35000"/>
            </a:spcAft>
            <a:buNone/>
          </a:pPr>
          <a:endParaRPr lang="da-DK" sz="1600" kern="1200" dirty="0">
            <a:solidFill>
              <a:schemeClr val="tx1"/>
            </a:solidFill>
          </a:endParaRPr>
        </a:p>
        <a:p>
          <a:pPr marL="0" lvl="0" indent="0" algn="ctr" defTabSz="711200">
            <a:lnSpc>
              <a:spcPct val="90000"/>
            </a:lnSpc>
            <a:spcBef>
              <a:spcPct val="0"/>
            </a:spcBef>
            <a:spcAft>
              <a:spcPct val="35000"/>
            </a:spcAft>
            <a:buNone/>
          </a:pPr>
          <a:r>
            <a:rPr lang="da-DK" sz="1600" kern="1200" dirty="0">
              <a:solidFill>
                <a:schemeClr val="tx1"/>
              </a:solidFill>
            </a:rPr>
            <a:t>Uacceptabel </a:t>
          </a:r>
        </a:p>
        <a:p>
          <a:pPr marL="0" lvl="0" indent="0" algn="ctr" defTabSz="711200">
            <a:lnSpc>
              <a:spcPct val="90000"/>
            </a:lnSpc>
            <a:spcBef>
              <a:spcPct val="0"/>
            </a:spcBef>
            <a:spcAft>
              <a:spcPct val="35000"/>
            </a:spcAft>
            <a:buNone/>
          </a:pPr>
          <a:r>
            <a:rPr lang="da-DK" sz="1600" kern="1200" dirty="0">
              <a:solidFill>
                <a:schemeClr val="tx1"/>
              </a:solidFill>
            </a:rPr>
            <a:t>risiko</a:t>
          </a:r>
        </a:p>
      </dsp:txBody>
      <dsp:txXfrm>
        <a:off x="2040336" y="0"/>
        <a:ext cx="2152486" cy="1721265"/>
      </dsp:txXfrm>
    </dsp:sp>
    <dsp:sp modelId="{9D66F182-7832-1440-8335-45F425AA94CC}">
      <dsp:nvSpPr>
        <dsp:cNvPr id="0" name=""/>
        <dsp:cNvSpPr/>
      </dsp:nvSpPr>
      <dsp:spPr>
        <a:xfrm>
          <a:off x="1360224" y="1721265"/>
          <a:ext cx="3512711" cy="1087721"/>
        </a:xfrm>
        <a:prstGeom prst="trapezoid">
          <a:avLst>
            <a:gd name="adj" fmla="val 62526"/>
          </a:avLst>
        </a:prstGeom>
        <a:noFill/>
        <a:ln w="19050" cap="flat" cmpd="sng" algn="ctr">
          <a:solidFill>
            <a:schemeClr val="accent1">
              <a:shade val="1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da-DK" sz="1600" kern="1200" dirty="0">
              <a:solidFill>
                <a:schemeClr val="tx1"/>
              </a:solidFill>
            </a:rPr>
            <a:t>Høj risiko</a:t>
          </a:r>
        </a:p>
      </dsp:txBody>
      <dsp:txXfrm>
        <a:off x="1974948" y="1721265"/>
        <a:ext cx="2283262" cy="1087721"/>
      </dsp:txXfrm>
    </dsp:sp>
    <dsp:sp modelId="{EACFD47A-BC35-334F-80CF-58633D354B28}">
      <dsp:nvSpPr>
        <dsp:cNvPr id="0" name=""/>
        <dsp:cNvSpPr/>
      </dsp:nvSpPr>
      <dsp:spPr>
        <a:xfrm>
          <a:off x="680112" y="2808987"/>
          <a:ext cx="4872935" cy="1087721"/>
        </a:xfrm>
        <a:prstGeom prst="trapezoid">
          <a:avLst>
            <a:gd name="adj" fmla="val 62526"/>
          </a:avLst>
        </a:prstGeom>
        <a:noFill/>
        <a:ln w="19050" cap="flat" cmpd="sng" algn="ctr">
          <a:solidFill>
            <a:schemeClr val="accent1">
              <a:shade val="1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da-DK" sz="1600" kern="1200" dirty="0">
              <a:solidFill>
                <a:schemeClr val="tx1"/>
              </a:solidFill>
            </a:rPr>
            <a:t>Begrænset risiko</a:t>
          </a:r>
        </a:p>
      </dsp:txBody>
      <dsp:txXfrm>
        <a:off x="1532875" y="2808987"/>
        <a:ext cx="3167408" cy="1087721"/>
      </dsp:txXfrm>
    </dsp:sp>
    <dsp:sp modelId="{06EAC855-1A14-114F-918B-A397EF9F0FE2}">
      <dsp:nvSpPr>
        <dsp:cNvPr id="0" name=""/>
        <dsp:cNvSpPr/>
      </dsp:nvSpPr>
      <dsp:spPr>
        <a:xfrm>
          <a:off x="0" y="3896709"/>
          <a:ext cx="6233160" cy="1087721"/>
        </a:xfrm>
        <a:prstGeom prst="trapezoid">
          <a:avLst>
            <a:gd name="adj" fmla="val 62526"/>
          </a:avLst>
        </a:prstGeom>
        <a:noFill/>
        <a:ln w="19050" cap="flat" cmpd="sng" algn="ctr">
          <a:solidFill>
            <a:schemeClr val="accent1">
              <a:shade val="1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da-DK" sz="1600" kern="1200" dirty="0">
              <a:solidFill>
                <a:schemeClr val="tx1"/>
              </a:solidFill>
            </a:rPr>
            <a:t>Minimal risiko</a:t>
          </a:r>
        </a:p>
      </dsp:txBody>
      <dsp:txXfrm>
        <a:off x="1090802" y="3896709"/>
        <a:ext cx="4051554" cy="1087721"/>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7BA2A8-E8E5-B34B-B3DD-B324AF2C307D}" type="datetimeFigureOut">
              <a:rPr lang="da-DK" smtClean="0"/>
              <a:t>17.12.2025</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110531-AD97-6440-95A6-C163BEFB9A87}" type="slidenum">
              <a:rPr lang="da-DK" smtClean="0"/>
              <a:t>‹nr.›</a:t>
            </a:fld>
            <a:endParaRPr lang="da-DK"/>
          </a:p>
        </p:txBody>
      </p:sp>
    </p:spTree>
    <p:extLst>
      <p:ext uri="{BB962C8B-B14F-4D97-AF65-F5344CB8AC3E}">
        <p14:creationId xmlns:p14="http://schemas.microsoft.com/office/powerpoint/2010/main" val="3949644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8B110531-AD97-6440-95A6-C163BEFB9A87}" type="slidenum">
              <a:rPr lang="da-DK" smtClean="0"/>
              <a:t>2</a:t>
            </a:fld>
            <a:endParaRPr lang="da-DK"/>
          </a:p>
        </p:txBody>
      </p:sp>
    </p:spTree>
    <p:extLst>
      <p:ext uri="{BB962C8B-B14F-4D97-AF65-F5344CB8AC3E}">
        <p14:creationId xmlns:p14="http://schemas.microsoft.com/office/powerpoint/2010/main" val="1642011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Bogen taler om GUNSTIG intelligens og gennemgår 7 punkter som man kan gennemgå i forbindelse med et GAI-projekt for at sikre, at projektet bliver gunstigt for organisationen.</a:t>
            </a:r>
          </a:p>
          <a:p>
            <a:r>
              <a:rPr lang="da-DK" dirty="0"/>
              <a:t>Bogen har mange styrker, men der er også relevante ting, som den ikke har med. Derfor har vi undervejs suppleret med andre vinkler og materialer.</a:t>
            </a:r>
          </a:p>
        </p:txBody>
      </p:sp>
      <p:sp>
        <p:nvSpPr>
          <p:cNvPr id="4" name="Pladsholder til slidenummer 3"/>
          <p:cNvSpPr>
            <a:spLocks noGrp="1"/>
          </p:cNvSpPr>
          <p:nvPr>
            <p:ph type="sldNum" sz="quarter" idx="5"/>
          </p:nvPr>
        </p:nvSpPr>
        <p:spPr/>
        <p:txBody>
          <a:bodyPr/>
          <a:lstStyle/>
          <a:p>
            <a:fld id="{8B110531-AD97-6440-95A6-C163BEFB9A87}" type="slidenum">
              <a:rPr lang="da-DK" smtClean="0"/>
              <a:t>3</a:t>
            </a:fld>
            <a:endParaRPr lang="da-DK"/>
          </a:p>
        </p:txBody>
      </p:sp>
    </p:spTree>
    <p:extLst>
      <p:ext uri="{BB962C8B-B14F-4D97-AF65-F5344CB8AC3E}">
        <p14:creationId xmlns:p14="http://schemas.microsoft.com/office/powerpoint/2010/main" val="33755077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Jeg er…</a:t>
            </a:r>
          </a:p>
        </p:txBody>
      </p:sp>
      <p:sp>
        <p:nvSpPr>
          <p:cNvPr id="4" name="Pladsholder til slidenummer 3"/>
          <p:cNvSpPr>
            <a:spLocks noGrp="1"/>
          </p:cNvSpPr>
          <p:nvPr>
            <p:ph type="sldNum" sz="quarter" idx="5"/>
          </p:nvPr>
        </p:nvSpPr>
        <p:spPr/>
        <p:txBody>
          <a:bodyPr/>
          <a:lstStyle/>
          <a:p>
            <a:fld id="{8B110531-AD97-6440-95A6-C163BEFB9A87}" type="slidenum">
              <a:rPr lang="da-DK" smtClean="0"/>
              <a:t>5</a:t>
            </a:fld>
            <a:endParaRPr lang="da-DK"/>
          </a:p>
        </p:txBody>
      </p:sp>
    </p:spTree>
    <p:extLst>
      <p:ext uri="{BB962C8B-B14F-4D97-AF65-F5344CB8AC3E}">
        <p14:creationId xmlns:p14="http://schemas.microsoft.com/office/powerpoint/2010/main" val="3340237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8B110531-AD97-6440-95A6-C163BEFB9A87}" type="slidenum">
              <a:rPr lang="da-DK" smtClean="0"/>
              <a:t>7</a:t>
            </a:fld>
            <a:endParaRPr lang="da-DK"/>
          </a:p>
        </p:txBody>
      </p:sp>
    </p:spTree>
    <p:extLst>
      <p:ext uri="{BB962C8B-B14F-4D97-AF65-F5344CB8AC3E}">
        <p14:creationId xmlns:p14="http://schemas.microsoft.com/office/powerpoint/2010/main" val="945786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8B110531-AD97-6440-95A6-C163BEFB9A87}" type="slidenum">
              <a:rPr lang="da-DK" smtClean="0"/>
              <a:t>90</a:t>
            </a:fld>
            <a:endParaRPr lang="da-DK"/>
          </a:p>
        </p:txBody>
      </p:sp>
    </p:spTree>
    <p:extLst>
      <p:ext uri="{BB962C8B-B14F-4D97-AF65-F5344CB8AC3E}">
        <p14:creationId xmlns:p14="http://schemas.microsoft.com/office/powerpoint/2010/main" val="16072489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89B663-56A2-8762-103A-7B40439C7636}"/>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298056EE-C432-9E41-07F9-624E48F66F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F5E4CCC4-784E-824D-082B-D276C875F4DA}"/>
              </a:ext>
            </a:extLst>
          </p:cNvPr>
          <p:cNvSpPr>
            <a:spLocks noGrp="1"/>
          </p:cNvSpPr>
          <p:nvPr>
            <p:ph type="dt" sz="half" idx="10"/>
          </p:nvPr>
        </p:nvSpPr>
        <p:spPr/>
        <p:txBody>
          <a:bodyPr/>
          <a:lstStyle/>
          <a:p>
            <a:fld id="{3B04CF08-1C33-6C4A-87F6-EE02992EB4EE}" type="datetimeFigureOut">
              <a:rPr lang="da-DK" smtClean="0"/>
              <a:t>17.12.2025</a:t>
            </a:fld>
            <a:endParaRPr lang="da-DK"/>
          </a:p>
        </p:txBody>
      </p:sp>
      <p:sp>
        <p:nvSpPr>
          <p:cNvPr id="5" name="Pladsholder til sidefod 4">
            <a:extLst>
              <a:ext uri="{FF2B5EF4-FFF2-40B4-BE49-F238E27FC236}">
                <a16:creationId xmlns:a16="http://schemas.microsoft.com/office/drawing/2014/main" id="{E36C67D9-B3DA-6596-D4B2-CA6D173FBBA4}"/>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35AC851C-C597-527D-D328-FD90BDA780A1}"/>
              </a:ext>
            </a:extLst>
          </p:cNvPr>
          <p:cNvSpPr>
            <a:spLocks noGrp="1"/>
          </p:cNvSpPr>
          <p:nvPr>
            <p:ph type="sldNum" sz="quarter" idx="12"/>
          </p:nvPr>
        </p:nvSpPr>
        <p:spPr/>
        <p:txBody>
          <a:bodyPr/>
          <a:lstStyle/>
          <a:p>
            <a:fld id="{DBD01203-2A1E-D14F-8F78-D13F1681827E}" type="slidenum">
              <a:rPr lang="da-DK" smtClean="0"/>
              <a:t>‹nr.›</a:t>
            </a:fld>
            <a:endParaRPr lang="da-DK"/>
          </a:p>
        </p:txBody>
      </p:sp>
    </p:spTree>
    <p:extLst>
      <p:ext uri="{BB962C8B-B14F-4D97-AF65-F5344CB8AC3E}">
        <p14:creationId xmlns:p14="http://schemas.microsoft.com/office/powerpoint/2010/main" val="1650524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2A22DB-2AC7-81E9-3372-16384A7B8791}"/>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7B3B00A3-E289-AC13-1FAF-C6D9A21F44D1}"/>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8760CF30-60F2-CBCA-3C50-8B9B402B4143}"/>
              </a:ext>
            </a:extLst>
          </p:cNvPr>
          <p:cNvSpPr>
            <a:spLocks noGrp="1"/>
          </p:cNvSpPr>
          <p:nvPr>
            <p:ph type="dt" sz="half" idx="10"/>
          </p:nvPr>
        </p:nvSpPr>
        <p:spPr/>
        <p:txBody>
          <a:bodyPr/>
          <a:lstStyle/>
          <a:p>
            <a:fld id="{3B04CF08-1C33-6C4A-87F6-EE02992EB4EE}" type="datetimeFigureOut">
              <a:rPr lang="da-DK" smtClean="0"/>
              <a:t>17.12.2025</a:t>
            </a:fld>
            <a:endParaRPr lang="da-DK"/>
          </a:p>
        </p:txBody>
      </p:sp>
      <p:sp>
        <p:nvSpPr>
          <p:cNvPr id="5" name="Pladsholder til sidefod 4">
            <a:extLst>
              <a:ext uri="{FF2B5EF4-FFF2-40B4-BE49-F238E27FC236}">
                <a16:creationId xmlns:a16="http://schemas.microsoft.com/office/drawing/2014/main" id="{B188D5AA-FCDE-63F1-12C8-0B06061D5829}"/>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7B26A4E6-DEEA-6BD5-B76A-FC433A7D5CEC}"/>
              </a:ext>
            </a:extLst>
          </p:cNvPr>
          <p:cNvSpPr>
            <a:spLocks noGrp="1"/>
          </p:cNvSpPr>
          <p:nvPr>
            <p:ph type="sldNum" sz="quarter" idx="12"/>
          </p:nvPr>
        </p:nvSpPr>
        <p:spPr/>
        <p:txBody>
          <a:bodyPr/>
          <a:lstStyle/>
          <a:p>
            <a:fld id="{DBD01203-2A1E-D14F-8F78-D13F1681827E}" type="slidenum">
              <a:rPr lang="da-DK" smtClean="0"/>
              <a:t>‹nr.›</a:t>
            </a:fld>
            <a:endParaRPr lang="da-DK"/>
          </a:p>
        </p:txBody>
      </p:sp>
    </p:spTree>
    <p:extLst>
      <p:ext uri="{BB962C8B-B14F-4D97-AF65-F5344CB8AC3E}">
        <p14:creationId xmlns:p14="http://schemas.microsoft.com/office/powerpoint/2010/main" val="7231757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A0CA5F6B-BC93-0904-A2B7-67A08389A532}"/>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BF32481D-D517-2A9E-D180-F2F03194804D}"/>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361A0492-A966-675A-1C37-B40F99B1806C}"/>
              </a:ext>
            </a:extLst>
          </p:cNvPr>
          <p:cNvSpPr>
            <a:spLocks noGrp="1"/>
          </p:cNvSpPr>
          <p:nvPr>
            <p:ph type="dt" sz="half" idx="10"/>
          </p:nvPr>
        </p:nvSpPr>
        <p:spPr/>
        <p:txBody>
          <a:bodyPr/>
          <a:lstStyle/>
          <a:p>
            <a:fld id="{3B04CF08-1C33-6C4A-87F6-EE02992EB4EE}" type="datetimeFigureOut">
              <a:rPr lang="da-DK" smtClean="0"/>
              <a:t>17.12.2025</a:t>
            </a:fld>
            <a:endParaRPr lang="da-DK"/>
          </a:p>
        </p:txBody>
      </p:sp>
      <p:sp>
        <p:nvSpPr>
          <p:cNvPr id="5" name="Pladsholder til sidefod 4">
            <a:extLst>
              <a:ext uri="{FF2B5EF4-FFF2-40B4-BE49-F238E27FC236}">
                <a16:creationId xmlns:a16="http://schemas.microsoft.com/office/drawing/2014/main" id="{4EADD78C-878E-9BF4-B103-4228BDEA91D9}"/>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26CA4F08-718F-A73D-4EAE-921127389F97}"/>
              </a:ext>
            </a:extLst>
          </p:cNvPr>
          <p:cNvSpPr>
            <a:spLocks noGrp="1"/>
          </p:cNvSpPr>
          <p:nvPr>
            <p:ph type="sldNum" sz="quarter" idx="12"/>
          </p:nvPr>
        </p:nvSpPr>
        <p:spPr/>
        <p:txBody>
          <a:bodyPr/>
          <a:lstStyle/>
          <a:p>
            <a:fld id="{DBD01203-2A1E-D14F-8F78-D13F1681827E}" type="slidenum">
              <a:rPr lang="da-DK" smtClean="0"/>
              <a:t>‹nr.›</a:t>
            </a:fld>
            <a:endParaRPr lang="da-DK"/>
          </a:p>
        </p:txBody>
      </p:sp>
    </p:spTree>
    <p:extLst>
      <p:ext uri="{BB962C8B-B14F-4D97-AF65-F5344CB8AC3E}">
        <p14:creationId xmlns:p14="http://schemas.microsoft.com/office/powerpoint/2010/main" val="833435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7CCE82-B0EE-A6F9-1124-13DA0AED2C49}"/>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C4CE9130-491E-CA73-1FC2-0EF52C247D68}"/>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3C3AD4CE-3868-B077-0290-DC3C86B39525}"/>
              </a:ext>
            </a:extLst>
          </p:cNvPr>
          <p:cNvSpPr>
            <a:spLocks noGrp="1"/>
          </p:cNvSpPr>
          <p:nvPr>
            <p:ph type="dt" sz="half" idx="10"/>
          </p:nvPr>
        </p:nvSpPr>
        <p:spPr/>
        <p:txBody>
          <a:bodyPr/>
          <a:lstStyle/>
          <a:p>
            <a:fld id="{3B04CF08-1C33-6C4A-87F6-EE02992EB4EE}" type="datetimeFigureOut">
              <a:rPr lang="da-DK" smtClean="0"/>
              <a:t>17.12.2025</a:t>
            </a:fld>
            <a:endParaRPr lang="da-DK"/>
          </a:p>
        </p:txBody>
      </p:sp>
      <p:sp>
        <p:nvSpPr>
          <p:cNvPr id="5" name="Pladsholder til sidefod 4">
            <a:extLst>
              <a:ext uri="{FF2B5EF4-FFF2-40B4-BE49-F238E27FC236}">
                <a16:creationId xmlns:a16="http://schemas.microsoft.com/office/drawing/2014/main" id="{68E17110-5B0B-9957-2590-0A71A621761A}"/>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275B4538-13D6-1FD3-087D-9CDE201243FE}"/>
              </a:ext>
            </a:extLst>
          </p:cNvPr>
          <p:cNvSpPr>
            <a:spLocks noGrp="1"/>
          </p:cNvSpPr>
          <p:nvPr>
            <p:ph type="sldNum" sz="quarter" idx="12"/>
          </p:nvPr>
        </p:nvSpPr>
        <p:spPr/>
        <p:txBody>
          <a:bodyPr/>
          <a:lstStyle/>
          <a:p>
            <a:fld id="{DBD01203-2A1E-D14F-8F78-D13F1681827E}" type="slidenum">
              <a:rPr lang="da-DK" smtClean="0"/>
              <a:t>‹nr.›</a:t>
            </a:fld>
            <a:endParaRPr lang="da-DK"/>
          </a:p>
        </p:txBody>
      </p:sp>
    </p:spTree>
    <p:extLst>
      <p:ext uri="{BB962C8B-B14F-4D97-AF65-F5344CB8AC3E}">
        <p14:creationId xmlns:p14="http://schemas.microsoft.com/office/powerpoint/2010/main" val="29202848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EDC02C-7BBD-A457-A35A-9E3D0584EEE4}"/>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263D3D17-1D4C-CAC7-A6C1-8EA6EFFCD1E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D1944F36-BE22-BE0F-43C4-EEF308A8728E}"/>
              </a:ext>
            </a:extLst>
          </p:cNvPr>
          <p:cNvSpPr>
            <a:spLocks noGrp="1"/>
          </p:cNvSpPr>
          <p:nvPr>
            <p:ph type="dt" sz="half" idx="10"/>
          </p:nvPr>
        </p:nvSpPr>
        <p:spPr/>
        <p:txBody>
          <a:bodyPr/>
          <a:lstStyle/>
          <a:p>
            <a:fld id="{3B04CF08-1C33-6C4A-87F6-EE02992EB4EE}" type="datetimeFigureOut">
              <a:rPr lang="da-DK" smtClean="0"/>
              <a:t>17.12.2025</a:t>
            </a:fld>
            <a:endParaRPr lang="da-DK"/>
          </a:p>
        </p:txBody>
      </p:sp>
      <p:sp>
        <p:nvSpPr>
          <p:cNvPr id="5" name="Pladsholder til sidefod 4">
            <a:extLst>
              <a:ext uri="{FF2B5EF4-FFF2-40B4-BE49-F238E27FC236}">
                <a16:creationId xmlns:a16="http://schemas.microsoft.com/office/drawing/2014/main" id="{EC64CE54-9326-BFF1-1EE6-531AC754FA37}"/>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48FCBC15-775B-3F8C-B8A5-82423A22A2BF}"/>
              </a:ext>
            </a:extLst>
          </p:cNvPr>
          <p:cNvSpPr>
            <a:spLocks noGrp="1"/>
          </p:cNvSpPr>
          <p:nvPr>
            <p:ph type="sldNum" sz="quarter" idx="12"/>
          </p:nvPr>
        </p:nvSpPr>
        <p:spPr/>
        <p:txBody>
          <a:bodyPr/>
          <a:lstStyle/>
          <a:p>
            <a:fld id="{DBD01203-2A1E-D14F-8F78-D13F1681827E}" type="slidenum">
              <a:rPr lang="da-DK" smtClean="0"/>
              <a:t>‹nr.›</a:t>
            </a:fld>
            <a:endParaRPr lang="da-DK"/>
          </a:p>
        </p:txBody>
      </p:sp>
    </p:spTree>
    <p:extLst>
      <p:ext uri="{BB962C8B-B14F-4D97-AF65-F5344CB8AC3E}">
        <p14:creationId xmlns:p14="http://schemas.microsoft.com/office/powerpoint/2010/main" val="27446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050A8D-1901-6778-B5CA-752B80EE09EC}"/>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24577404-1EB7-A0BD-9A63-3727D75A4D04}"/>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D1005FEE-2A7A-A138-525D-730B0627E777}"/>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B5E1732F-78D0-29A4-F9F7-9EC5EB61E826}"/>
              </a:ext>
            </a:extLst>
          </p:cNvPr>
          <p:cNvSpPr>
            <a:spLocks noGrp="1"/>
          </p:cNvSpPr>
          <p:nvPr>
            <p:ph type="dt" sz="half" idx="10"/>
          </p:nvPr>
        </p:nvSpPr>
        <p:spPr/>
        <p:txBody>
          <a:bodyPr/>
          <a:lstStyle/>
          <a:p>
            <a:fld id="{3B04CF08-1C33-6C4A-87F6-EE02992EB4EE}" type="datetimeFigureOut">
              <a:rPr lang="da-DK" smtClean="0"/>
              <a:t>17.12.2025</a:t>
            </a:fld>
            <a:endParaRPr lang="da-DK"/>
          </a:p>
        </p:txBody>
      </p:sp>
      <p:sp>
        <p:nvSpPr>
          <p:cNvPr id="6" name="Pladsholder til sidefod 5">
            <a:extLst>
              <a:ext uri="{FF2B5EF4-FFF2-40B4-BE49-F238E27FC236}">
                <a16:creationId xmlns:a16="http://schemas.microsoft.com/office/drawing/2014/main" id="{5037F505-D5A2-C6A4-2345-95DFBA9EB3FE}"/>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29291FE6-3D76-945C-76FD-D0A21966751E}"/>
              </a:ext>
            </a:extLst>
          </p:cNvPr>
          <p:cNvSpPr>
            <a:spLocks noGrp="1"/>
          </p:cNvSpPr>
          <p:nvPr>
            <p:ph type="sldNum" sz="quarter" idx="12"/>
          </p:nvPr>
        </p:nvSpPr>
        <p:spPr/>
        <p:txBody>
          <a:bodyPr/>
          <a:lstStyle/>
          <a:p>
            <a:fld id="{DBD01203-2A1E-D14F-8F78-D13F1681827E}" type="slidenum">
              <a:rPr lang="da-DK" smtClean="0"/>
              <a:t>‹nr.›</a:t>
            </a:fld>
            <a:endParaRPr lang="da-DK"/>
          </a:p>
        </p:txBody>
      </p:sp>
    </p:spTree>
    <p:extLst>
      <p:ext uri="{BB962C8B-B14F-4D97-AF65-F5344CB8AC3E}">
        <p14:creationId xmlns:p14="http://schemas.microsoft.com/office/powerpoint/2010/main" val="1174733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A1C0F4-8A95-92D0-178D-467A45CA56C7}"/>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BA118EC4-C1A6-3050-502B-242393CBEF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7CA76CA6-93F2-D106-8EEB-61B77AA4EBFE}"/>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919D5F57-BD9A-BE59-A700-E89A4D3D18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8715E562-E386-6006-A94C-8301F3FDCBE7}"/>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4CCF4431-04CB-873F-D8DB-F37F2DA03B37}"/>
              </a:ext>
            </a:extLst>
          </p:cNvPr>
          <p:cNvSpPr>
            <a:spLocks noGrp="1"/>
          </p:cNvSpPr>
          <p:nvPr>
            <p:ph type="dt" sz="half" idx="10"/>
          </p:nvPr>
        </p:nvSpPr>
        <p:spPr/>
        <p:txBody>
          <a:bodyPr/>
          <a:lstStyle/>
          <a:p>
            <a:fld id="{3B04CF08-1C33-6C4A-87F6-EE02992EB4EE}" type="datetimeFigureOut">
              <a:rPr lang="da-DK" smtClean="0"/>
              <a:t>17.12.2025</a:t>
            </a:fld>
            <a:endParaRPr lang="da-DK"/>
          </a:p>
        </p:txBody>
      </p:sp>
      <p:sp>
        <p:nvSpPr>
          <p:cNvPr id="8" name="Pladsholder til sidefod 7">
            <a:extLst>
              <a:ext uri="{FF2B5EF4-FFF2-40B4-BE49-F238E27FC236}">
                <a16:creationId xmlns:a16="http://schemas.microsoft.com/office/drawing/2014/main" id="{73D18229-2733-A1A1-5850-EE81CCF2F9A2}"/>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520F22AF-0DB4-55FA-5550-21AB709C85E4}"/>
              </a:ext>
            </a:extLst>
          </p:cNvPr>
          <p:cNvSpPr>
            <a:spLocks noGrp="1"/>
          </p:cNvSpPr>
          <p:nvPr>
            <p:ph type="sldNum" sz="quarter" idx="12"/>
          </p:nvPr>
        </p:nvSpPr>
        <p:spPr/>
        <p:txBody>
          <a:bodyPr/>
          <a:lstStyle/>
          <a:p>
            <a:fld id="{DBD01203-2A1E-D14F-8F78-D13F1681827E}" type="slidenum">
              <a:rPr lang="da-DK" smtClean="0"/>
              <a:t>‹nr.›</a:t>
            </a:fld>
            <a:endParaRPr lang="da-DK"/>
          </a:p>
        </p:txBody>
      </p:sp>
    </p:spTree>
    <p:extLst>
      <p:ext uri="{BB962C8B-B14F-4D97-AF65-F5344CB8AC3E}">
        <p14:creationId xmlns:p14="http://schemas.microsoft.com/office/powerpoint/2010/main" val="1024205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C2E87C-EB76-41A2-54BA-3722AEBC8E25}"/>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BEA2ABD4-AC74-3FEB-95C6-2691F0111BA9}"/>
              </a:ext>
            </a:extLst>
          </p:cNvPr>
          <p:cNvSpPr>
            <a:spLocks noGrp="1"/>
          </p:cNvSpPr>
          <p:nvPr>
            <p:ph type="dt" sz="half" idx="10"/>
          </p:nvPr>
        </p:nvSpPr>
        <p:spPr/>
        <p:txBody>
          <a:bodyPr/>
          <a:lstStyle/>
          <a:p>
            <a:fld id="{3B04CF08-1C33-6C4A-87F6-EE02992EB4EE}" type="datetimeFigureOut">
              <a:rPr lang="da-DK" smtClean="0"/>
              <a:t>17.12.2025</a:t>
            </a:fld>
            <a:endParaRPr lang="da-DK"/>
          </a:p>
        </p:txBody>
      </p:sp>
      <p:sp>
        <p:nvSpPr>
          <p:cNvPr id="4" name="Pladsholder til sidefod 3">
            <a:extLst>
              <a:ext uri="{FF2B5EF4-FFF2-40B4-BE49-F238E27FC236}">
                <a16:creationId xmlns:a16="http://schemas.microsoft.com/office/drawing/2014/main" id="{1875E1CE-2E99-4D05-1C3E-6EAF85753E1E}"/>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6BBDC23B-A88C-0F3C-76A6-4ACE02DC1BFD}"/>
              </a:ext>
            </a:extLst>
          </p:cNvPr>
          <p:cNvSpPr>
            <a:spLocks noGrp="1"/>
          </p:cNvSpPr>
          <p:nvPr>
            <p:ph type="sldNum" sz="quarter" idx="12"/>
          </p:nvPr>
        </p:nvSpPr>
        <p:spPr/>
        <p:txBody>
          <a:bodyPr/>
          <a:lstStyle/>
          <a:p>
            <a:fld id="{DBD01203-2A1E-D14F-8F78-D13F1681827E}" type="slidenum">
              <a:rPr lang="da-DK" smtClean="0"/>
              <a:t>‹nr.›</a:t>
            </a:fld>
            <a:endParaRPr lang="da-DK"/>
          </a:p>
        </p:txBody>
      </p:sp>
    </p:spTree>
    <p:extLst>
      <p:ext uri="{BB962C8B-B14F-4D97-AF65-F5344CB8AC3E}">
        <p14:creationId xmlns:p14="http://schemas.microsoft.com/office/powerpoint/2010/main" val="1535889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D6DE9D08-E298-16F8-E8BD-0C2A81ACA24D}"/>
              </a:ext>
            </a:extLst>
          </p:cNvPr>
          <p:cNvSpPr>
            <a:spLocks noGrp="1"/>
          </p:cNvSpPr>
          <p:nvPr>
            <p:ph type="dt" sz="half" idx="10"/>
          </p:nvPr>
        </p:nvSpPr>
        <p:spPr/>
        <p:txBody>
          <a:bodyPr/>
          <a:lstStyle/>
          <a:p>
            <a:fld id="{3B04CF08-1C33-6C4A-87F6-EE02992EB4EE}" type="datetimeFigureOut">
              <a:rPr lang="da-DK" smtClean="0"/>
              <a:t>17.12.2025</a:t>
            </a:fld>
            <a:endParaRPr lang="da-DK"/>
          </a:p>
        </p:txBody>
      </p:sp>
      <p:sp>
        <p:nvSpPr>
          <p:cNvPr id="3" name="Pladsholder til sidefod 2">
            <a:extLst>
              <a:ext uri="{FF2B5EF4-FFF2-40B4-BE49-F238E27FC236}">
                <a16:creationId xmlns:a16="http://schemas.microsoft.com/office/drawing/2014/main" id="{16ADDB06-D671-3C59-6A76-1F88D653C62F}"/>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EE89428A-8E9A-03F9-A9D6-503A3328561B}"/>
              </a:ext>
            </a:extLst>
          </p:cNvPr>
          <p:cNvSpPr>
            <a:spLocks noGrp="1"/>
          </p:cNvSpPr>
          <p:nvPr>
            <p:ph type="sldNum" sz="quarter" idx="12"/>
          </p:nvPr>
        </p:nvSpPr>
        <p:spPr/>
        <p:txBody>
          <a:bodyPr/>
          <a:lstStyle/>
          <a:p>
            <a:fld id="{DBD01203-2A1E-D14F-8F78-D13F1681827E}" type="slidenum">
              <a:rPr lang="da-DK" smtClean="0"/>
              <a:t>‹nr.›</a:t>
            </a:fld>
            <a:endParaRPr lang="da-DK"/>
          </a:p>
        </p:txBody>
      </p:sp>
    </p:spTree>
    <p:extLst>
      <p:ext uri="{BB962C8B-B14F-4D97-AF65-F5344CB8AC3E}">
        <p14:creationId xmlns:p14="http://schemas.microsoft.com/office/powerpoint/2010/main" val="32703456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63744D-3E9C-DA79-5F37-BE6854262A46}"/>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A021E1B7-7153-8FBE-8D0C-70895E8CCA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F2E896F5-81A8-EF08-20C2-27AE39AD9D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9938B35A-D4D0-FD06-90F9-3D7F4B43B680}"/>
              </a:ext>
            </a:extLst>
          </p:cNvPr>
          <p:cNvSpPr>
            <a:spLocks noGrp="1"/>
          </p:cNvSpPr>
          <p:nvPr>
            <p:ph type="dt" sz="half" idx="10"/>
          </p:nvPr>
        </p:nvSpPr>
        <p:spPr/>
        <p:txBody>
          <a:bodyPr/>
          <a:lstStyle/>
          <a:p>
            <a:fld id="{3B04CF08-1C33-6C4A-87F6-EE02992EB4EE}" type="datetimeFigureOut">
              <a:rPr lang="da-DK" smtClean="0"/>
              <a:t>17.12.2025</a:t>
            </a:fld>
            <a:endParaRPr lang="da-DK"/>
          </a:p>
        </p:txBody>
      </p:sp>
      <p:sp>
        <p:nvSpPr>
          <p:cNvPr id="6" name="Pladsholder til sidefod 5">
            <a:extLst>
              <a:ext uri="{FF2B5EF4-FFF2-40B4-BE49-F238E27FC236}">
                <a16:creationId xmlns:a16="http://schemas.microsoft.com/office/drawing/2014/main" id="{7CCD9B6E-352E-D992-F369-54596C3F7994}"/>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2DEC772E-4B3C-E7E5-A4DC-1BFB7EF41FE1}"/>
              </a:ext>
            </a:extLst>
          </p:cNvPr>
          <p:cNvSpPr>
            <a:spLocks noGrp="1"/>
          </p:cNvSpPr>
          <p:nvPr>
            <p:ph type="sldNum" sz="quarter" idx="12"/>
          </p:nvPr>
        </p:nvSpPr>
        <p:spPr/>
        <p:txBody>
          <a:bodyPr/>
          <a:lstStyle/>
          <a:p>
            <a:fld id="{DBD01203-2A1E-D14F-8F78-D13F1681827E}" type="slidenum">
              <a:rPr lang="da-DK" smtClean="0"/>
              <a:t>‹nr.›</a:t>
            </a:fld>
            <a:endParaRPr lang="da-DK"/>
          </a:p>
        </p:txBody>
      </p:sp>
    </p:spTree>
    <p:extLst>
      <p:ext uri="{BB962C8B-B14F-4D97-AF65-F5344CB8AC3E}">
        <p14:creationId xmlns:p14="http://schemas.microsoft.com/office/powerpoint/2010/main" val="35921912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3C3BB3-BEBF-10FB-DDFE-6A98A3CDE4D0}"/>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720F0799-8E9D-407B-B464-AA1B939B18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FBDFD37C-3933-EB9C-801B-36A7B2314F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2EC9F979-7640-C66F-DA52-7398EC345547}"/>
              </a:ext>
            </a:extLst>
          </p:cNvPr>
          <p:cNvSpPr>
            <a:spLocks noGrp="1"/>
          </p:cNvSpPr>
          <p:nvPr>
            <p:ph type="dt" sz="half" idx="10"/>
          </p:nvPr>
        </p:nvSpPr>
        <p:spPr/>
        <p:txBody>
          <a:bodyPr/>
          <a:lstStyle/>
          <a:p>
            <a:fld id="{3B04CF08-1C33-6C4A-87F6-EE02992EB4EE}" type="datetimeFigureOut">
              <a:rPr lang="da-DK" smtClean="0"/>
              <a:t>17.12.2025</a:t>
            </a:fld>
            <a:endParaRPr lang="da-DK"/>
          </a:p>
        </p:txBody>
      </p:sp>
      <p:sp>
        <p:nvSpPr>
          <p:cNvPr id="6" name="Pladsholder til sidefod 5">
            <a:extLst>
              <a:ext uri="{FF2B5EF4-FFF2-40B4-BE49-F238E27FC236}">
                <a16:creationId xmlns:a16="http://schemas.microsoft.com/office/drawing/2014/main" id="{9B3E97E7-DF82-61F1-6782-4A22BF4008AE}"/>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1BED93E5-A9F0-7D5E-6F34-E606140D78E6}"/>
              </a:ext>
            </a:extLst>
          </p:cNvPr>
          <p:cNvSpPr>
            <a:spLocks noGrp="1"/>
          </p:cNvSpPr>
          <p:nvPr>
            <p:ph type="sldNum" sz="quarter" idx="12"/>
          </p:nvPr>
        </p:nvSpPr>
        <p:spPr/>
        <p:txBody>
          <a:bodyPr/>
          <a:lstStyle/>
          <a:p>
            <a:fld id="{DBD01203-2A1E-D14F-8F78-D13F1681827E}" type="slidenum">
              <a:rPr lang="da-DK" smtClean="0"/>
              <a:t>‹nr.›</a:t>
            </a:fld>
            <a:endParaRPr lang="da-DK"/>
          </a:p>
        </p:txBody>
      </p:sp>
    </p:spTree>
    <p:extLst>
      <p:ext uri="{BB962C8B-B14F-4D97-AF65-F5344CB8AC3E}">
        <p14:creationId xmlns:p14="http://schemas.microsoft.com/office/powerpoint/2010/main" val="4203335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3D6457B2-8210-D532-2C6A-0FD94E3D9D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4FD28259-51B8-721E-60AE-B76BCADAD7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dato 3">
            <a:extLst>
              <a:ext uri="{FF2B5EF4-FFF2-40B4-BE49-F238E27FC236}">
                <a16:creationId xmlns:a16="http://schemas.microsoft.com/office/drawing/2014/main" id="{C2166043-D783-C2E4-040E-E247C17C02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B04CF08-1C33-6C4A-87F6-EE02992EB4EE}" type="datetimeFigureOut">
              <a:rPr lang="da-DK" smtClean="0"/>
              <a:t>17.12.2025</a:t>
            </a:fld>
            <a:endParaRPr lang="da-DK"/>
          </a:p>
        </p:txBody>
      </p:sp>
      <p:sp>
        <p:nvSpPr>
          <p:cNvPr id="5" name="Pladsholder til sidefod 4">
            <a:extLst>
              <a:ext uri="{FF2B5EF4-FFF2-40B4-BE49-F238E27FC236}">
                <a16:creationId xmlns:a16="http://schemas.microsoft.com/office/drawing/2014/main" id="{41ACDD37-BC5F-0BD2-71FE-77B041CE04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a-DK"/>
          </a:p>
        </p:txBody>
      </p:sp>
      <p:sp>
        <p:nvSpPr>
          <p:cNvPr id="6" name="Pladsholder til slidenummer 5">
            <a:extLst>
              <a:ext uri="{FF2B5EF4-FFF2-40B4-BE49-F238E27FC236}">
                <a16:creationId xmlns:a16="http://schemas.microsoft.com/office/drawing/2014/main" id="{A048E5AA-09DF-901B-854E-0A982C41DD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BD01203-2A1E-D14F-8F78-D13F1681827E}" type="slidenum">
              <a:rPr lang="da-DK" smtClean="0"/>
              <a:t>‹nr.›</a:t>
            </a:fld>
            <a:endParaRPr lang="da-DK"/>
          </a:p>
        </p:txBody>
      </p:sp>
    </p:spTree>
    <p:extLst>
      <p:ext uri="{BB962C8B-B14F-4D97-AF65-F5344CB8AC3E}">
        <p14:creationId xmlns:p14="http://schemas.microsoft.com/office/powerpoint/2010/main" val="40580180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s://www.dst.dk/Site/Dst/Udgivelser/nyt/GetAnalyse.aspx?cid=53013"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dst.dk/Site/Dst/Udgivelser/nyt/GetAnalyse.aspx?cid=53013" TargetMode="External"/><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s://www.dst.dk/Site/Dst/Udgivelser/nyt/GetAnalyse.aspx?cid=53013" TargetMode="External"/><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hyperlink" Target="https://dinero.dk/eu-ai-act/"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www.petersvarre.dk/aiaware" TargetMode="External"/><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hyperlink" Target="https://dm.dk/media/m3al1ine/8-principper-for-meningsfuld-implementering-1.pd" TargetMode="External"/><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hyperlink" Target="https://dm.dk/media/m3al1ine/8-principper-for-meningsfuld-implementering-1.pd" TargetMode="External"/><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hyperlink" Target="https://youtu.be/CaVFfqSk_Sc?si=dKtfszx4kaBPpy9P" TargetMode="Externa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 Id="rId4" Type="http://schemas.openxmlformats.org/officeDocument/2006/relationships/hyperlink" Target="https://www.cbs.dk/sites/default/files/2025-11/ritterbruun_the_cbs_leadership_dilemma_index_2023.pdf" TargetMode="Externa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hyperlink" Target="https://digst.dk/kunstig-intelligens/guides-til-brug-af-kunstig-intelligens/guide-til-virksomheder/#accordion-immaterialret" TargetMode="External"/><Relationship Id="rId2" Type="http://schemas.openxmlformats.org/officeDocument/2006/relationships/hyperlink" Target="https://digst.dk/media/y5yd2ftz/ai-i-danske-virksomheder-2024.pdf"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622920C-F4B1-C475-A4D1-E4EFEF6590EB}"/>
              </a:ext>
            </a:extLst>
          </p:cNvPr>
          <p:cNvSpPr>
            <a:spLocks noGrp="1"/>
          </p:cNvSpPr>
          <p:nvPr>
            <p:ph type="ctrTitle"/>
          </p:nvPr>
        </p:nvSpPr>
        <p:spPr>
          <a:xfrm>
            <a:off x="1524000" y="1798223"/>
            <a:ext cx="9144000" cy="2387600"/>
          </a:xfrm>
        </p:spPr>
        <p:txBody>
          <a:bodyPr>
            <a:normAutofit fontScale="90000"/>
          </a:bodyPr>
          <a:lstStyle/>
          <a:p>
            <a:r>
              <a:rPr lang="da-DK" dirty="0"/>
              <a:t>Implementering af generativ kunstig intelligens i organisationen</a:t>
            </a:r>
          </a:p>
        </p:txBody>
      </p:sp>
    </p:spTree>
    <p:extLst>
      <p:ext uri="{BB962C8B-B14F-4D97-AF65-F5344CB8AC3E}">
        <p14:creationId xmlns:p14="http://schemas.microsoft.com/office/powerpoint/2010/main" val="31157292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093248-01B0-A7F1-F601-27F439C6DBB4}"/>
              </a:ext>
            </a:extLst>
          </p:cNvPr>
          <p:cNvSpPr>
            <a:spLocks noGrp="1"/>
          </p:cNvSpPr>
          <p:nvPr>
            <p:ph type="title"/>
          </p:nvPr>
        </p:nvSpPr>
        <p:spPr/>
        <p:txBody>
          <a:bodyPr>
            <a:normAutofit/>
          </a:bodyPr>
          <a:lstStyle/>
          <a:p>
            <a:pPr algn="ctr"/>
            <a:r>
              <a:rPr lang="da-DK" sz="4800" dirty="0"/>
              <a:t>Husk: </a:t>
            </a:r>
          </a:p>
        </p:txBody>
      </p:sp>
      <p:sp>
        <p:nvSpPr>
          <p:cNvPr id="3" name="Pladsholder til indhold 2">
            <a:extLst>
              <a:ext uri="{FF2B5EF4-FFF2-40B4-BE49-F238E27FC236}">
                <a16:creationId xmlns:a16="http://schemas.microsoft.com/office/drawing/2014/main" id="{A92FBE41-4EF5-E14C-E09D-470406B07A5F}"/>
              </a:ext>
            </a:extLst>
          </p:cNvPr>
          <p:cNvSpPr>
            <a:spLocks noGrp="1"/>
          </p:cNvSpPr>
          <p:nvPr>
            <p:ph idx="1"/>
          </p:nvPr>
        </p:nvSpPr>
        <p:spPr/>
        <p:txBody>
          <a:bodyPr>
            <a:normAutofit/>
          </a:bodyPr>
          <a:lstStyle/>
          <a:p>
            <a:pPr marL="0" indent="0" algn="ctr">
              <a:buNone/>
            </a:pPr>
            <a:endParaRPr lang="da-DK" sz="4800" dirty="0"/>
          </a:p>
          <a:p>
            <a:pPr marL="0" indent="0" algn="ctr">
              <a:buNone/>
            </a:pPr>
            <a:r>
              <a:rPr lang="da-DK" sz="4800" dirty="0"/>
              <a:t>80 % handler om mennesker, processer og kultur </a:t>
            </a:r>
          </a:p>
          <a:p>
            <a:pPr marL="0" indent="0" algn="ctr">
              <a:buNone/>
            </a:pPr>
            <a:r>
              <a:rPr lang="da-DK" sz="4800" dirty="0"/>
              <a:t>– kun 20 % om teknologien</a:t>
            </a:r>
          </a:p>
        </p:txBody>
      </p:sp>
    </p:spTree>
    <p:extLst>
      <p:ext uri="{BB962C8B-B14F-4D97-AF65-F5344CB8AC3E}">
        <p14:creationId xmlns:p14="http://schemas.microsoft.com/office/powerpoint/2010/main" val="33509503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51F980-D1D0-765A-6B7E-FFEE59C1F04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5D85061-9CCF-ADBE-6878-38D99B42153C}"/>
              </a:ext>
            </a:extLst>
          </p:cNvPr>
          <p:cNvSpPr>
            <a:spLocks noGrp="1"/>
          </p:cNvSpPr>
          <p:nvPr>
            <p:ph type="title"/>
          </p:nvPr>
        </p:nvSpPr>
        <p:spPr/>
        <p:txBody>
          <a:bodyPr>
            <a:normAutofit/>
          </a:bodyPr>
          <a:lstStyle/>
          <a:p>
            <a:pPr algn="ctr"/>
            <a:r>
              <a:rPr lang="da-DK" sz="4800" dirty="0"/>
              <a:t>Husk: </a:t>
            </a:r>
          </a:p>
        </p:txBody>
      </p:sp>
      <p:sp>
        <p:nvSpPr>
          <p:cNvPr id="3" name="Pladsholder til indhold 2">
            <a:extLst>
              <a:ext uri="{FF2B5EF4-FFF2-40B4-BE49-F238E27FC236}">
                <a16:creationId xmlns:a16="http://schemas.microsoft.com/office/drawing/2014/main" id="{ECC78C32-222A-B963-9AC0-BC8ECA0612E4}"/>
              </a:ext>
            </a:extLst>
          </p:cNvPr>
          <p:cNvSpPr>
            <a:spLocks noGrp="1"/>
          </p:cNvSpPr>
          <p:nvPr>
            <p:ph idx="1"/>
          </p:nvPr>
        </p:nvSpPr>
        <p:spPr/>
        <p:txBody>
          <a:bodyPr>
            <a:normAutofit/>
          </a:bodyPr>
          <a:lstStyle/>
          <a:p>
            <a:pPr marL="0" indent="0" algn="ctr">
              <a:buNone/>
            </a:pPr>
            <a:endParaRPr lang="da-DK" sz="4800" dirty="0"/>
          </a:p>
          <a:p>
            <a:pPr marL="0" indent="0" algn="ctr">
              <a:buNone/>
            </a:pPr>
            <a:r>
              <a:rPr lang="da-DK" sz="4800" dirty="0"/>
              <a:t>Start i det små. </a:t>
            </a:r>
          </a:p>
          <a:p>
            <a:pPr marL="0" indent="0" algn="ctr">
              <a:buNone/>
            </a:pPr>
            <a:r>
              <a:rPr lang="da-DK" sz="4800" dirty="0"/>
              <a:t>Eksperimenter.</a:t>
            </a:r>
          </a:p>
          <a:p>
            <a:pPr marL="0" indent="0" algn="ctr">
              <a:buNone/>
            </a:pPr>
            <a:r>
              <a:rPr lang="da-DK" sz="4800" dirty="0"/>
              <a:t>Implementer på afdelingsniveau.</a:t>
            </a:r>
          </a:p>
        </p:txBody>
      </p:sp>
    </p:spTree>
    <p:extLst>
      <p:ext uri="{BB962C8B-B14F-4D97-AF65-F5344CB8AC3E}">
        <p14:creationId xmlns:p14="http://schemas.microsoft.com/office/powerpoint/2010/main" val="19456080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9EB378-8022-41FA-652A-AA2FFF886FE8}"/>
              </a:ext>
            </a:extLst>
          </p:cNvPr>
          <p:cNvSpPr>
            <a:spLocks noGrp="1"/>
          </p:cNvSpPr>
          <p:nvPr>
            <p:ph type="title"/>
          </p:nvPr>
        </p:nvSpPr>
        <p:spPr/>
        <p:txBody>
          <a:bodyPr/>
          <a:lstStyle/>
          <a:p>
            <a:r>
              <a:rPr lang="da-DK" dirty="0"/>
              <a:t>GAI-parathedstest</a:t>
            </a:r>
          </a:p>
        </p:txBody>
      </p:sp>
      <p:graphicFrame>
        <p:nvGraphicFramePr>
          <p:cNvPr id="5" name="Tabel 4">
            <a:extLst>
              <a:ext uri="{FF2B5EF4-FFF2-40B4-BE49-F238E27FC236}">
                <a16:creationId xmlns:a16="http://schemas.microsoft.com/office/drawing/2014/main" id="{435CF1A2-161D-2F6B-2296-0CFA43EA0DCA}"/>
              </a:ext>
            </a:extLst>
          </p:cNvPr>
          <p:cNvGraphicFramePr>
            <a:graphicFrameLocks noGrp="1"/>
          </p:cNvGraphicFramePr>
          <p:nvPr>
            <p:extLst>
              <p:ext uri="{D42A27DB-BD31-4B8C-83A1-F6EECF244321}">
                <p14:modId xmlns:p14="http://schemas.microsoft.com/office/powerpoint/2010/main" val="3779918951"/>
              </p:ext>
            </p:extLst>
          </p:nvPr>
        </p:nvGraphicFramePr>
        <p:xfrm>
          <a:off x="1130098" y="1690688"/>
          <a:ext cx="10099376" cy="3967100"/>
        </p:xfrm>
        <a:graphic>
          <a:graphicData uri="http://schemas.openxmlformats.org/drawingml/2006/table">
            <a:tbl>
              <a:tblPr firstRow="1" firstCol="1" bandRow="1">
                <a:tableStyleId>{5C22544A-7EE6-4342-B048-85BDC9FD1C3A}</a:tableStyleId>
              </a:tblPr>
              <a:tblGrid>
                <a:gridCol w="6389207">
                  <a:extLst>
                    <a:ext uri="{9D8B030D-6E8A-4147-A177-3AD203B41FA5}">
                      <a16:colId xmlns:a16="http://schemas.microsoft.com/office/drawing/2014/main" val="971727369"/>
                    </a:ext>
                  </a:extLst>
                </a:gridCol>
                <a:gridCol w="1236723">
                  <a:extLst>
                    <a:ext uri="{9D8B030D-6E8A-4147-A177-3AD203B41FA5}">
                      <a16:colId xmlns:a16="http://schemas.microsoft.com/office/drawing/2014/main" val="4236677437"/>
                    </a:ext>
                  </a:extLst>
                </a:gridCol>
                <a:gridCol w="1236723">
                  <a:extLst>
                    <a:ext uri="{9D8B030D-6E8A-4147-A177-3AD203B41FA5}">
                      <a16:colId xmlns:a16="http://schemas.microsoft.com/office/drawing/2014/main" val="3665916727"/>
                    </a:ext>
                  </a:extLst>
                </a:gridCol>
                <a:gridCol w="1236723">
                  <a:extLst>
                    <a:ext uri="{9D8B030D-6E8A-4147-A177-3AD203B41FA5}">
                      <a16:colId xmlns:a16="http://schemas.microsoft.com/office/drawing/2014/main" val="2076578057"/>
                    </a:ext>
                  </a:extLst>
                </a:gridCol>
              </a:tblGrid>
              <a:tr h="277645">
                <a:tc>
                  <a:txBody>
                    <a:bodyPr/>
                    <a:lstStyle/>
                    <a:p>
                      <a:pPr algn="ctr">
                        <a:lnSpc>
                          <a:spcPct val="150000"/>
                        </a:lnSpc>
                        <a:buNone/>
                      </a:pPr>
                      <a:r>
                        <a:rPr lang="da-DK" sz="1600" b="1" kern="1200" dirty="0">
                          <a:effectLst/>
                        </a:rPr>
                        <a:t>Spørgsmål</a:t>
                      </a:r>
                      <a:endParaRPr lang="da-DK" sz="16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buNone/>
                      </a:pPr>
                      <a:r>
                        <a:rPr lang="da-DK" sz="1600" b="1" kern="1200">
                          <a:effectLst/>
                        </a:rPr>
                        <a:t>Ja</a:t>
                      </a:r>
                      <a:endParaRPr lang="da-DK" sz="1600" b="1"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buNone/>
                      </a:pPr>
                      <a:r>
                        <a:rPr lang="da-DK" sz="1600" b="1" kern="1200">
                          <a:effectLst/>
                        </a:rPr>
                        <a:t>Måske</a:t>
                      </a:r>
                      <a:endParaRPr lang="da-DK" sz="1600" b="1"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buNone/>
                      </a:pPr>
                      <a:r>
                        <a:rPr lang="da-DK" sz="1600" b="1" kern="1200" dirty="0">
                          <a:effectLst/>
                        </a:rPr>
                        <a:t>Nej</a:t>
                      </a:r>
                      <a:endParaRPr lang="da-DK" sz="16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86801274"/>
                  </a:ext>
                </a:extLst>
              </a:tr>
              <a:tr h="277645">
                <a:tc>
                  <a:txBody>
                    <a:bodyPr/>
                    <a:lstStyle/>
                    <a:p>
                      <a:pPr>
                        <a:lnSpc>
                          <a:spcPct val="150000"/>
                        </a:lnSpc>
                        <a:buNone/>
                      </a:pPr>
                      <a:r>
                        <a:rPr lang="da-DK" sz="1600" b="0" kern="1200" dirty="0">
                          <a:solidFill>
                            <a:schemeClr val="tx1"/>
                          </a:solidFill>
                          <a:effectLst/>
                        </a:rPr>
                        <a:t>Vil GAI hjælpe jer med at opnå jeres strategiske mål?</a:t>
                      </a:r>
                      <a:endParaRPr lang="da-DK" sz="16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buNone/>
                      </a:pPr>
                      <a:r>
                        <a:rPr lang="da-DK" sz="1600" b="0" kern="100">
                          <a:effectLst/>
                        </a:rPr>
                        <a:t> </a:t>
                      </a:r>
                      <a:endParaRPr lang="da-DK" sz="1600" b="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buNone/>
                      </a:pPr>
                      <a:r>
                        <a:rPr lang="da-DK" sz="1600" b="0" kern="100">
                          <a:effectLst/>
                        </a:rPr>
                        <a:t> </a:t>
                      </a:r>
                      <a:endParaRPr lang="da-DK" sz="1600" b="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buNone/>
                      </a:pPr>
                      <a:r>
                        <a:rPr lang="da-DK" sz="1600" b="0" kern="100">
                          <a:effectLst/>
                        </a:rPr>
                        <a:t> </a:t>
                      </a:r>
                      <a:endParaRPr lang="da-DK" sz="1600" b="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21636253"/>
                  </a:ext>
                </a:extLst>
              </a:tr>
              <a:tr h="272633">
                <a:tc>
                  <a:txBody>
                    <a:bodyPr/>
                    <a:lstStyle/>
                    <a:p>
                      <a:pPr>
                        <a:lnSpc>
                          <a:spcPct val="150000"/>
                        </a:lnSpc>
                        <a:buNone/>
                      </a:pPr>
                      <a:r>
                        <a:rPr lang="da-DK" sz="1600" b="0" kern="1200" dirty="0">
                          <a:solidFill>
                            <a:schemeClr val="tx1"/>
                          </a:solidFill>
                          <a:effectLst/>
                        </a:rPr>
                        <a:t>Hjælper GAI jer til at realisere jeres organisatoriske formål?</a:t>
                      </a:r>
                      <a:endParaRPr lang="da-DK" sz="16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buNone/>
                      </a:pPr>
                      <a:r>
                        <a:rPr lang="da-DK" sz="1600" b="0" kern="100">
                          <a:effectLst/>
                        </a:rPr>
                        <a:t> </a:t>
                      </a:r>
                      <a:endParaRPr lang="da-DK" sz="1600" b="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buNone/>
                      </a:pPr>
                      <a:r>
                        <a:rPr lang="da-DK" sz="1600" b="0" kern="100">
                          <a:effectLst/>
                        </a:rPr>
                        <a:t> </a:t>
                      </a:r>
                      <a:endParaRPr lang="da-DK" sz="1600" b="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buNone/>
                      </a:pPr>
                      <a:r>
                        <a:rPr lang="da-DK" sz="1600" b="0" kern="100">
                          <a:effectLst/>
                        </a:rPr>
                        <a:t> </a:t>
                      </a:r>
                      <a:endParaRPr lang="da-DK" sz="1600" b="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1616556"/>
                  </a:ext>
                </a:extLst>
              </a:tr>
              <a:tr h="277645">
                <a:tc>
                  <a:txBody>
                    <a:bodyPr/>
                    <a:lstStyle/>
                    <a:p>
                      <a:pPr>
                        <a:lnSpc>
                          <a:spcPct val="150000"/>
                        </a:lnSpc>
                        <a:buNone/>
                      </a:pPr>
                      <a:r>
                        <a:rPr lang="da-DK" sz="1600" b="0" kern="1200" dirty="0">
                          <a:solidFill>
                            <a:schemeClr val="tx1"/>
                          </a:solidFill>
                          <a:effectLst/>
                        </a:rPr>
                        <a:t>Passer GAI til jeres kultur, værdier og selvforståelse?</a:t>
                      </a:r>
                      <a:endParaRPr lang="da-DK" sz="16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buNone/>
                      </a:pPr>
                      <a:r>
                        <a:rPr lang="da-DK" sz="1600" b="0" kern="100">
                          <a:effectLst/>
                        </a:rPr>
                        <a:t> </a:t>
                      </a:r>
                      <a:endParaRPr lang="da-DK" sz="1600" b="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buNone/>
                      </a:pPr>
                      <a:r>
                        <a:rPr lang="da-DK" sz="1600" b="0" kern="100">
                          <a:effectLst/>
                        </a:rPr>
                        <a:t> </a:t>
                      </a:r>
                      <a:endParaRPr lang="da-DK" sz="1600" b="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buNone/>
                      </a:pPr>
                      <a:r>
                        <a:rPr lang="da-DK" sz="1600" b="0" kern="100">
                          <a:effectLst/>
                        </a:rPr>
                        <a:t> </a:t>
                      </a:r>
                      <a:endParaRPr lang="da-DK" sz="1600" b="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95872982"/>
                  </a:ext>
                </a:extLst>
              </a:tr>
              <a:tr h="277645">
                <a:tc>
                  <a:txBody>
                    <a:bodyPr/>
                    <a:lstStyle/>
                    <a:p>
                      <a:pPr>
                        <a:lnSpc>
                          <a:spcPct val="150000"/>
                        </a:lnSpc>
                        <a:buNone/>
                      </a:pPr>
                      <a:r>
                        <a:rPr lang="da-DK" sz="1600" b="0" kern="1200" dirty="0">
                          <a:solidFill>
                            <a:schemeClr val="tx1"/>
                          </a:solidFill>
                          <a:effectLst/>
                        </a:rPr>
                        <a:t>Er alle medarbejdere glade for at arbejde med GAI?</a:t>
                      </a:r>
                      <a:endParaRPr lang="da-DK" sz="16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buNone/>
                      </a:pPr>
                      <a:r>
                        <a:rPr lang="da-DK" sz="1600" b="0" kern="100">
                          <a:effectLst/>
                        </a:rPr>
                        <a:t> </a:t>
                      </a:r>
                      <a:endParaRPr lang="da-DK" sz="1600" b="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buNone/>
                      </a:pPr>
                      <a:r>
                        <a:rPr lang="da-DK" sz="1600" b="0" kern="100">
                          <a:effectLst/>
                        </a:rPr>
                        <a:t> </a:t>
                      </a:r>
                      <a:endParaRPr lang="da-DK" sz="1600" b="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buNone/>
                      </a:pPr>
                      <a:r>
                        <a:rPr lang="da-DK" sz="1600" b="0" kern="100">
                          <a:effectLst/>
                        </a:rPr>
                        <a:t> </a:t>
                      </a:r>
                      <a:endParaRPr lang="da-DK" sz="1600" b="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12532008"/>
                  </a:ext>
                </a:extLst>
              </a:tr>
              <a:tr h="277645">
                <a:tc>
                  <a:txBody>
                    <a:bodyPr/>
                    <a:lstStyle/>
                    <a:p>
                      <a:pPr>
                        <a:lnSpc>
                          <a:spcPct val="150000"/>
                        </a:lnSpc>
                        <a:buNone/>
                      </a:pPr>
                      <a:r>
                        <a:rPr lang="da-DK" sz="1600" b="0" kern="1200" dirty="0">
                          <a:solidFill>
                            <a:schemeClr val="tx1"/>
                          </a:solidFill>
                          <a:effectLst/>
                        </a:rPr>
                        <a:t>Har I gennemtænkt alle konsekvenser ved GAI?</a:t>
                      </a:r>
                      <a:endParaRPr lang="da-DK" sz="16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buNone/>
                      </a:pPr>
                      <a:r>
                        <a:rPr lang="da-DK" sz="1600" b="0" kern="100">
                          <a:effectLst/>
                        </a:rPr>
                        <a:t> </a:t>
                      </a:r>
                      <a:endParaRPr lang="da-DK" sz="1600" b="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buNone/>
                      </a:pPr>
                      <a:r>
                        <a:rPr lang="da-DK" sz="1600" b="0" kern="100">
                          <a:effectLst/>
                        </a:rPr>
                        <a:t> </a:t>
                      </a:r>
                      <a:endParaRPr lang="da-DK" sz="1600" b="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buNone/>
                      </a:pPr>
                      <a:r>
                        <a:rPr lang="da-DK" sz="1600" b="0" kern="100">
                          <a:effectLst/>
                        </a:rPr>
                        <a:t> </a:t>
                      </a:r>
                      <a:endParaRPr lang="da-DK" sz="1600" b="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61275908"/>
                  </a:ext>
                </a:extLst>
              </a:tr>
              <a:tr h="280070">
                <a:tc>
                  <a:txBody>
                    <a:bodyPr/>
                    <a:lstStyle/>
                    <a:p>
                      <a:pPr>
                        <a:lnSpc>
                          <a:spcPct val="150000"/>
                        </a:lnSpc>
                        <a:buNone/>
                      </a:pPr>
                      <a:r>
                        <a:rPr lang="da-DK" sz="1600" b="0" kern="1200" dirty="0">
                          <a:solidFill>
                            <a:schemeClr val="tx1"/>
                          </a:solidFill>
                          <a:effectLst/>
                        </a:rPr>
                        <a:t>Er I forberedte på utilsigtede problemer, der kan opstå ved GAI?</a:t>
                      </a:r>
                      <a:endParaRPr lang="da-DK" sz="16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buNone/>
                      </a:pPr>
                      <a:r>
                        <a:rPr lang="da-DK" sz="1600" b="0" kern="100">
                          <a:effectLst/>
                        </a:rPr>
                        <a:t> </a:t>
                      </a:r>
                      <a:endParaRPr lang="da-DK" sz="1600" b="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buNone/>
                      </a:pPr>
                      <a:r>
                        <a:rPr lang="da-DK" sz="1600" b="0" kern="100">
                          <a:effectLst/>
                        </a:rPr>
                        <a:t> </a:t>
                      </a:r>
                      <a:endParaRPr lang="da-DK" sz="1600" b="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buNone/>
                      </a:pPr>
                      <a:r>
                        <a:rPr lang="da-DK" sz="1600" b="0" kern="100">
                          <a:effectLst/>
                        </a:rPr>
                        <a:t> </a:t>
                      </a:r>
                      <a:endParaRPr lang="da-DK" sz="1600" b="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08956038"/>
                  </a:ext>
                </a:extLst>
              </a:tr>
              <a:tr h="277645">
                <a:tc>
                  <a:txBody>
                    <a:bodyPr/>
                    <a:lstStyle/>
                    <a:p>
                      <a:pPr>
                        <a:lnSpc>
                          <a:spcPct val="150000"/>
                        </a:lnSpc>
                        <a:buNone/>
                      </a:pPr>
                      <a:r>
                        <a:rPr lang="da-DK" sz="1600" b="0" kern="1200" dirty="0">
                          <a:solidFill>
                            <a:schemeClr val="tx1"/>
                          </a:solidFill>
                          <a:effectLst/>
                        </a:rPr>
                        <a:t>Passer GAI ind i jeres strategiske planer?</a:t>
                      </a:r>
                      <a:endParaRPr lang="da-DK" sz="16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buNone/>
                      </a:pPr>
                      <a:r>
                        <a:rPr lang="da-DK" sz="1600" b="0" kern="100" dirty="0">
                          <a:effectLst/>
                        </a:rPr>
                        <a:t> </a:t>
                      </a:r>
                      <a:endParaRPr lang="da-DK" sz="1600" b="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buNone/>
                      </a:pPr>
                      <a:r>
                        <a:rPr lang="da-DK" sz="1600" b="0" kern="100">
                          <a:effectLst/>
                        </a:rPr>
                        <a:t> </a:t>
                      </a:r>
                      <a:endParaRPr lang="da-DK" sz="1600" b="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buNone/>
                      </a:pPr>
                      <a:r>
                        <a:rPr lang="da-DK" sz="1600" b="0" kern="100">
                          <a:effectLst/>
                        </a:rPr>
                        <a:t> </a:t>
                      </a:r>
                      <a:endParaRPr lang="da-DK" sz="1600" b="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29399321"/>
                  </a:ext>
                </a:extLst>
              </a:tr>
              <a:tr h="277645">
                <a:tc>
                  <a:txBody>
                    <a:bodyPr/>
                    <a:lstStyle/>
                    <a:p>
                      <a:pPr>
                        <a:lnSpc>
                          <a:spcPct val="150000"/>
                        </a:lnSpc>
                        <a:buNone/>
                      </a:pPr>
                      <a:r>
                        <a:rPr lang="da-DK" sz="1600" b="0" kern="1200" dirty="0">
                          <a:solidFill>
                            <a:schemeClr val="tx1"/>
                          </a:solidFill>
                          <a:effectLst/>
                        </a:rPr>
                        <a:t>Er GAI et strategisk indsatsområde hos jer?</a:t>
                      </a:r>
                      <a:endParaRPr lang="da-DK" sz="16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buNone/>
                      </a:pPr>
                      <a:r>
                        <a:rPr lang="da-DK" sz="1600" b="0" kern="100" dirty="0">
                          <a:effectLst/>
                        </a:rPr>
                        <a:t> </a:t>
                      </a:r>
                      <a:endParaRPr lang="da-DK" sz="1600" b="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buNone/>
                      </a:pPr>
                      <a:r>
                        <a:rPr lang="da-DK" sz="1600" b="0" kern="100">
                          <a:effectLst/>
                        </a:rPr>
                        <a:t> </a:t>
                      </a:r>
                      <a:endParaRPr lang="da-DK" sz="1600" b="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buNone/>
                      </a:pPr>
                      <a:r>
                        <a:rPr lang="da-DK" sz="1600" b="0" kern="100">
                          <a:effectLst/>
                        </a:rPr>
                        <a:t> </a:t>
                      </a:r>
                      <a:endParaRPr lang="da-DK" sz="1600" b="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04104411"/>
                  </a:ext>
                </a:extLst>
              </a:tr>
              <a:tr h="277645">
                <a:tc>
                  <a:txBody>
                    <a:bodyPr/>
                    <a:lstStyle/>
                    <a:p>
                      <a:pPr>
                        <a:lnSpc>
                          <a:spcPct val="150000"/>
                        </a:lnSpc>
                        <a:buNone/>
                      </a:pPr>
                      <a:r>
                        <a:rPr lang="da-DK" sz="1600" b="0" kern="1200" dirty="0">
                          <a:solidFill>
                            <a:schemeClr val="tx1"/>
                          </a:solidFill>
                          <a:effectLst/>
                        </a:rPr>
                        <a:t>Har I en portefølje af aktive GAI-projekter?</a:t>
                      </a:r>
                      <a:endParaRPr lang="da-DK" sz="16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buNone/>
                      </a:pPr>
                      <a:r>
                        <a:rPr lang="da-DK" sz="1600" b="0" kern="100" dirty="0">
                          <a:effectLst/>
                        </a:rPr>
                        <a:t> </a:t>
                      </a:r>
                      <a:endParaRPr lang="da-DK" sz="1600" b="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buNone/>
                      </a:pPr>
                      <a:r>
                        <a:rPr lang="da-DK" sz="1600" b="0" kern="100" dirty="0">
                          <a:effectLst/>
                        </a:rPr>
                        <a:t> </a:t>
                      </a:r>
                      <a:endParaRPr lang="da-DK" sz="1600" b="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buNone/>
                      </a:pPr>
                      <a:r>
                        <a:rPr lang="da-DK" sz="1600" b="0" kern="100">
                          <a:effectLst/>
                        </a:rPr>
                        <a:t> </a:t>
                      </a:r>
                      <a:endParaRPr lang="da-DK" sz="1600" b="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09512409"/>
                  </a:ext>
                </a:extLst>
              </a:tr>
              <a:tr h="290012">
                <a:tc>
                  <a:txBody>
                    <a:bodyPr/>
                    <a:lstStyle/>
                    <a:p>
                      <a:pPr>
                        <a:lnSpc>
                          <a:spcPct val="150000"/>
                        </a:lnSpc>
                        <a:buNone/>
                      </a:pPr>
                      <a:r>
                        <a:rPr lang="da-DK" sz="1600" b="0" kern="1200" dirty="0">
                          <a:solidFill>
                            <a:schemeClr val="tx1"/>
                          </a:solidFill>
                          <a:effectLst/>
                        </a:rPr>
                        <a:t>Er din organisation god til at afsætte ressourcer til GAI-projekter?</a:t>
                      </a:r>
                      <a:endParaRPr lang="da-DK" sz="16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buNone/>
                      </a:pPr>
                      <a:r>
                        <a:rPr lang="da-DK" sz="1600" b="0" kern="100">
                          <a:effectLst/>
                        </a:rPr>
                        <a:t> </a:t>
                      </a:r>
                      <a:endParaRPr lang="da-DK" sz="1600" b="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buNone/>
                      </a:pPr>
                      <a:r>
                        <a:rPr lang="da-DK" sz="1600" b="0" kern="100" dirty="0">
                          <a:effectLst/>
                        </a:rPr>
                        <a:t> </a:t>
                      </a:r>
                      <a:endParaRPr lang="da-DK" sz="1600" b="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buNone/>
                      </a:pPr>
                      <a:r>
                        <a:rPr lang="da-DK" sz="1600" b="0" kern="100" dirty="0">
                          <a:effectLst/>
                        </a:rPr>
                        <a:t> </a:t>
                      </a:r>
                      <a:endParaRPr lang="da-DK" sz="1600" b="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494185"/>
                  </a:ext>
                </a:extLst>
              </a:tr>
              <a:tr h="277645">
                <a:tc>
                  <a:txBody>
                    <a:bodyPr/>
                    <a:lstStyle/>
                    <a:p>
                      <a:pPr>
                        <a:lnSpc>
                          <a:spcPct val="150000"/>
                        </a:lnSpc>
                        <a:buNone/>
                      </a:pPr>
                      <a:r>
                        <a:rPr lang="da-DK" sz="1600" b="1" kern="100" dirty="0">
                          <a:solidFill>
                            <a:schemeClr val="tx1"/>
                          </a:solidFill>
                          <a:effectLst/>
                        </a:rPr>
                        <a:t> I alt</a:t>
                      </a:r>
                      <a:endParaRPr lang="da-DK" sz="16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buNone/>
                      </a:pPr>
                      <a:r>
                        <a:rPr lang="da-DK" sz="1600" b="0" kern="100">
                          <a:effectLst/>
                        </a:rPr>
                        <a:t> </a:t>
                      </a:r>
                      <a:endParaRPr lang="da-DK" sz="1600" b="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buNone/>
                      </a:pPr>
                      <a:r>
                        <a:rPr lang="da-DK" sz="1600" b="0" kern="100" dirty="0">
                          <a:effectLst/>
                        </a:rPr>
                        <a:t> </a:t>
                      </a:r>
                      <a:endParaRPr lang="da-DK" sz="1600" b="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buNone/>
                      </a:pPr>
                      <a:r>
                        <a:rPr lang="da-DK" sz="1600" b="0" kern="100" dirty="0">
                          <a:effectLst/>
                        </a:rPr>
                        <a:t> </a:t>
                      </a:r>
                      <a:endParaRPr lang="da-DK" sz="1600" b="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75548563"/>
                  </a:ext>
                </a:extLst>
              </a:tr>
            </a:tbl>
          </a:graphicData>
        </a:graphic>
      </p:graphicFrame>
      <p:sp>
        <p:nvSpPr>
          <p:cNvPr id="6" name="Tekstfelt 5">
            <a:extLst>
              <a:ext uri="{FF2B5EF4-FFF2-40B4-BE49-F238E27FC236}">
                <a16:creationId xmlns:a16="http://schemas.microsoft.com/office/drawing/2014/main" id="{7B9ED8BA-EDCE-2076-04F9-C1A247F0792C}"/>
              </a:ext>
            </a:extLst>
          </p:cNvPr>
          <p:cNvSpPr txBox="1"/>
          <p:nvPr/>
        </p:nvSpPr>
        <p:spPr>
          <a:xfrm>
            <a:off x="1219200" y="5951621"/>
            <a:ext cx="7068345" cy="646331"/>
          </a:xfrm>
          <a:prstGeom prst="rect">
            <a:avLst/>
          </a:prstGeom>
          <a:noFill/>
        </p:spPr>
        <p:txBody>
          <a:bodyPr wrap="none" rtlCol="0">
            <a:spAutoFit/>
          </a:bodyPr>
          <a:lstStyle/>
          <a:p>
            <a:r>
              <a:rPr lang="da-DK" sz="1200" dirty="0"/>
              <a:t>8-10 ja svar - GAI-FRONTLØBER: Din organisation har fuld forståelse for den strategiske betydning af GAI.</a:t>
            </a:r>
          </a:p>
          <a:p>
            <a:r>
              <a:rPr lang="da-DK" sz="1200" dirty="0"/>
              <a:t>5-7 ja svar - GAI-PARAT: Din organisation er godt på vej, men der er stadig områder, der skal forbedres.</a:t>
            </a:r>
          </a:p>
          <a:p>
            <a:r>
              <a:rPr lang="da-DK" sz="1200" dirty="0"/>
              <a:t>0-4 ja svar - GAI-BEGYNDER: Din organisation er i starten af GAI-rejsen og har meget arbejde foran sig.</a:t>
            </a:r>
          </a:p>
        </p:txBody>
      </p:sp>
    </p:spTree>
    <p:extLst>
      <p:ext uri="{BB962C8B-B14F-4D97-AF65-F5344CB8AC3E}">
        <p14:creationId xmlns:p14="http://schemas.microsoft.com/office/powerpoint/2010/main" val="10741644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3662E924-D215-7DE1-1740-4722803B1844}"/>
              </a:ext>
            </a:extLst>
          </p:cNvPr>
          <p:cNvSpPr>
            <a:spLocks noGrp="1"/>
          </p:cNvSpPr>
          <p:nvPr>
            <p:ph type="title"/>
          </p:nvPr>
        </p:nvSpPr>
        <p:spPr>
          <a:xfrm>
            <a:off x="761803" y="2569436"/>
            <a:ext cx="5334197" cy="1708242"/>
          </a:xfrm>
        </p:spPr>
        <p:txBody>
          <a:bodyPr anchor="ctr">
            <a:normAutofit/>
          </a:bodyPr>
          <a:lstStyle/>
          <a:p>
            <a:r>
              <a:rPr lang="da-DK" sz="6600" dirty="0"/>
              <a:t>🔥GNIST</a:t>
            </a:r>
          </a:p>
        </p:txBody>
      </p:sp>
      <p:pic>
        <p:nvPicPr>
          <p:cNvPr id="4" name="Billede 3">
            <a:extLst>
              <a:ext uri="{FF2B5EF4-FFF2-40B4-BE49-F238E27FC236}">
                <a16:creationId xmlns:a16="http://schemas.microsoft.com/office/drawing/2014/main" id="{39AD9C28-5B24-07CE-EDAB-C8DE13E21B72}"/>
              </a:ext>
            </a:extLst>
          </p:cNvPr>
          <p:cNvPicPr>
            <a:picLocks noChangeAspect="1"/>
          </p:cNvPicPr>
          <p:nvPr/>
        </p:nvPicPr>
        <p:blipFill>
          <a:blip r:embed="rId2"/>
          <a:srcRect l="-423" t="-159" r="141" b="158"/>
          <a:stretch>
            <a:fillRect/>
          </a:stretch>
        </p:blipFill>
        <p:spPr>
          <a:xfrm>
            <a:off x="6096000" y="-10886"/>
            <a:ext cx="6096001"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20552267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F455AE-FC5D-59FE-5B8B-2DB00442F854}"/>
              </a:ext>
            </a:extLst>
          </p:cNvPr>
          <p:cNvSpPr>
            <a:spLocks noGrp="1"/>
          </p:cNvSpPr>
          <p:nvPr>
            <p:ph type="title"/>
          </p:nvPr>
        </p:nvSpPr>
        <p:spPr>
          <a:xfrm>
            <a:off x="838200" y="1572125"/>
            <a:ext cx="10515600" cy="1856873"/>
          </a:xfrm>
        </p:spPr>
        <p:txBody>
          <a:bodyPr/>
          <a:lstStyle/>
          <a:p>
            <a:pPr algn="ctr"/>
            <a:r>
              <a:rPr lang="da-DK" sz="6000" dirty="0"/>
              <a:t>GNIST</a:t>
            </a:r>
            <a:endParaRPr lang="da-DK" dirty="0"/>
          </a:p>
        </p:txBody>
      </p:sp>
      <p:sp>
        <p:nvSpPr>
          <p:cNvPr id="3" name="Pladsholder til indhold 2">
            <a:extLst>
              <a:ext uri="{FF2B5EF4-FFF2-40B4-BE49-F238E27FC236}">
                <a16:creationId xmlns:a16="http://schemas.microsoft.com/office/drawing/2014/main" id="{B903EF39-9112-DDD5-A048-B04616542AE0}"/>
              </a:ext>
            </a:extLst>
          </p:cNvPr>
          <p:cNvSpPr>
            <a:spLocks noGrp="1"/>
          </p:cNvSpPr>
          <p:nvPr>
            <p:ph idx="1"/>
          </p:nvPr>
        </p:nvSpPr>
        <p:spPr>
          <a:xfrm>
            <a:off x="838200" y="3428999"/>
            <a:ext cx="10515600" cy="2747963"/>
          </a:xfrm>
        </p:spPr>
        <p:txBody>
          <a:bodyPr>
            <a:normAutofit/>
          </a:bodyPr>
          <a:lstStyle/>
          <a:p>
            <a:pPr marL="0" indent="0" algn="ctr">
              <a:buNone/>
            </a:pPr>
            <a:r>
              <a:rPr lang="da-DK" sz="4000" dirty="0"/>
              <a:t>Motivationen der driver vores interesse i GAI</a:t>
            </a:r>
          </a:p>
        </p:txBody>
      </p:sp>
    </p:spTree>
    <p:extLst>
      <p:ext uri="{BB962C8B-B14F-4D97-AF65-F5344CB8AC3E}">
        <p14:creationId xmlns:p14="http://schemas.microsoft.com/office/powerpoint/2010/main" val="40616895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43969B-3CE0-2876-35A4-62DC553FE136}"/>
              </a:ext>
            </a:extLst>
          </p:cNvPr>
          <p:cNvSpPr>
            <a:spLocks noGrp="1"/>
          </p:cNvSpPr>
          <p:nvPr>
            <p:ph type="title"/>
          </p:nvPr>
        </p:nvSpPr>
        <p:spPr/>
        <p:txBody>
          <a:bodyPr/>
          <a:lstStyle/>
          <a:p>
            <a:r>
              <a:rPr lang="da-DK" dirty="0"/>
              <a:t>Mål eller middel?</a:t>
            </a:r>
          </a:p>
        </p:txBody>
      </p:sp>
      <p:sp>
        <p:nvSpPr>
          <p:cNvPr id="3" name="Pladsholder til indhold 2">
            <a:extLst>
              <a:ext uri="{FF2B5EF4-FFF2-40B4-BE49-F238E27FC236}">
                <a16:creationId xmlns:a16="http://schemas.microsoft.com/office/drawing/2014/main" id="{E60A9203-1E70-093B-CF0A-E28C8B6E81A6}"/>
              </a:ext>
            </a:extLst>
          </p:cNvPr>
          <p:cNvSpPr>
            <a:spLocks noGrp="1"/>
          </p:cNvSpPr>
          <p:nvPr>
            <p:ph idx="1"/>
          </p:nvPr>
        </p:nvSpPr>
        <p:spPr/>
        <p:txBody>
          <a:bodyPr/>
          <a:lstStyle/>
          <a:p>
            <a:r>
              <a:rPr lang="da-DK" dirty="0"/>
              <a:t>Ser vi GAI som et mål eller som et middel?</a:t>
            </a:r>
          </a:p>
          <a:p>
            <a:r>
              <a:rPr lang="da-DK" dirty="0"/>
              <a:t>GAI skal være et middel til at skabe værdi. Det er værdiskabelsen, som er motivationen til at arbejde med GAI.</a:t>
            </a:r>
          </a:p>
          <a:p>
            <a:r>
              <a:rPr lang="da-DK" dirty="0"/>
              <a:t>Værdi kan ikke kun måles i penge. </a:t>
            </a:r>
          </a:p>
          <a:p>
            <a:pPr lvl="1"/>
            <a:r>
              <a:rPr lang="da-DK" dirty="0"/>
              <a:t>Fx trivsel blandt medarbejdere, øger borgernes velfærd, fremme frivilliges tilfredshed og engagement osv. </a:t>
            </a:r>
          </a:p>
        </p:txBody>
      </p:sp>
    </p:spTree>
    <p:extLst>
      <p:ext uri="{BB962C8B-B14F-4D97-AF65-F5344CB8AC3E}">
        <p14:creationId xmlns:p14="http://schemas.microsoft.com/office/powerpoint/2010/main" val="12153487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B0DE5F-5787-17ED-B050-1344505639DD}"/>
              </a:ext>
            </a:extLst>
          </p:cNvPr>
          <p:cNvSpPr>
            <a:spLocks noGrp="1"/>
          </p:cNvSpPr>
          <p:nvPr>
            <p:ph type="title"/>
          </p:nvPr>
        </p:nvSpPr>
        <p:spPr/>
        <p:txBody>
          <a:bodyPr/>
          <a:lstStyle/>
          <a:p>
            <a:r>
              <a:rPr lang="da-DK" dirty="0"/>
              <a:t>Motivation iflg. Victor H. </a:t>
            </a:r>
            <a:r>
              <a:rPr lang="da-DK" dirty="0" err="1"/>
              <a:t>Vroom</a:t>
            </a:r>
            <a:endParaRPr lang="da-DK" dirty="0"/>
          </a:p>
        </p:txBody>
      </p:sp>
      <p:sp>
        <p:nvSpPr>
          <p:cNvPr id="3" name="Pladsholder til indhold 2">
            <a:extLst>
              <a:ext uri="{FF2B5EF4-FFF2-40B4-BE49-F238E27FC236}">
                <a16:creationId xmlns:a16="http://schemas.microsoft.com/office/drawing/2014/main" id="{4C674D8C-1A6E-6102-FD4C-71B571E1EE35}"/>
              </a:ext>
            </a:extLst>
          </p:cNvPr>
          <p:cNvSpPr>
            <a:spLocks noGrp="1"/>
          </p:cNvSpPr>
          <p:nvPr>
            <p:ph idx="1"/>
          </p:nvPr>
        </p:nvSpPr>
        <p:spPr/>
        <p:txBody>
          <a:bodyPr/>
          <a:lstStyle/>
          <a:p>
            <a:r>
              <a:rPr lang="da-DK" dirty="0"/>
              <a:t>Ønskværdighed</a:t>
            </a:r>
          </a:p>
          <a:p>
            <a:r>
              <a:rPr lang="da-DK" dirty="0" err="1"/>
              <a:t>Instrumentalitet</a:t>
            </a:r>
            <a:endParaRPr lang="da-DK" dirty="0"/>
          </a:p>
          <a:p>
            <a:r>
              <a:rPr lang="da-DK" dirty="0"/>
              <a:t>Forventning</a:t>
            </a:r>
          </a:p>
        </p:txBody>
      </p:sp>
    </p:spTree>
    <p:extLst>
      <p:ext uri="{BB962C8B-B14F-4D97-AF65-F5344CB8AC3E}">
        <p14:creationId xmlns:p14="http://schemas.microsoft.com/office/powerpoint/2010/main" val="2569087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F87F54-5A3D-96D5-24BC-FEB8A0E2D434}"/>
              </a:ext>
            </a:extLst>
          </p:cNvPr>
          <p:cNvSpPr>
            <a:spLocks noGrp="1"/>
          </p:cNvSpPr>
          <p:nvPr>
            <p:ph type="title"/>
          </p:nvPr>
        </p:nvSpPr>
        <p:spPr/>
        <p:txBody>
          <a:bodyPr/>
          <a:lstStyle/>
          <a:p>
            <a:r>
              <a:rPr lang="da-DK" dirty="0"/>
              <a:t>Ønskværdighed</a:t>
            </a:r>
          </a:p>
        </p:txBody>
      </p:sp>
      <p:sp>
        <p:nvSpPr>
          <p:cNvPr id="3" name="Pladsholder til indhold 2">
            <a:extLst>
              <a:ext uri="{FF2B5EF4-FFF2-40B4-BE49-F238E27FC236}">
                <a16:creationId xmlns:a16="http://schemas.microsoft.com/office/drawing/2014/main" id="{0AC76792-BF94-E1B8-E639-3DB7E6800797}"/>
              </a:ext>
            </a:extLst>
          </p:cNvPr>
          <p:cNvSpPr>
            <a:spLocks noGrp="1"/>
          </p:cNvSpPr>
          <p:nvPr>
            <p:ph idx="1"/>
          </p:nvPr>
        </p:nvSpPr>
        <p:spPr/>
        <p:txBody>
          <a:bodyPr>
            <a:normAutofit/>
          </a:bodyPr>
          <a:lstStyle/>
          <a:p>
            <a:r>
              <a:rPr lang="da-DK" dirty="0"/>
              <a:t>Hvilken værdi har resultatet for os?</a:t>
            </a:r>
          </a:p>
          <a:p>
            <a:r>
              <a:rPr lang="da-DK" dirty="0"/>
              <a:t>Hvor glade og lykkelige vil ledelse og medarbejdere i organisationen være, når vi når vores mål?</a:t>
            </a:r>
          </a:p>
          <a:p>
            <a:r>
              <a:rPr lang="da-DK" dirty="0"/>
              <a:t>Får vi mere tilfredse medarbejdere?</a:t>
            </a:r>
          </a:p>
          <a:p>
            <a:r>
              <a:rPr lang="da-DK" dirty="0"/>
              <a:t>Kan vi levere bedre kundeservice ?</a:t>
            </a:r>
          </a:p>
          <a:p>
            <a:r>
              <a:rPr lang="da-DK" dirty="0"/>
              <a:t>Bliver vi mere effektive?</a:t>
            </a:r>
          </a:p>
          <a:p>
            <a:r>
              <a:rPr lang="da-DK" dirty="0"/>
              <a:t>Får vi bedre produkter?</a:t>
            </a:r>
          </a:p>
        </p:txBody>
      </p:sp>
    </p:spTree>
    <p:extLst>
      <p:ext uri="{BB962C8B-B14F-4D97-AF65-F5344CB8AC3E}">
        <p14:creationId xmlns:p14="http://schemas.microsoft.com/office/powerpoint/2010/main" val="38270524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24822A-A164-B4C3-CE1D-F04CE6155769}"/>
              </a:ext>
            </a:extLst>
          </p:cNvPr>
          <p:cNvSpPr>
            <a:spLocks noGrp="1"/>
          </p:cNvSpPr>
          <p:nvPr>
            <p:ph type="title"/>
          </p:nvPr>
        </p:nvSpPr>
        <p:spPr/>
        <p:txBody>
          <a:bodyPr/>
          <a:lstStyle/>
          <a:p>
            <a:r>
              <a:rPr lang="da-DK" dirty="0"/>
              <a:t>Hvor i værdikæden kan GAI give værdi?</a:t>
            </a:r>
          </a:p>
        </p:txBody>
      </p:sp>
      <p:graphicFrame>
        <p:nvGraphicFramePr>
          <p:cNvPr id="4" name="Tabel 3">
            <a:extLst>
              <a:ext uri="{FF2B5EF4-FFF2-40B4-BE49-F238E27FC236}">
                <a16:creationId xmlns:a16="http://schemas.microsoft.com/office/drawing/2014/main" id="{C2C4BFD0-9498-AAF9-CA7A-D8C2B3DF67B7}"/>
              </a:ext>
            </a:extLst>
          </p:cNvPr>
          <p:cNvGraphicFramePr>
            <a:graphicFrameLocks noGrp="1"/>
          </p:cNvGraphicFramePr>
          <p:nvPr>
            <p:extLst>
              <p:ext uri="{D42A27DB-BD31-4B8C-83A1-F6EECF244321}">
                <p14:modId xmlns:p14="http://schemas.microsoft.com/office/powerpoint/2010/main" val="2628372207"/>
              </p:ext>
            </p:extLst>
          </p:nvPr>
        </p:nvGraphicFramePr>
        <p:xfrm>
          <a:off x="1054333" y="1494667"/>
          <a:ext cx="10083334" cy="4998208"/>
        </p:xfrm>
        <a:graphic>
          <a:graphicData uri="http://schemas.openxmlformats.org/drawingml/2006/table">
            <a:tbl>
              <a:tblPr firstRow="1" firstCol="1" bandRow="1">
                <a:tableStyleId>{5C22544A-7EE6-4342-B048-85BDC9FD1C3A}</a:tableStyleId>
              </a:tblPr>
              <a:tblGrid>
                <a:gridCol w="2655839">
                  <a:extLst>
                    <a:ext uri="{9D8B030D-6E8A-4147-A177-3AD203B41FA5}">
                      <a16:colId xmlns:a16="http://schemas.microsoft.com/office/drawing/2014/main" val="971727369"/>
                    </a:ext>
                  </a:extLst>
                </a:gridCol>
                <a:gridCol w="7427495">
                  <a:extLst>
                    <a:ext uri="{9D8B030D-6E8A-4147-A177-3AD203B41FA5}">
                      <a16:colId xmlns:a16="http://schemas.microsoft.com/office/drawing/2014/main" val="4236677437"/>
                    </a:ext>
                  </a:extLst>
                </a:gridCol>
              </a:tblGrid>
              <a:tr h="327553">
                <a:tc>
                  <a:txBody>
                    <a:bodyPr/>
                    <a:lstStyle/>
                    <a:p>
                      <a:pPr algn="ctr">
                        <a:buNone/>
                      </a:pPr>
                      <a:r>
                        <a:rPr lang="da-DK" b="1">
                          <a:solidFill>
                            <a:schemeClr val="bg1"/>
                          </a:solidFill>
                          <a:effectLst/>
                          <a:latin typeface="Graphik" panose="020B0503030202060203" pitchFamily="34" charset="77"/>
                        </a:rPr>
                        <a:t>Led i værdikæden</a:t>
                      </a:r>
                      <a:endParaRPr lang="da-DK">
                        <a:solidFill>
                          <a:schemeClr val="bg1"/>
                        </a:solidFill>
                        <a:effectLst/>
                      </a:endParaRPr>
                    </a:p>
                  </a:txBody>
                  <a:tcPr marL="17145" marR="17145" marT="17145" marB="171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buNone/>
                      </a:pPr>
                      <a:r>
                        <a:rPr lang="da-DK" b="1" dirty="0">
                          <a:solidFill>
                            <a:schemeClr val="bg1"/>
                          </a:solidFill>
                          <a:effectLst/>
                          <a:latin typeface="Graphik" panose="020B0503030202060203" pitchFamily="34" charset="77"/>
                        </a:rPr>
                        <a:t>Eksempler på værdi med generativ AI</a:t>
                      </a:r>
                      <a:endParaRPr lang="da-DK" dirty="0">
                        <a:solidFill>
                          <a:schemeClr val="bg1"/>
                        </a:solidFill>
                        <a:effectLst/>
                      </a:endParaRPr>
                    </a:p>
                  </a:txBody>
                  <a:tcPr marL="17145" marR="17145" marT="17145" marB="171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86801274"/>
                  </a:ext>
                </a:extLst>
              </a:tr>
              <a:tr h="424605">
                <a:tc>
                  <a:txBody>
                    <a:bodyPr/>
                    <a:lstStyle/>
                    <a:p>
                      <a:pPr algn="l">
                        <a:buNone/>
                      </a:pPr>
                      <a:r>
                        <a:rPr lang="da-DK" sz="1200" b="0">
                          <a:solidFill>
                            <a:schemeClr val="tx1"/>
                          </a:solidFill>
                          <a:effectLst/>
                          <a:latin typeface="Aptos" panose="020B0004020202020204" pitchFamily="34" charset="0"/>
                        </a:rPr>
                        <a:t>Forskning &amp; udvikling</a:t>
                      </a:r>
                    </a:p>
                  </a:txBody>
                  <a:tcPr marL="144000" marR="17145" marT="17145" marB="171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buNone/>
                      </a:pPr>
                      <a:r>
                        <a:rPr lang="da-DK" sz="1200" b="0">
                          <a:solidFill>
                            <a:schemeClr val="tx1"/>
                          </a:solidFill>
                          <a:effectLst/>
                          <a:latin typeface="Aptos" panose="020B0004020202020204" pitchFamily="34" charset="0"/>
                        </a:rPr>
                        <a:t>Generering af nye designidéer og koncepter </a:t>
                      </a:r>
                    </a:p>
                    <a:p>
                      <a:pPr algn="l">
                        <a:buNone/>
                      </a:pPr>
                      <a:r>
                        <a:rPr lang="da-DK" sz="1200" b="0">
                          <a:solidFill>
                            <a:schemeClr val="tx1"/>
                          </a:solidFill>
                          <a:effectLst/>
                          <a:latin typeface="Aptos" panose="020B0004020202020204" pitchFamily="34" charset="0"/>
                        </a:rPr>
                        <a:t>Automatisk dokumentation</a:t>
                      </a:r>
                    </a:p>
                  </a:txBody>
                  <a:tcPr marL="144000" marR="17145" marT="17145" marB="171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21636253"/>
                  </a:ext>
                </a:extLst>
              </a:tr>
              <a:tr h="424605">
                <a:tc>
                  <a:txBody>
                    <a:bodyPr/>
                    <a:lstStyle/>
                    <a:p>
                      <a:pPr algn="l">
                        <a:buNone/>
                      </a:pPr>
                      <a:r>
                        <a:rPr lang="da-DK" sz="1200" b="0">
                          <a:solidFill>
                            <a:schemeClr val="tx1"/>
                          </a:solidFill>
                          <a:effectLst/>
                          <a:latin typeface="Aptos" panose="020B0004020202020204" pitchFamily="34" charset="0"/>
                        </a:rPr>
                        <a:t>Produktdesign</a:t>
                      </a:r>
                    </a:p>
                  </a:txBody>
                  <a:tcPr marL="144000" marR="17145" marT="17145" marB="171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buNone/>
                      </a:pPr>
                      <a:r>
                        <a:rPr lang="da-DK" sz="1200" b="0" dirty="0">
                          <a:solidFill>
                            <a:schemeClr val="tx1"/>
                          </a:solidFill>
                          <a:effectLst/>
                          <a:latin typeface="Aptos" panose="020B0004020202020204" pitchFamily="34" charset="0"/>
                        </a:rPr>
                        <a:t>Hurtig </a:t>
                      </a:r>
                      <a:r>
                        <a:rPr lang="da-DK" sz="1200" b="0" dirty="0" err="1">
                          <a:solidFill>
                            <a:schemeClr val="tx1"/>
                          </a:solidFill>
                          <a:effectLst/>
                          <a:latin typeface="Aptos" panose="020B0004020202020204" pitchFamily="34" charset="0"/>
                        </a:rPr>
                        <a:t>prototyping</a:t>
                      </a:r>
                      <a:r>
                        <a:rPr lang="da-DK" sz="1200" b="0" dirty="0">
                          <a:solidFill>
                            <a:schemeClr val="tx1"/>
                          </a:solidFill>
                          <a:effectLst/>
                          <a:latin typeface="Aptos" panose="020B0004020202020204" pitchFamily="34" charset="0"/>
                        </a:rPr>
                        <a:t> vha. tekst-til-CAD eller billedgenerering </a:t>
                      </a:r>
                    </a:p>
                    <a:p>
                      <a:pPr algn="l">
                        <a:buNone/>
                      </a:pPr>
                      <a:r>
                        <a:rPr lang="da-DK" sz="1200" b="0" dirty="0">
                          <a:solidFill>
                            <a:schemeClr val="tx1"/>
                          </a:solidFill>
                          <a:effectLst/>
                          <a:latin typeface="Aptos" panose="020B0004020202020204" pitchFamily="34" charset="0"/>
                        </a:rPr>
                        <a:t>Generering af brugercentrerede løsninger baseret på input</a:t>
                      </a:r>
                    </a:p>
                  </a:txBody>
                  <a:tcPr marL="144000" marR="17145" marT="17145" marB="171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1616556"/>
                  </a:ext>
                </a:extLst>
              </a:tr>
              <a:tr h="424605">
                <a:tc>
                  <a:txBody>
                    <a:bodyPr/>
                    <a:lstStyle/>
                    <a:p>
                      <a:pPr algn="l">
                        <a:buNone/>
                      </a:pPr>
                      <a:r>
                        <a:rPr lang="da-DK" sz="1200" b="0" dirty="0">
                          <a:solidFill>
                            <a:schemeClr val="tx1"/>
                          </a:solidFill>
                          <a:effectLst/>
                          <a:latin typeface="Aptos" panose="020B0004020202020204" pitchFamily="34" charset="0"/>
                        </a:rPr>
                        <a:t>Produktion</a:t>
                      </a:r>
                    </a:p>
                  </a:txBody>
                  <a:tcPr marL="144000" marR="17145" marT="17145" marB="171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buNone/>
                      </a:pPr>
                      <a:r>
                        <a:rPr lang="da-DK" sz="1200" b="0">
                          <a:solidFill>
                            <a:schemeClr val="tx1"/>
                          </a:solidFill>
                          <a:effectLst/>
                          <a:latin typeface="Aptos" panose="020B0004020202020204" pitchFamily="34" charset="0"/>
                        </a:rPr>
                        <a:t>Generering af vedligeholdelsesinstruktioner </a:t>
                      </a:r>
                    </a:p>
                    <a:p>
                      <a:pPr algn="l">
                        <a:buNone/>
                      </a:pPr>
                      <a:r>
                        <a:rPr lang="da-DK" sz="1200" b="0">
                          <a:solidFill>
                            <a:schemeClr val="tx1"/>
                          </a:solidFill>
                          <a:effectLst/>
                          <a:latin typeface="Aptos" panose="020B0004020202020204" pitchFamily="34" charset="0"/>
                        </a:rPr>
                        <a:t>Automatisering af kvalitetskontrolrapporter</a:t>
                      </a:r>
                    </a:p>
                  </a:txBody>
                  <a:tcPr marL="144000" marR="17145" marT="17145" marB="171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95872982"/>
                  </a:ext>
                </a:extLst>
              </a:tr>
              <a:tr h="424605">
                <a:tc>
                  <a:txBody>
                    <a:bodyPr/>
                    <a:lstStyle/>
                    <a:p>
                      <a:pPr algn="l">
                        <a:buNone/>
                      </a:pPr>
                      <a:r>
                        <a:rPr lang="da-DK" sz="1200" b="0">
                          <a:solidFill>
                            <a:schemeClr val="tx1"/>
                          </a:solidFill>
                          <a:effectLst/>
                          <a:latin typeface="Aptos" panose="020B0004020202020204" pitchFamily="34" charset="0"/>
                        </a:rPr>
                        <a:t>Indkøb og forsyningskæde</a:t>
                      </a:r>
                    </a:p>
                  </a:txBody>
                  <a:tcPr marL="144000" marR="17145" marT="17145" marB="171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buNone/>
                      </a:pPr>
                      <a:r>
                        <a:rPr lang="da-DK" sz="1200" b="0">
                          <a:solidFill>
                            <a:schemeClr val="tx1"/>
                          </a:solidFill>
                          <a:effectLst/>
                          <a:latin typeface="Aptos" panose="020B0004020202020204" pitchFamily="34" charset="0"/>
                        </a:rPr>
                        <a:t>Automatisk oprettelse af indkøbsforespørgsler </a:t>
                      </a:r>
                    </a:p>
                    <a:p>
                      <a:pPr algn="l">
                        <a:buNone/>
                      </a:pPr>
                      <a:r>
                        <a:rPr lang="da-DK" sz="1200" b="0">
                          <a:solidFill>
                            <a:schemeClr val="tx1"/>
                          </a:solidFill>
                          <a:effectLst/>
                          <a:latin typeface="Aptos" panose="020B0004020202020204" pitchFamily="34" charset="0"/>
                        </a:rPr>
                        <a:t>Risikovurdering baseret på leverandørdata </a:t>
                      </a:r>
                    </a:p>
                  </a:txBody>
                  <a:tcPr marL="144000" marR="17145" marT="17145" marB="171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12532008"/>
                  </a:ext>
                </a:extLst>
              </a:tr>
              <a:tr h="424605">
                <a:tc>
                  <a:txBody>
                    <a:bodyPr/>
                    <a:lstStyle/>
                    <a:p>
                      <a:pPr algn="l">
                        <a:buNone/>
                      </a:pPr>
                      <a:r>
                        <a:rPr lang="da-DK" sz="1200" b="0">
                          <a:solidFill>
                            <a:schemeClr val="tx1"/>
                          </a:solidFill>
                          <a:effectLst/>
                          <a:latin typeface="Aptos" panose="020B0004020202020204" pitchFamily="34" charset="0"/>
                        </a:rPr>
                        <a:t>Marketing</a:t>
                      </a:r>
                    </a:p>
                  </a:txBody>
                  <a:tcPr marL="144000" marR="17145" marT="17145" marB="171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buNone/>
                      </a:pPr>
                      <a:r>
                        <a:rPr lang="da-DK" sz="1200" b="0">
                          <a:solidFill>
                            <a:schemeClr val="tx1"/>
                          </a:solidFill>
                          <a:effectLst/>
                          <a:latin typeface="Aptos" panose="020B0004020202020204" pitchFamily="34" charset="0"/>
                        </a:rPr>
                        <a:t>Oprettelse af målrettet content (tekster, billeder, kampagner)</a:t>
                      </a:r>
                    </a:p>
                    <a:p>
                      <a:pPr algn="l">
                        <a:buNone/>
                      </a:pPr>
                      <a:r>
                        <a:rPr lang="da-DK" sz="1200" b="0">
                          <a:solidFill>
                            <a:schemeClr val="tx1"/>
                          </a:solidFill>
                          <a:effectLst/>
                          <a:latin typeface="Aptos" panose="020B0004020202020204" pitchFamily="34" charset="0"/>
                        </a:rPr>
                        <a:t>Personalisering i stor skala</a:t>
                      </a:r>
                    </a:p>
                  </a:txBody>
                  <a:tcPr marL="144000" marR="17145" marT="17145" marB="171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61275908"/>
                  </a:ext>
                </a:extLst>
              </a:tr>
              <a:tr h="424605">
                <a:tc>
                  <a:txBody>
                    <a:bodyPr/>
                    <a:lstStyle/>
                    <a:p>
                      <a:pPr algn="l">
                        <a:buNone/>
                      </a:pPr>
                      <a:r>
                        <a:rPr lang="da-DK" sz="1200" b="0">
                          <a:solidFill>
                            <a:schemeClr val="tx1"/>
                          </a:solidFill>
                          <a:effectLst/>
                          <a:latin typeface="Aptos" panose="020B0004020202020204" pitchFamily="34" charset="0"/>
                        </a:rPr>
                        <a:t>Salg</a:t>
                      </a:r>
                    </a:p>
                  </a:txBody>
                  <a:tcPr marL="144000" marR="17145" marT="17145" marB="171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buNone/>
                      </a:pPr>
                      <a:r>
                        <a:rPr lang="da-DK" sz="1200" b="0">
                          <a:solidFill>
                            <a:schemeClr val="tx1"/>
                          </a:solidFill>
                          <a:effectLst/>
                          <a:latin typeface="Aptos" panose="020B0004020202020204" pitchFamily="34" charset="0"/>
                        </a:rPr>
                        <a:t>Generering af tilbud og præsentationer </a:t>
                      </a:r>
                    </a:p>
                    <a:p>
                      <a:pPr algn="l">
                        <a:buNone/>
                      </a:pPr>
                      <a:r>
                        <a:rPr lang="da-DK" sz="1200" b="0">
                          <a:solidFill>
                            <a:schemeClr val="tx1"/>
                          </a:solidFill>
                          <a:effectLst/>
                          <a:latin typeface="Aptos" panose="020B0004020202020204" pitchFamily="34" charset="0"/>
                        </a:rPr>
                        <a:t>Dynamisk produktbeskrivelse</a:t>
                      </a:r>
                    </a:p>
                  </a:txBody>
                  <a:tcPr marL="144000" marR="17145" marT="17145" marB="171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08956038"/>
                  </a:ext>
                </a:extLst>
              </a:tr>
              <a:tr h="424605">
                <a:tc>
                  <a:txBody>
                    <a:bodyPr/>
                    <a:lstStyle/>
                    <a:p>
                      <a:pPr algn="l">
                        <a:buNone/>
                      </a:pPr>
                      <a:r>
                        <a:rPr lang="da-DK" sz="1200" b="0">
                          <a:solidFill>
                            <a:schemeClr val="tx1"/>
                          </a:solidFill>
                          <a:effectLst/>
                          <a:latin typeface="Aptos" panose="020B0004020202020204" pitchFamily="34" charset="0"/>
                        </a:rPr>
                        <a:t>Kundeservice</a:t>
                      </a:r>
                    </a:p>
                  </a:txBody>
                  <a:tcPr marL="144000" marR="17145" marT="17145" marB="171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buNone/>
                      </a:pPr>
                      <a:r>
                        <a:rPr lang="da-DK" sz="1200" b="0">
                          <a:solidFill>
                            <a:schemeClr val="tx1"/>
                          </a:solidFill>
                          <a:effectLst/>
                          <a:latin typeface="Aptos" panose="020B0004020202020204" pitchFamily="34" charset="0"/>
                        </a:rPr>
                        <a:t>AI-chatbots og virtuelle assistenter </a:t>
                      </a:r>
                    </a:p>
                    <a:p>
                      <a:pPr algn="l">
                        <a:buNone/>
                      </a:pPr>
                      <a:r>
                        <a:rPr lang="da-DK" sz="1200" b="0">
                          <a:solidFill>
                            <a:schemeClr val="tx1"/>
                          </a:solidFill>
                          <a:effectLst/>
                          <a:latin typeface="Aptos" panose="020B0004020202020204" pitchFamily="34" charset="0"/>
                        </a:rPr>
                        <a:t>Opsummering af supportsager</a:t>
                      </a:r>
                    </a:p>
                  </a:txBody>
                  <a:tcPr marL="144000" marR="17145" marT="17145" marB="171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29399321"/>
                  </a:ext>
                </a:extLst>
              </a:tr>
              <a:tr h="424605">
                <a:tc>
                  <a:txBody>
                    <a:bodyPr/>
                    <a:lstStyle/>
                    <a:p>
                      <a:pPr algn="l">
                        <a:buNone/>
                      </a:pPr>
                      <a:r>
                        <a:rPr lang="da-DK" sz="1200" b="0">
                          <a:solidFill>
                            <a:schemeClr val="tx1"/>
                          </a:solidFill>
                          <a:effectLst/>
                          <a:latin typeface="Aptos" panose="020B0004020202020204" pitchFamily="34" charset="0"/>
                        </a:rPr>
                        <a:t>HR og administration</a:t>
                      </a:r>
                    </a:p>
                  </a:txBody>
                  <a:tcPr marL="144000" marR="17145" marT="17145" marB="171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buNone/>
                      </a:pPr>
                      <a:r>
                        <a:rPr lang="da-DK" sz="1200" b="0">
                          <a:solidFill>
                            <a:schemeClr val="tx1"/>
                          </a:solidFill>
                          <a:effectLst/>
                          <a:latin typeface="Aptos" panose="020B0004020202020204" pitchFamily="34" charset="0"/>
                        </a:rPr>
                        <a:t>Generering af stillingsopslag og CV-screening </a:t>
                      </a:r>
                    </a:p>
                    <a:p>
                      <a:pPr algn="l">
                        <a:buNone/>
                      </a:pPr>
                      <a:r>
                        <a:rPr lang="da-DK" sz="1200" b="0">
                          <a:solidFill>
                            <a:schemeClr val="tx1"/>
                          </a:solidFill>
                          <a:effectLst/>
                          <a:latin typeface="Aptos" panose="020B0004020202020204" pitchFamily="34" charset="0"/>
                        </a:rPr>
                        <a:t>Automatisk oprettelse af kontrakter og onboarding-materiale</a:t>
                      </a:r>
                    </a:p>
                  </a:txBody>
                  <a:tcPr marL="144000" marR="17145" marT="17145" marB="171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04104411"/>
                  </a:ext>
                </a:extLst>
              </a:tr>
              <a:tr h="424605">
                <a:tc>
                  <a:txBody>
                    <a:bodyPr/>
                    <a:lstStyle/>
                    <a:p>
                      <a:pPr algn="l">
                        <a:buNone/>
                      </a:pPr>
                      <a:r>
                        <a:rPr lang="da-DK" sz="1200" b="0">
                          <a:solidFill>
                            <a:schemeClr val="tx1"/>
                          </a:solidFill>
                          <a:effectLst/>
                          <a:latin typeface="Aptos" panose="020B0004020202020204" pitchFamily="34" charset="0"/>
                        </a:rPr>
                        <a:t>Ledelse &amp; strategi</a:t>
                      </a:r>
                    </a:p>
                  </a:txBody>
                  <a:tcPr marL="144000" marR="17145" marT="17145" marB="171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buNone/>
                      </a:pPr>
                      <a:r>
                        <a:rPr lang="da-DK" sz="1200" b="0">
                          <a:solidFill>
                            <a:schemeClr val="tx1"/>
                          </a:solidFill>
                          <a:effectLst/>
                          <a:latin typeface="Aptos" panose="020B0004020202020204" pitchFamily="34" charset="0"/>
                        </a:rPr>
                        <a:t>Generering af rapporter og præsentationer </a:t>
                      </a:r>
                    </a:p>
                    <a:p>
                      <a:pPr algn="l">
                        <a:buNone/>
                      </a:pPr>
                      <a:r>
                        <a:rPr lang="da-DK" sz="1200" b="0">
                          <a:solidFill>
                            <a:schemeClr val="tx1"/>
                          </a:solidFill>
                          <a:effectLst/>
                          <a:latin typeface="Aptos" panose="020B0004020202020204" pitchFamily="34" charset="0"/>
                        </a:rPr>
                        <a:t>Understøttelse af beslutninger via simuleringer</a:t>
                      </a:r>
                    </a:p>
                  </a:txBody>
                  <a:tcPr marL="144000" marR="17145" marT="17145" marB="171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09512409"/>
                  </a:ext>
                </a:extLst>
              </a:tr>
              <a:tr h="424605">
                <a:tc>
                  <a:txBody>
                    <a:bodyPr/>
                    <a:lstStyle/>
                    <a:p>
                      <a:pPr algn="l">
                        <a:buNone/>
                      </a:pPr>
                      <a:r>
                        <a:rPr lang="da-DK" sz="1200" b="0">
                          <a:solidFill>
                            <a:schemeClr val="tx1"/>
                          </a:solidFill>
                          <a:effectLst/>
                          <a:latin typeface="Aptos" panose="020B0004020202020204" pitchFamily="34" charset="0"/>
                        </a:rPr>
                        <a:t>Regnskab og finans</a:t>
                      </a:r>
                    </a:p>
                  </a:txBody>
                  <a:tcPr marL="144000" marR="17145" marT="17145" marB="171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buNone/>
                      </a:pPr>
                      <a:r>
                        <a:rPr lang="da-DK" sz="1200" b="0">
                          <a:solidFill>
                            <a:schemeClr val="tx1"/>
                          </a:solidFill>
                          <a:effectLst/>
                          <a:latin typeface="Aptos" panose="020B0004020202020204" pitchFamily="34" charset="0"/>
                        </a:rPr>
                        <a:t>Automatisk udarbejdelse af finansielle rapporter</a:t>
                      </a:r>
                    </a:p>
                    <a:p>
                      <a:pPr algn="l">
                        <a:buNone/>
                      </a:pPr>
                      <a:r>
                        <a:rPr lang="da-DK" sz="1200" b="0">
                          <a:solidFill>
                            <a:schemeClr val="tx1"/>
                          </a:solidFill>
                          <a:effectLst/>
                          <a:latin typeface="Aptos" panose="020B0004020202020204" pitchFamily="34" charset="0"/>
                        </a:rPr>
                        <a:t>Generering af budgetforslag baseret på historiske data</a:t>
                      </a:r>
                    </a:p>
                  </a:txBody>
                  <a:tcPr marL="144000" marR="17145" marT="17145" marB="171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494185"/>
                  </a:ext>
                </a:extLst>
              </a:tr>
              <a:tr h="424605">
                <a:tc>
                  <a:txBody>
                    <a:bodyPr/>
                    <a:lstStyle/>
                    <a:p>
                      <a:pPr algn="l">
                        <a:buNone/>
                      </a:pPr>
                      <a:r>
                        <a:rPr lang="da-DK" sz="1200" b="0" dirty="0">
                          <a:solidFill>
                            <a:schemeClr val="tx1"/>
                          </a:solidFill>
                          <a:effectLst/>
                          <a:latin typeface="Aptos" panose="020B0004020202020204" pitchFamily="34" charset="0"/>
                        </a:rPr>
                        <a:t>Forskning &amp; udvikling</a:t>
                      </a:r>
                    </a:p>
                  </a:txBody>
                  <a:tcPr marL="144000" marR="17145" marT="17145" marB="171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buNone/>
                      </a:pPr>
                      <a:r>
                        <a:rPr lang="da-DK" sz="1200" b="0" dirty="0">
                          <a:solidFill>
                            <a:schemeClr val="tx1"/>
                          </a:solidFill>
                          <a:effectLst/>
                          <a:latin typeface="Aptos" panose="020B0004020202020204" pitchFamily="34" charset="0"/>
                        </a:rPr>
                        <a:t>Generering af nye designidéer og koncepter </a:t>
                      </a:r>
                    </a:p>
                    <a:p>
                      <a:pPr algn="l">
                        <a:buNone/>
                      </a:pPr>
                      <a:r>
                        <a:rPr lang="da-DK" sz="1200" b="0" dirty="0">
                          <a:solidFill>
                            <a:schemeClr val="tx1"/>
                          </a:solidFill>
                          <a:effectLst/>
                          <a:latin typeface="Aptos" panose="020B0004020202020204" pitchFamily="34" charset="0"/>
                        </a:rPr>
                        <a:t>Automatisk dokumentation</a:t>
                      </a:r>
                    </a:p>
                  </a:txBody>
                  <a:tcPr marL="144000" marR="17145" marT="17145" marB="171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75548563"/>
                  </a:ext>
                </a:extLst>
              </a:tr>
            </a:tbl>
          </a:graphicData>
        </a:graphic>
      </p:graphicFrame>
    </p:spTree>
    <p:extLst>
      <p:ext uri="{BB962C8B-B14F-4D97-AF65-F5344CB8AC3E}">
        <p14:creationId xmlns:p14="http://schemas.microsoft.com/office/powerpoint/2010/main" val="7514934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83D0335C-8461-CA39-1B0F-D24D85599200}"/>
              </a:ext>
            </a:extLst>
          </p:cNvPr>
          <p:cNvPicPr>
            <a:picLocks noChangeAspect="1"/>
          </p:cNvPicPr>
          <p:nvPr/>
        </p:nvPicPr>
        <p:blipFill>
          <a:blip r:embed="rId2"/>
          <a:stretch>
            <a:fillRect/>
          </a:stretch>
        </p:blipFill>
        <p:spPr>
          <a:xfrm>
            <a:off x="1230456" y="574548"/>
            <a:ext cx="9731087" cy="5708903"/>
          </a:xfrm>
          <a:prstGeom prst="rect">
            <a:avLst/>
          </a:prstGeom>
        </p:spPr>
      </p:pic>
    </p:spTree>
    <p:extLst>
      <p:ext uri="{BB962C8B-B14F-4D97-AF65-F5344CB8AC3E}">
        <p14:creationId xmlns:p14="http://schemas.microsoft.com/office/powerpoint/2010/main" val="18045679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Billede 3" descr="Et billede, der indeholder tekst, skærmbillede, robot, plakat&#10;&#10;AI-genereret indhold kan være ukorrekt.">
            <a:extLst>
              <a:ext uri="{FF2B5EF4-FFF2-40B4-BE49-F238E27FC236}">
                <a16:creationId xmlns:a16="http://schemas.microsoft.com/office/drawing/2014/main" id="{1C3FACB6-D371-2479-CA4E-127B3D8B4476}"/>
              </a:ext>
            </a:extLst>
          </p:cNvPr>
          <p:cNvPicPr>
            <a:picLocks noChangeAspect="1"/>
          </p:cNvPicPr>
          <p:nvPr/>
        </p:nvPicPr>
        <p:blipFill>
          <a:blip r:embed="rId3"/>
          <a:stretch>
            <a:fillRect/>
          </a:stretch>
        </p:blipFill>
        <p:spPr>
          <a:xfrm>
            <a:off x="4222729" y="643466"/>
            <a:ext cx="3746542" cy="5571067"/>
          </a:xfrm>
          <a:prstGeom prst="rect">
            <a:avLst/>
          </a:prstGeom>
          <a:effectLst>
            <a:outerShdw blurRad="50800" dist="38100" dir="2700000" algn="tl" rotWithShape="0">
              <a:prstClr val="black">
                <a:alpha val="40000"/>
              </a:prstClr>
            </a:outerShdw>
          </a:effectLst>
        </p:spPr>
      </p:pic>
      <p:sp>
        <p:nvSpPr>
          <p:cNvPr id="2" name="Tekstfelt 1">
            <a:extLst>
              <a:ext uri="{FF2B5EF4-FFF2-40B4-BE49-F238E27FC236}">
                <a16:creationId xmlns:a16="http://schemas.microsoft.com/office/drawing/2014/main" id="{D3A4E2BB-D637-4BB3-B60D-84FF93CD789C}"/>
              </a:ext>
            </a:extLst>
          </p:cNvPr>
          <p:cNvSpPr txBox="1"/>
          <p:nvPr/>
        </p:nvSpPr>
        <p:spPr>
          <a:xfrm>
            <a:off x="736270" y="843148"/>
            <a:ext cx="2303813" cy="2031325"/>
          </a:xfrm>
          <a:prstGeom prst="rect">
            <a:avLst/>
          </a:prstGeom>
          <a:noFill/>
        </p:spPr>
        <p:txBody>
          <a:bodyPr wrap="square" rtlCol="0">
            <a:spAutoFit/>
          </a:bodyPr>
          <a:lstStyle/>
          <a:p>
            <a:r>
              <a:rPr lang="da-DK" dirty="0"/>
              <a:t>Kurset tager udgangspunkt i bogen Gunstig Intelligens af Carsten Lund Pedersen og Thomas Ritter</a:t>
            </a:r>
          </a:p>
          <a:p>
            <a:endParaRPr lang="da-DK" dirty="0"/>
          </a:p>
        </p:txBody>
      </p:sp>
    </p:spTree>
    <p:extLst>
      <p:ext uri="{BB962C8B-B14F-4D97-AF65-F5344CB8AC3E}">
        <p14:creationId xmlns:p14="http://schemas.microsoft.com/office/powerpoint/2010/main" val="33269144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DA14281D-4EAC-E1C1-1990-49C588834FA9}"/>
              </a:ext>
            </a:extLst>
          </p:cNvPr>
          <p:cNvPicPr>
            <a:picLocks noChangeAspect="1"/>
          </p:cNvPicPr>
          <p:nvPr/>
        </p:nvPicPr>
        <p:blipFill>
          <a:blip r:embed="rId2"/>
          <a:stretch>
            <a:fillRect/>
          </a:stretch>
        </p:blipFill>
        <p:spPr>
          <a:xfrm>
            <a:off x="2209800" y="324081"/>
            <a:ext cx="7772400" cy="6209837"/>
          </a:xfrm>
          <a:prstGeom prst="rect">
            <a:avLst/>
          </a:prstGeom>
        </p:spPr>
      </p:pic>
    </p:spTree>
    <p:extLst>
      <p:ext uri="{BB962C8B-B14F-4D97-AF65-F5344CB8AC3E}">
        <p14:creationId xmlns:p14="http://schemas.microsoft.com/office/powerpoint/2010/main" val="38294083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37021A-D687-E784-F940-40452190B8D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B5F0BA0-C9D1-3199-3A6C-AB4E4934AFDC}"/>
              </a:ext>
            </a:extLst>
          </p:cNvPr>
          <p:cNvSpPr>
            <a:spLocks noGrp="1"/>
          </p:cNvSpPr>
          <p:nvPr>
            <p:ph type="title"/>
          </p:nvPr>
        </p:nvSpPr>
        <p:spPr/>
        <p:txBody>
          <a:bodyPr>
            <a:normAutofit/>
          </a:bodyPr>
          <a:lstStyle/>
          <a:p>
            <a:r>
              <a:rPr lang="da-DK" sz="3200" dirty="0"/>
              <a:t>Diskussion</a:t>
            </a:r>
            <a:r>
              <a:rPr lang="da-DK" sz="3200" dirty="0">
                <a:sym typeface="Wingdings" pitchFamily="2" charset="2"/>
              </a:rPr>
              <a:t> (2 min): </a:t>
            </a:r>
            <a:r>
              <a:rPr lang="da-DK" sz="3200" dirty="0"/>
              <a:t>Hvor i værdikæden kan GAI give værdi?</a:t>
            </a:r>
          </a:p>
        </p:txBody>
      </p:sp>
      <p:graphicFrame>
        <p:nvGraphicFramePr>
          <p:cNvPr id="4" name="Tabel 3">
            <a:extLst>
              <a:ext uri="{FF2B5EF4-FFF2-40B4-BE49-F238E27FC236}">
                <a16:creationId xmlns:a16="http://schemas.microsoft.com/office/drawing/2014/main" id="{612512A6-C738-F39C-3555-B602CB831364}"/>
              </a:ext>
            </a:extLst>
          </p:cNvPr>
          <p:cNvGraphicFramePr>
            <a:graphicFrameLocks noGrp="1"/>
          </p:cNvGraphicFramePr>
          <p:nvPr>
            <p:extLst>
              <p:ext uri="{D42A27DB-BD31-4B8C-83A1-F6EECF244321}">
                <p14:modId xmlns:p14="http://schemas.microsoft.com/office/powerpoint/2010/main" val="1079980176"/>
              </p:ext>
            </p:extLst>
          </p:nvPr>
        </p:nvGraphicFramePr>
        <p:xfrm>
          <a:off x="1054333" y="1494667"/>
          <a:ext cx="10083334" cy="4998208"/>
        </p:xfrm>
        <a:graphic>
          <a:graphicData uri="http://schemas.openxmlformats.org/drawingml/2006/table">
            <a:tbl>
              <a:tblPr firstRow="1" firstCol="1" bandRow="1">
                <a:tableStyleId>{5C22544A-7EE6-4342-B048-85BDC9FD1C3A}</a:tableStyleId>
              </a:tblPr>
              <a:tblGrid>
                <a:gridCol w="2655839">
                  <a:extLst>
                    <a:ext uri="{9D8B030D-6E8A-4147-A177-3AD203B41FA5}">
                      <a16:colId xmlns:a16="http://schemas.microsoft.com/office/drawing/2014/main" val="971727369"/>
                    </a:ext>
                  </a:extLst>
                </a:gridCol>
                <a:gridCol w="7427495">
                  <a:extLst>
                    <a:ext uri="{9D8B030D-6E8A-4147-A177-3AD203B41FA5}">
                      <a16:colId xmlns:a16="http://schemas.microsoft.com/office/drawing/2014/main" val="4236677437"/>
                    </a:ext>
                  </a:extLst>
                </a:gridCol>
              </a:tblGrid>
              <a:tr h="327553">
                <a:tc>
                  <a:txBody>
                    <a:bodyPr/>
                    <a:lstStyle/>
                    <a:p>
                      <a:pPr algn="ctr">
                        <a:buNone/>
                      </a:pPr>
                      <a:r>
                        <a:rPr lang="da-DK" b="1">
                          <a:solidFill>
                            <a:schemeClr val="bg1"/>
                          </a:solidFill>
                          <a:effectLst/>
                          <a:latin typeface="Graphik" panose="020B0503030202060203" pitchFamily="34" charset="77"/>
                        </a:rPr>
                        <a:t>Led i værdikæden</a:t>
                      </a:r>
                      <a:endParaRPr lang="da-DK">
                        <a:solidFill>
                          <a:schemeClr val="bg1"/>
                        </a:solidFill>
                        <a:effectLst/>
                      </a:endParaRPr>
                    </a:p>
                  </a:txBody>
                  <a:tcPr marL="17145" marR="17145" marT="17145" marB="171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buNone/>
                      </a:pPr>
                      <a:r>
                        <a:rPr lang="da-DK" b="1" dirty="0">
                          <a:solidFill>
                            <a:schemeClr val="bg1"/>
                          </a:solidFill>
                          <a:effectLst/>
                          <a:latin typeface="Graphik" panose="020B0503030202060203" pitchFamily="34" charset="77"/>
                        </a:rPr>
                        <a:t>Eksempler på værdi med generativ AI</a:t>
                      </a:r>
                      <a:endParaRPr lang="da-DK" dirty="0">
                        <a:solidFill>
                          <a:schemeClr val="bg1"/>
                        </a:solidFill>
                        <a:effectLst/>
                      </a:endParaRPr>
                    </a:p>
                  </a:txBody>
                  <a:tcPr marL="17145" marR="17145" marT="17145" marB="171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86801274"/>
                  </a:ext>
                </a:extLst>
              </a:tr>
              <a:tr h="424605">
                <a:tc>
                  <a:txBody>
                    <a:bodyPr/>
                    <a:lstStyle/>
                    <a:p>
                      <a:pPr algn="l">
                        <a:buNone/>
                      </a:pPr>
                      <a:r>
                        <a:rPr lang="da-DK" sz="1200" b="0" dirty="0">
                          <a:solidFill>
                            <a:schemeClr val="tx1"/>
                          </a:solidFill>
                          <a:effectLst/>
                          <a:latin typeface="Aptos" panose="020B0004020202020204" pitchFamily="34" charset="0"/>
                        </a:rPr>
                        <a:t>Forskning &amp; udvikling</a:t>
                      </a:r>
                    </a:p>
                  </a:txBody>
                  <a:tcPr marL="180000" marR="17145" marT="17145" marB="171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buNone/>
                      </a:pPr>
                      <a:r>
                        <a:rPr lang="da-DK" sz="1200" b="0">
                          <a:solidFill>
                            <a:schemeClr val="tx1"/>
                          </a:solidFill>
                          <a:effectLst/>
                          <a:latin typeface="Aptos" panose="020B0004020202020204" pitchFamily="34" charset="0"/>
                        </a:rPr>
                        <a:t>Generering af nye designidéer og koncepter </a:t>
                      </a:r>
                    </a:p>
                    <a:p>
                      <a:pPr algn="l">
                        <a:buNone/>
                      </a:pPr>
                      <a:r>
                        <a:rPr lang="da-DK" sz="1200" b="0">
                          <a:solidFill>
                            <a:schemeClr val="tx1"/>
                          </a:solidFill>
                          <a:effectLst/>
                          <a:latin typeface="Aptos" panose="020B0004020202020204" pitchFamily="34" charset="0"/>
                        </a:rPr>
                        <a:t>Automatisk dokumentation</a:t>
                      </a:r>
                    </a:p>
                  </a:txBody>
                  <a:tcPr marL="180000" marR="17145" marT="17145" marB="171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21636253"/>
                  </a:ext>
                </a:extLst>
              </a:tr>
              <a:tr h="424605">
                <a:tc>
                  <a:txBody>
                    <a:bodyPr/>
                    <a:lstStyle/>
                    <a:p>
                      <a:pPr algn="l">
                        <a:buNone/>
                      </a:pPr>
                      <a:r>
                        <a:rPr lang="da-DK" sz="1200" b="0" dirty="0">
                          <a:solidFill>
                            <a:schemeClr val="tx1"/>
                          </a:solidFill>
                          <a:effectLst/>
                          <a:latin typeface="Aptos" panose="020B0004020202020204" pitchFamily="34" charset="0"/>
                        </a:rPr>
                        <a:t>Produktdesign</a:t>
                      </a:r>
                    </a:p>
                  </a:txBody>
                  <a:tcPr marL="180000" marR="17145" marT="17145" marB="171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buNone/>
                      </a:pPr>
                      <a:r>
                        <a:rPr lang="da-DK" sz="1200" b="0" dirty="0">
                          <a:solidFill>
                            <a:schemeClr val="tx1"/>
                          </a:solidFill>
                          <a:effectLst/>
                          <a:latin typeface="Aptos" panose="020B0004020202020204" pitchFamily="34" charset="0"/>
                        </a:rPr>
                        <a:t>Hurtig </a:t>
                      </a:r>
                      <a:r>
                        <a:rPr lang="da-DK" sz="1200" b="0" dirty="0" err="1">
                          <a:solidFill>
                            <a:schemeClr val="tx1"/>
                          </a:solidFill>
                          <a:effectLst/>
                          <a:latin typeface="Aptos" panose="020B0004020202020204" pitchFamily="34" charset="0"/>
                        </a:rPr>
                        <a:t>prototyping</a:t>
                      </a:r>
                      <a:r>
                        <a:rPr lang="da-DK" sz="1200" b="0" dirty="0">
                          <a:solidFill>
                            <a:schemeClr val="tx1"/>
                          </a:solidFill>
                          <a:effectLst/>
                          <a:latin typeface="Aptos" panose="020B0004020202020204" pitchFamily="34" charset="0"/>
                        </a:rPr>
                        <a:t> vha. tekst-til-CAD eller billedgenerering </a:t>
                      </a:r>
                    </a:p>
                    <a:p>
                      <a:pPr algn="l">
                        <a:buNone/>
                      </a:pPr>
                      <a:r>
                        <a:rPr lang="da-DK" sz="1200" b="0" dirty="0">
                          <a:solidFill>
                            <a:schemeClr val="tx1"/>
                          </a:solidFill>
                          <a:effectLst/>
                          <a:latin typeface="Aptos" panose="020B0004020202020204" pitchFamily="34" charset="0"/>
                        </a:rPr>
                        <a:t>Generering af brugercentrerede løsninger baseret på input</a:t>
                      </a:r>
                    </a:p>
                  </a:txBody>
                  <a:tcPr marL="180000" marR="17145" marT="17145" marB="171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1616556"/>
                  </a:ext>
                </a:extLst>
              </a:tr>
              <a:tr h="424605">
                <a:tc>
                  <a:txBody>
                    <a:bodyPr/>
                    <a:lstStyle/>
                    <a:p>
                      <a:pPr algn="l">
                        <a:buNone/>
                      </a:pPr>
                      <a:r>
                        <a:rPr lang="da-DK" sz="1200" b="0">
                          <a:solidFill>
                            <a:schemeClr val="tx1"/>
                          </a:solidFill>
                          <a:effectLst/>
                          <a:latin typeface="Aptos" panose="020B0004020202020204" pitchFamily="34" charset="0"/>
                        </a:rPr>
                        <a:t>Produktion</a:t>
                      </a:r>
                    </a:p>
                  </a:txBody>
                  <a:tcPr marL="180000" marR="17145" marT="17145" marB="171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buNone/>
                      </a:pPr>
                      <a:r>
                        <a:rPr lang="da-DK" sz="1200" b="0" dirty="0">
                          <a:solidFill>
                            <a:schemeClr val="tx1"/>
                          </a:solidFill>
                          <a:effectLst/>
                          <a:latin typeface="Aptos" panose="020B0004020202020204" pitchFamily="34" charset="0"/>
                        </a:rPr>
                        <a:t>Generering af vedligeholdelsesinstruktioner </a:t>
                      </a:r>
                    </a:p>
                    <a:p>
                      <a:pPr algn="l">
                        <a:buNone/>
                      </a:pPr>
                      <a:r>
                        <a:rPr lang="da-DK" sz="1200" b="0" dirty="0">
                          <a:solidFill>
                            <a:schemeClr val="tx1"/>
                          </a:solidFill>
                          <a:effectLst/>
                          <a:latin typeface="Aptos" panose="020B0004020202020204" pitchFamily="34" charset="0"/>
                        </a:rPr>
                        <a:t>Automatisering af kvalitetskontrolrapporter</a:t>
                      </a:r>
                    </a:p>
                  </a:txBody>
                  <a:tcPr marL="180000" marR="17145" marT="17145" marB="171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95872982"/>
                  </a:ext>
                </a:extLst>
              </a:tr>
              <a:tr h="424605">
                <a:tc>
                  <a:txBody>
                    <a:bodyPr/>
                    <a:lstStyle/>
                    <a:p>
                      <a:pPr algn="l">
                        <a:buNone/>
                      </a:pPr>
                      <a:r>
                        <a:rPr lang="da-DK" sz="1200" b="0">
                          <a:solidFill>
                            <a:schemeClr val="tx1"/>
                          </a:solidFill>
                          <a:effectLst/>
                          <a:latin typeface="Aptos" panose="020B0004020202020204" pitchFamily="34" charset="0"/>
                        </a:rPr>
                        <a:t>Indkøb og forsyningskæde</a:t>
                      </a:r>
                    </a:p>
                  </a:txBody>
                  <a:tcPr marL="180000" marR="17145" marT="17145" marB="171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buNone/>
                      </a:pPr>
                      <a:r>
                        <a:rPr lang="da-DK" sz="1200" b="0" dirty="0">
                          <a:solidFill>
                            <a:schemeClr val="tx1"/>
                          </a:solidFill>
                          <a:effectLst/>
                          <a:latin typeface="Aptos" panose="020B0004020202020204" pitchFamily="34" charset="0"/>
                        </a:rPr>
                        <a:t>Automatisk oprettelse af indkøbsforespørgsler </a:t>
                      </a:r>
                    </a:p>
                    <a:p>
                      <a:pPr algn="l">
                        <a:buNone/>
                      </a:pPr>
                      <a:r>
                        <a:rPr lang="da-DK" sz="1200" b="0" dirty="0">
                          <a:solidFill>
                            <a:schemeClr val="tx1"/>
                          </a:solidFill>
                          <a:effectLst/>
                          <a:latin typeface="Aptos" panose="020B0004020202020204" pitchFamily="34" charset="0"/>
                        </a:rPr>
                        <a:t>Risikovurdering baseret på leverandørdata </a:t>
                      </a:r>
                    </a:p>
                  </a:txBody>
                  <a:tcPr marL="180000" marR="17145" marT="17145" marB="171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12532008"/>
                  </a:ext>
                </a:extLst>
              </a:tr>
              <a:tr h="424605">
                <a:tc>
                  <a:txBody>
                    <a:bodyPr/>
                    <a:lstStyle/>
                    <a:p>
                      <a:pPr algn="l">
                        <a:buNone/>
                      </a:pPr>
                      <a:r>
                        <a:rPr lang="da-DK" sz="1200" b="0">
                          <a:solidFill>
                            <a:schemeClr val="tx1"/>
                          </a:solidFill>
                          <a:effectLst/>
                          <a:latin typeface="Aptos" panose="020B0004020202020204" pitchFamily="34" charset="0"/>
                        </a:rPr>
                        <a:t>Marketing</a:t>
                      </a:r>
                    </a:p>
                  </a:txBody>
                  <a:tcPr marL="180000" marR="17145" marT="17145" marB="171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buNone/>
                      </a:pPr>
                      <a:r>
                        <a:rPr lang="da-DK" sz="1200" b="0" dirty="0">
                          <a:solidFill>
                            <a:schemeClr val="tx1"/>
                          </a:solidFill>
                          <a:effectLst/>
                          <a:latin typeface="Aptos" panose="020B0004020202020204" pitchFamily="34" charset="0"/>
                        </a:rPr>
                        <a:t>Oprettelse af målrettet content (tekster, billeder, kampagner)</a:t>
                      </a:r>
                    </a:p>
                    <a:p>
                      <a:pPr algn="l">
                        <a:buNone/>
                      </a:pPr>
                      <a:r>
                        <a:rPr lang="da-DK" sz="1200" b="0" dirty="0">
                          <a:solidFill>
                            <a:schemeClr val="tx1"/>
                          </a:solidFill>
                          <a:effectLst/>
                          <a:latin typeface="Aptos" panose="020B0004020202020204" pitchFamily="34" charset="0"/>
                        </a:rPr>
                        <a:t>Personalisering i stor skala</a:t>
                      </a:r>
                    </a:p>
                  </a:txBody>
                  <a:tcPr marL="180000" marR="17145" marT="17145" marB="171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61275908"/>
                  </a:ext>
                </a:extLst>
              </a:tr>
              <a:tr h="424605">
                <a:tc>
                  <a:txBody>
                    <a:bodyPr/>
                    <a:lstStyle/>
                    <a:p>
                      <a:pPr algn="l">
                        <a:buNone/>
                      </a:pPr>
                      <a:r>
                        <a:rPr lang="da-DK" sz="1200" b="0">
                          <a:solidFill>
                            <a:schemeClr val="tx1"/>
                          </a:solidFill>
                          <a:effectLst/>
                          <a:latin typeface="Aptos" panose="020B0004020202020204" pitchFamily="34" charset="0"/>
                        </a:rPr>
                        <a:t>Salg</a:t>
                      </a:r>
                    </a:p>
                  </a:txBody>
                  <a:tcPr marL="180000" marR="17145" marT="17145" marB="171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buNone/>
                      </a:pPr>
                      <a:r>
                        <a:rPr lang="da-DK" sz="1200" b="0" dirty="0">
                          <a:solidFill>
                            <a:schemeClr val="tx1"/>
                          </a:solidFill>
                          <a:effectLst/>
                          <a:latin typeface="Aptos" panose="020B0004020202020204" pitchFamily="34" charset="0"/>
                        </a:rPr>
                        <a:t>Generering af tilbud og præsentationer </a:t>
                      </a:r>
                    </a:p>
                    <a:p>
                      <a:pPr algn="l">
                        <a:buNone/>
                      </a:pPr>
                      <a:r>
                        <a:rPr lang="da-DK" sz="1200" b="0" dirty="0">
                          <a:solidFill>
                            <a:schemeClr val="tx1"/>
                          </a:solidFill>
                          <a:effectLst/>
                          <a:latin typeface="Aptos" panose="020B0004020202020204" pitchFamily="34" charset="0"/>
                        </a:rPr>
                        <a:t>Dynamisk produktbeskrivelse</a:t>
                      </a:r>
                    </a:p>
                  </a:txBody>
                  <a:tcPr marL="180000" marR="17145" marT="17145" marB="171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08956038"/>
                  </a:ext>
                </a:extLst>
              </a:tr>
              <a:tr h="424605">
                <a:tc>
                  <a:txBody>
                    <a:bodyPr/>
                    <a:lstStyle/>
                    <a:p>
                      <a:pPr algn="l">
                        <a:buNone/>
                      </a:pPr>
                      <a:r>
                        <a:rPr lang="da-DK" sz="1200" b="0">
                          <a:solidFill>
                            <a:schemeClr val="tx1"/>
                          </a:solidFill>
                          <a:effectLst/>
                          <a:latin typeface="Aptos" panose="020B0004020202020204" pitchFamily="34" charset="0"/>
                        </a:rPr>
                        <a:t>Kundeservice</a:t>
                      </a:r>
                    </a:p>
                  </a:txBody>
                  <a:tcPr marL="180000" marR="17145" marT="17145" marB="171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buNone/>
                      </a:pPr>
                      <a:r>
                        <a:rPr lang="da-DK" sz="1200" b="0" dirty="0">
                          <a:solidFill>
                            <a:schemeClr val="tx1"/>
                          </a:solidFill>
                          <a:effectLst/>
                          <a:latin typeface="Aptos" panose="020B0004020202020204" pitchFamily="34" charset="0"/>
                        </a:rPr>
                        <a:t>AI-</a:t>
                      </a:r>
                      <a:r>
                        <a:rPr lang="da-DK" sz="1200" b="0" dirty="0" err="1">
                          <a:solidFill>
                            <a:schemeClr val="tx1"/>
                          </a:solidFill>
                          <a:effectLst/>
                          <a:latin typeface="Aptos" panose="020B0004020202020204" pitchFamily="34" charset="0"/>
                        </a:rPr>
                        <a:t>chatbots</a:t>
                      </a:r>
                      <a:r>
                        <a:rPr lang="da-DK" sz="1200" b="0" dirty="0">
                          <a:solidFill>
                            <a:schemeClr val="tx1"/>
                          </a:solidFill>
                          <a:effectLst/>
                          <a:latin typeface="Aptos" panose="020B0004020202020204" pitchFamily="34" charset="0"/>
                        </a:rPr>
                        <a:t> og virtuelle assistenter </a:t>
                      </a:r>
                    </a:p>
                    <a:p>
                      <a:pPr algn="l">
                        <a:buNone/>
                      </a:pPr>
                      <a:r>
                        <a:rPr lang="da-DK" sz="1200" b="0" dirty="0">
                          <a:solidFill>
                            <a:schemeClr val="tx1"/>
                          </a:solidFill>
                          <a:effectLst/>
                          <a:latin typeface="Aptos" panose="020B0004020202020204" pitchFamily="34" charset="0"/>
                        </a:rPr>
                        <a:t>Opsummering af supportsager</a:t>
                      </a:r>
                    </a:p>
                  </a:txBody>
                  <a:tcPr marL="180000" marR="17145" marT="17145" marB="171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29399321"/>
                  </a:ext>
                </a:extLst>
              </a:tr>
              <a:tr h="424605">
                <a:tc>
                  <a:txBody>
                    <a:bodyPr/>
                    <a:lstStyle/>
                    <a:p>
                      <a:pPr algn="l">
                        <a:buNone/>
                      </a:pPr>
                      <a:r>
                        <a:rPr lang="da-DK" sz="1200" b="0">
                          <a:solidFill>
                            <a:schemeClr val="tx1"/>
                          </a:solidFill>
                          <a:effectLst/>
                          <a:latin typeface="Aptos" panose="020B0004020202020204" pitchFamily="34" charset="0"/>
                        </a:rPr>
                        <a:t>HR og administration</a:t>
                      </a:r>
                    </a:p>
                  </a:txBody>
                  <a:tcPr marL="180000" marR="17145" marT="17145" marB="171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buNone/>
                      </a:pPr>
                      <a:r>
                        <a:rPr lang="da-DK" sz="1200" b="0" dirty="0">
                          <a:solidFill>
                            <a:schemeClr val="tx1"/>
                          </a:solidFill>
                          <a:effectLst/>
                          <a:latin typeface="Aptos" panose="020B0004020202020204" pitchFamily="34" charset="0"/>
                        </a:rPr>
                        <a:t>Generering af stillingsopslag og CV-screening </a:t>
                      </a:r>
                    </a:p>
                    <a:p>
                      <a:pPr algn="l">
                        <a:buNone/>
                      </a:pPr>
                      <a:r>
                        <a:rPr lang="da-DK" sz="1200" b="0" dirty="0">
                          <a:solidFill>
                            <a:schemeClr val="tx1"/>
                          </a:solidFill>
                          <a:effectLst/>
                          <a:latin typeface="Aptos" panose="020B0004020202020204" pitchFamily="34" charset="0"/>
                        </a:rPr>
                        <a:t>Automatisk oprettelse af kontrakter og </a:t>
                      </a:r>
                      <a:r>
                        <a:rPr lang="da-DK" sz="1200" b="0" dirty="0" err="1">
                          <a:solidFill>
                            <a:schemeClr val="tx1"/>
                          </a:solidFill>
                          <a:effectLst/>
                          <a:latin typeface="Aptos" panose="020B0004020202020204" pitchFamily="34" charset="0"/>
                        </a:rPr>
                        <a:t>onboarding</a:t>
                      </a:r>
                      <a:r>
                        <a:rPr lang="da-DK" sz="1200" b="0" dirty="0">
                          <a:solidFill>
                            <a:schemeClr val="tx1"/>
                          </a:solidFill>
                          <a:effectLst/>
                          <a:latin typeface="Aptos" panose="020B0004020202020204" pitchFamily="34" charset="0"/>
                        </a:rPr>
                        <a:t>-materiale</a:t>
                      </a:r>
                    </a:p>
                  </a:txBody>
                  <a:tcPr marL="180000" marR="17145" marT="17145" marB="171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04104411"/>
                  </a:ext>
                </a:extLst>
              </a:tr>
              <a:tr h="424605">
                <a:tc>
                  <a:txBody>
                    <a:bodyPr/>
                    <a:lstStyle/>
                    <a:p>
                      <a:pPr algn="l">
                        <a:buNone/>
                      </a:pPr>
                      <a:r>
                        <a:rPr lang="da-DK" sz="1200" b="0">
                          <a:solidFill>
                            <a:schemeClr val="tx1"/>
                          </a:solidFill>
                          <a:effectLst/>
                          <a:latin typeface="Aptos" panose="020B0004020202020204" pitchFamily="34" charset="0"/>
                        </a:rPr>
                        <a:t>Ledelse &amp; strategi</a:t>
                      </a:r>
                    </a:p>
                  </a:txBody>
                  <a:tcPr marL="180000" marR="17145" marT="17145" marB="171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buNone/>
                      </a:pPr>
                      <a:r>
                        <a:rPr lang="da-DK" sz="1200" b="0" dirty="0">
                          <a:solidFill>
                            <a:schemeClr val="tx1"/>
                          </a:solidFill>
                          <a:effectLst/>
                          <a:latin typeface="Aptos" panose="020B0004020202020204" pitchFamily="34" charset="0"/>
                        </a:rPr>
                        <a:t>Generering af rapporter og præsentationer </a:t>
                      </a:r>
                    </a:p>
                    <a:p>
                      <a:pPr algn="l">
                        <a:buNone/>
                      </a:pPr>
                      <a:r>
                        <a:rPr lang="da-DK" sz="1200" b="0" dirty="0">
                          <a:solidFill>
                            <a:schemeClr val="tx1"/>
                          </a:solidFill>
                          <a:effectLst/>
                          <a:latin typeface="Aptos" panose="020B0004020202020204" pitchFamily="34" charset="0"/>
                        </a:rPr>
                        <a:t>Understøttelse af beslutninger via simuleringer</a:t>
                      </a:r>
                    </a:p>
                  </a:txBody>
                  <a:tcPr marL="180000" marR="17145" marT="17145" marB="171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09512409"/>
                  </a:ext>
                </a:extLst>
              </a:tr>
              <a:tr h="424605">
                <a:tc>
                  <a:txBody>
                    <a:bodyPr/>
                    <a:lstStyle/>
                    <a:p>
                      <a:pPr algn="l">
                        <a:buNone/>
                      </a:pPr>
                      <a:r>
                        <a:rPr lang="da-DK" sz="1200" b="0">
                          <a:solidFill>
                            <a:schemeClr val="tx1"/>
                          </a:solidFill>
                          <a:effectLst/>
                          <a:latin typeface="Aptos" panose="020B0004020202020204" pitchFamily="34" charset="0"/>
                        </a:rPr>
                        <a:t>Regnskab og finans</a:t>
                      </a:r>
                    </a:p>
                  </a:txBody>
                  <a:tcPr marL="180000" marR="17145" marT="17145" marB="171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buNone/>
                      </a:pPr>
                      <a:r>
                        <a:rPr lang="da-DK" sz="1200" b="0" dirty="0">
                          <a:solidFill>
                            <a:schemeClr val="tx1"/>
                          </a:solidFill>
                          <a:effectLst/>
                          <a:latin typeface="Aptos" panose="020B0004020202020204" pitchFamily="34" charset="0"/>
                        </a:rPr>
                        <a:t>Automatisk udarbejdelse af finansielle rapporter</a:t>
                      </a:r>
                    </a:p>
                    <a:p>
                      <a:pPr algn="l">
                        <a:buNone/>
                      </a:pPr>
                      <a:r>
                        <a:rPr lang="da-DK" sz="1200" b="0" dirty="0">
                          <a:solidFill>
                            <a:schemeClr val="tx1"/>
                          </a:solidFill>
                          <a:effectLst/>
                          <a:latin typeface="Aptos" panose="020B0004020202020204" pitchFamily="34" charset="0"/>
                        </a:rPr>
                        <a:t>Generering af budgetforslag baseret på historiske data</a:t>
                      </a:r>
                    </a:p>
                  </a:txBody>
                  <a:tcPr marL="180000" marR="17145" marT="17145" marB="171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494185"/>
                  </a:ext>
                </a:extLst>
              </a:tr>
              <a:tr h="424605">
                <a:tc>
                  <a:txBody>
                    <a:bodyPr/>
                    <a:lstStyle/>
                    <a:p>
                      <a:pPr algn="l">
                        <a:buNone/>
                      </a:pPr>
                      <a:r>
                        <a:rPr lang="da-DK" sz="1200" b="0" dirty="0">
                          <a:solidFill>
                            <a:schemeClr val="tx1"/>
                          </a:solidFill>
                          <a:effectLst/>
                          <a:latin typeface="Aptos" panose="020B0004020202020204" pitchFamily="34" charset="0"/>
                        </a:rPr>
                        <a:t>Forskning &amp; udvikling</a:t>
                      </a:r>
                    </a:p>
                  </a:txBody>
                  <a:tcPr marL="180000" marR="17145" marT="17145" marB="171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buNone/>
                      </a:pPr>
                      <a:r>
                        <a:rPr lang="da-DK" sz="1200" b="0" dirty="0">
                          <a:solidFill>
                            <a:schemeClr val="tx1"/>
                          </a:solidFill>
                          <a:effectLst/>
                          <a:latin typeface="Aptos" panose="020B0004020202020204" pitchFamily="34" charset="0"/>
                        </a:rPr>
                        <a:t>Generering af nye designidéer og koncepter </a:t>
                      </a:r>
                    </a:p>
                    <a:p>
                      <a:pPr algn="l">
                        <a:buNone/>
                      </a:pPr>
                      <a:r>
                        <a:rPr lang="da-DK" sz="1200" b="0" dirty="0">
                          <a:solidFill>
                            <a:schemeClr val="tx1"/>
                          </a:solidFill>
                          <a:effectLst/>
                          <a:latin typeface="Aptos" panose="020B0004020202020204" pitchFamily="34" charset="0"/>
                        </a:rPr>
                        <a:t>Automatisk dokumentation</a:t>
                      </a:r>
                    </a:p>
                  </a:txBody>
                  <a:tcPr marL="180000" marR="17145" marT="17145" marB="171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75548563"/>
                  </a:ext>
                </a:extLst>
              </a:tr>
            </a:tbl>
          </a:graphicData>
        </a:graphic>
      </p:graphicFrame>
    </p:spTree>
    <p:extLst>
      <p:ext uri="{BB962C8B-B14F-4D97-AF65-F5344CB8AC3E}">
        <p14:creationId xmlns:p14="http://schemas.microsoft.com/office/powerpoint/2010/main" val="18006450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C98255-F708-E648-5356-4B44E3EF65D7}"/>
              </a:ext>
            </a:extLst>
          </p:cNvPr>
          <p:cNvSpPr>
            <a:spLocks noGrp="1"/>
          </p:cNvSpPr>
          <p:nvPr>
            <p:ph type="title"/>
          </p:nvPr>
        </p:nvSpPr>
        <p:spPr/>
        <p:txBody>
          <a:bodyPr/>
          <a:lstStyle/>
          <a:p>
            <a:r>
              <a:rPr lang="da-DK" dirty="0" err="1"/>
              <a:t>Instrumentalitet</a:t>
            </a:r>
            <a:endParaRPr lang="da-DK" dirty="0"/>
          </a:p>
        </p:txBody>
      </p:sp>
      <p:sp>
        <p:nvSpPr>
          <p:cNvPr id="3" name="Pladsholder til indhold 2">
            <a:extLst>
              <a:ext uri="{FF2B5EF4-FFF2-40B4-BE49-F238E27FC236}">
                <a16:creationId xmlns:a16="http://schemas.microsoft.com/office/drawing/2014/main" id="{859A92D1-84A3-224D-BD7C-FF24C47E2C9F}"/>
              </a:ext>
            </a:extLst>
          </p:cNvPr>
          <p:cNvSpPr>
            <a:spLocks noGrp="1"/>
          </p:cNvSpPr>
          <p:nvPr>
            <p:ph idx="1"/>
          </p:nvPr>
        </p:nvSpPr>
        <p:spPr/>
        <p:txBody>
          <a:bodyPr/>
          <a:lstStyle/>
          <a:p>
            <a:r>
              <a:rPr lang="da-DK" dirty="0"/>
              <a:t>Der skal etableres en sammenhæng imellem det, der skal gøres (ens handlinger), og det der skal opnås (målet).</a:t>
            </a:r>
          </a:p>
          <a:p>
            <a:r>
              <a:rPr lang="da-DK" dirty="0"/>
              <a:t>Hvordan sikrer vi, at det vi gør, vil føre til opnåelsen af målet?</a:t>
            </a:r>
          </a:p>
          <a:p>
            <a:r>
              <a:rPr lang="da-DK" dirty="0"/>
              <a:t>Hjælper GAI-projektet os med at nå vores mål?</a:t>
            </a:r>
          </a:p>
        </p:txBody>
      </p:sp>
    </p:spTree>
    <p:extLst>
      <p:ext uri="{BB962C8B-B14F-4D97-AF65-F5344CB8AC3E}">
        <p14:creationId xmlns:p14="http://schemas.microsoft.com/office/powerpoint/2010/main" val="1928183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A2CD34-1A4C-FD3E-CBFF-B8E36085EB3C}"/>
              </a:ext>
            </a:extLst>
          </p:cNvPr>
          <p:cNvSpPr>
            <a:spLocks noGrp="1"/>
          </p:cNvSpPr>
          <p:nvPr>
            <p:ph type="title"/>
          </p:nvPr>
        </p:nvSpPr>
        <p:spPr/>
        <p:txBody>
          <a:bodyPr/>
          <a:lstStyle/>
          <a:p>
            <a:r>
              <a:rPr lang="da-DK" dirty="0"/>
              <a:t>Forventning</a:t>
            </a:r>
          </a:p>
        </p:txBody>
      </p:sp>
      <p:sp>
        <p:nvSpPr>
          <p:cNvPr id="3" name="Pladsholder til indhold 2">
            <a:extLst>
              <a:ext uri="{FF2B5EF4-FFF2-40B4-BE49-F238E27FC236}">
                <a16:creationId xmlns:a16="http://schemas.microsoft.com/office/drawing/2014/main" id="{3B3786A4-5A99-3382-60D4-BDF3899D0794}"/>
              </a:ext>
            </a:extLst>
          </p:cNvPr>
          <p:cNvSpPr>
            <a:spLocks noGrp="1"/>
          </p:cNvSpPr>
          <p:nvPr>
            <p:ph idx="1"/>
          </p:nvPr>
        </p:nvSpPr>
        <p:spPr/>
        <p:txBody>
          <a:bodyPr/>
          <a:lstStyle/>
          <a:p>
            <a:r>
              <a:rPr lang="da-DK" dirty="0"/>
              <a:t>Hvilken forventning har vi til, at indsatsen nytter?</a:t>
            </a:r>
          </a:p>
          <a:p>
            <a:r>
              <a:rPr lang="da-DK" dirty="0"/>
              <a:t>I hvilken grad er vi i stand til at lære at bruge GAI og anvende det, så vi kan nå vores mål?</a:t>
            </a:r>
          </a:p>
        </p:txBody>
      </p:sp>
    </p:spTree>
    <p:extLst>
      <p:ext uri="{BB962C8B-B14F-4D97-AF65-F5344CB8AC3E}">
        <p14:creationId xmlns:p14="http://schemas.microsoft.com/office/powerpoint/2010/main" val="34649539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E3F5B8-30DB-7F1B-2DD8-3F1E6777E25C}"/>
              </a:ext>
            </a:extLst>
          </p:cNvPr>
          <p:cNvSpPr>
            <a:spLocks noGrp="1"/>
          </p:cNvSpPr>
          <p:nvPr>
            <p:ph type="title"/>
          </p:nvPr>
        </p:nvSpPr>
        <p:spPr/>
        <p:txBody>
          <a:bodyPr/>
          <a:lstStyle/>
          <a:p>
            <a:r>
              <a:rPr lang="da-DK" dirty="0"/>
              <a:t>GAI-motivation</a:t>
            </a:r>
          </a:p>
        </p:txBody>
      </p:sp>
      <p:sp>
        <p:nvSpPr>
          <p:cNvPr id="4" name="Rektangel 3">
            <a:extLst>
              <a:ext uri="{FF2B5EF4-FFF2-40B4-BE49-F238E27FC236}">
                <a16:creationId xmlns:a16="http://schemas.microsoft.com/office/drawing/2014/main" id="{B3DD379B-2726-88AF-A208-70FC313BC26A}"/>
              </a:ext>
            </a:extLst>
          </p:cNvPr>
          <p:cNvSpPr/>
          <p:nvPr/>
        </p:nvSpPr>
        <p:spPr>
          <a:xfrm>
            <a:off x="964451" y="2755494"/>
            <a:ext cx="3396342" cy="349701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ktangel 4">
            <a:extLst>
              <a:ext uri="{FF2B5EF4-FFF2-40B4-BE49-F238E27FC236}">
                <a16:creationId xmlns:a16="http://schemas.microsoft.com/office/drawing/2014/main" id="{43433D22-A78E-D0FA-A34D-F2420786C301}"/>
              </a:ext>
            </a:extLst>
          </p:cNvPr>
          <p:cNvSpPr/>
          <p:nvPr/>
        </p:nvSpPr>
        <p:spPr>
          <a:xfrm>
            <a:off x="6945085" y="2727145"/>
            <a:ext cx="3396342" cy="188817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7" name="Lige forbindelse 6">
            <a:extLst>
              <a:ext uri="{FF2B5EF4-FFF2-40B4-BE49-F238E27FC236}">
                <a16:creationId xmlns:a16="http://schemas.microsoft.com/office/drawing/2014/main" id="{67D95ABA-17C5-A574-470C-4BF87EBA4CFC}"/>
              </a:ext>
            </a:extLst>
          </p:cNvPr>
          <p:cNvCxnSpPr>
            <a:stCxn id="5" idx="0"/>
            <a:endCxn id="5" idx="2"/>
          </p:cNvCxnSpPr>
          <p:nvPr/>
        </p:nvCxnSpPr>
        <p:spPr>
          <a:xfrm>
            <a:off x="8643256" y="2727145"/>
            <a:ext cx="0" cy="1888177"/>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Lige forbindelse 7">
            <a:extLst>
              <a:ext uri="{FF2B5EF4-FFF2-40B4-BE49-F238E27FC236}">
                <a16:creationId xmlns:a16="http://schemas.microsoft.com/office/drawing/2014/main" id="{E21EFD5E-99A5-A086-B59F-AE25C4010137}"/>
              </a:ext>
            </a:extLst>
          </p:cNvPr>
          <p:cNvCxnSpPr>
            <a:cxnSpLocks/>
            <a:stCxn id="5" idx="1"/>
            <a:endCxn id="5" idx="3"/>
          </p:cNvCxnSpPr>
          <p:nvPr/>
        </p:nvCxnSpPr>
        <p:spPr>
          <a:xfrm>
            <a:off x="6945085" y="3671234"/>
            <a:ext cx="3396342" cy="0"/>
          </a:xfrm>
          <a:prstGeom prst="line">
            <a:avLst/>
          </a:prstGeom>
        </p:spPr>
        <p:style>
          <a:lnRef idx="2">
            <a:schemeClr val="accent1"/>
          </a:lnRef>
          <a:fillRef idx="0">
            <a:schemeClr val="accent1"/>
          </a:fillRef>
          <a:effectRef idx="1">
            <a:schemeClr val="accent1"/>
          </a:effectRef>
          <a:fontRef idx="minor">
            <a:schemeClr val="tx1"/>
          </a:fontRef>
        </p:style>
      </p:cxnSp>
      <p:sp>
        <p:nvSpPr>
          <p:cNvPr id="11" name="Tekstfelt 10">
            <a:extLst>
              <a:ext uri="{FF2B5EF4-FFF2-40B4-BE49-F238E27FC236}">
                <a16:creationId xmlns:a16="http://schemas.microsoft.com/office/drawing/2014/main" id="{04C7129F-D77C-4E72-1037-6A7926ACA782}"/>
              </a:ext>
            </a:extLst>
          </p:cNvPr>
          <p:cNvSpPr txBox="1"/>
          <p:nvPr/>
        </p:nvSpPr>
        <p:spPr>
          <a:xfrm>
            <a:off x="7456798" y="3058110"/>
            <a:ext cx="740074" cy="338554"/>
          </a:xfrm>
          <a:prstGeom prst="rect">
            <a:avLst/>
          </a:prstGeom>
          <a:noFill/>
        </p:spPr>
        <p:txBody>
          <a:bodyPr wrap="none" rtlCol="0">
            <a:spAutoFit/>
          </a:bodyPr>
          <a:lstStyle/>
          <a:p>
            <a:r>
              <a:rPr lang="da-DK" sz="1600" dirty="0"/>
              <a:t>Tvivler</a:t>
            </a:r>
          </a:p>
        </p:txBody>
      </p:sp>
      <p:sp>
        <p:nvSpPr>
          <p:cNvPr id="12" name="Tekstfelt 11">
            <a:extLst>
              <a:ext uri="{FF2B5EF4-FFF2-40B4-BE49-F238E27FC236}">
                <a16:creationId xmlns:a16="http://schemas.microsoft.com/office/drawing/2014/main" id="{5446EB84-0FAD-C31C-E654-66682BC53236}"/>
              </a:ext>
            </a:extLst>
          </p:cNvPr>
          <p:cNvSpPr txBox="1"/>
          <p:nvPr/>
        </p:nvSpPr>
        <p:spPr>
          <a:xfrm>
            <a:off x="9101850" y="3058110"/>
            <a:ext cx="780983" cy="338554"/>
          </a:xfrm>
          <a:prstGeom prst="rect">
            <a:avLst/>
          </a:prstGeom>
          <a:noFill/>
        </p:spPr>
        <p:txBody>
          <a:bodyPr wrap="none" rtlCol="0">
            <a:spAutoFit/>
          </a:bodyPr>
          <a:lstStyle/>
          <a:p>
            <a:r>
              <a:rPr lang="da-DK" sz="1600" dirty="0"/>
              <a:t>Ildsjæl</a:t>
            </a:r>
          </a:p>
        </p:txBody>
      </p:sp>
      <p:sp>
        <p:nvSpPr>
          <p:cNvPr id="13" name="Tekstfelt 12">
            <a:extLst>
              <a:ext uri="{FF2B5EF4-FFF2-40B4-BE49-F238E27FC236}">
                <a16:creationId xmlns:a16="http://schemas.microsoft.com/office/drawing/2014/main" id="{1607A2FD-E006-D1EB-04AD-A7BBB02B9EF2}"/>
              </a:ext>
            </a:extLst>
          </p:cNvPr>
          <p:cNvSpPr txBox="1"/>
          <p:nvPr/>
        </p:nvSpPr>
        <p:spPr>
          <a:xfrm>
            <a:off x="7318474" y="3974001"/>
            <a:ext cx="1036053" cy="338554"/>
          </a:xfrm>
          <a:prstGeom prst="rect">
            <a:avLst/>
          </a:prstGeom>
          <a:noFill/>
        </p:spPr>
        <p:txBody>
          <a:bodyPr wrap="none" rtlCol="0">
            <a:spAutoFit/>
          </a:bodyPr>
          <a:lstStyle/>
          <a:p>
            <a:r>
              <a:rPr lang="da-DK" sz="1600" dirty="0"/>
              <a:t>Fremmed</a:t>
            </a:r>
          </a:p>
        </p:txBody>
      </p:sp>
      <p:sp>
        <p:nvSpPr>
          <p:cNvPr id="14" name="Tekstfelt 13">
            <a:extLst>
              <a:ext uri="{FF2B5EF4-FFF2-40B4-BE49-F238E27FC236}">
                <a16:creationId xmlns:a16="http://schemas.microsoft.com/office/drawing/2014/main" id="{3C3B3500-7BD9-6FAC-B744-E91C4085D203}"/>
              </a:ext>
            </a:extLst>
          </p:cNvPr>
          <p:cNvSpPr txBox="1"/>
          <p:nvPr/>
        </p:nvSpPr>
        <p:spPr>
          <a:xfrm>
            <a:off x="9180204" y="3974001"/>
            <a:ext cx="624273" cy="338554"/>
          </a:xfrm>
          <a:prstGeom prst="rect">
            <a:avLst/>
          </a:prstGeom>
          <a:noFill/>
        </p:spPr>
        <p:txBody>
          <a:bodyPr wrap="none" rtlCol="0">
            <a:spAutoFit/>
          </a:bodyPr>
          <a:lstStyle/>
          <a:p>
            <a:r>
              <a:rPr lang="da-DK" sz="1600" dirty="0"/>
              <a:t>Nørd</a:t>
            </a:r>
          </a:p>
        </p:txBody>
      </p:sp>
      <p:sp>
        <p:nvSpPr>
          <p:cNvPr id="15" name="Tekstfelt 14">
            <a:extLst>
              <a:ext uri="{FF2B5EF4-FFF2-40B4-BE49-F238E27FC236}">
                <a16:creationId xmlns:a16="http://schemas.microsoft.com/office/drawing/2014/main" id="{3B408C14-8008-1CD7-DAA4-C2DA109E4A9E}"/>
              </a:ext>
            </a:extLst>
          </p:cNvPr>
          <p:cNvSpPr txBox="1"/>
          <p:nvPr/>
        </p:nvSpPr>
        <p:spPr>
          <a:xfrm>
            <a:off x="5306136" y="2567265"/>
            <a:ext cx="1579728" cy="2105513"/>
          </a:xfrm>
          <a:prstGeom prst="rect">
            <a:avLst/>
          </a:prstGeom>
          <a:noFill/>
        </p:spPr>
        <p:txBody>
          <a:bodyPr wrap="none" rtlCol="0">
            <a:spAutoFit/>
          </a:bodyPr>
          <a:lstStyle/>
          <a:p>
            <a:pPr algn="r">
              <a:lnSpc>
                <a:spcPts val="3160"/>
              </a:lnSpc>
            </a:pPr>
            <a:r>
              <a:rPr lang="da-DK" sz="1600" dirty="0"/>
              <a:t>I meget høj grad</a:t>
            </a:r>
          </a:p>
          <a:p>
            <a:pPr algn="r">
              <a:lnSpc>
                <a:spcPts val="3160"/>
              </a:lnSpc>
            </a:pPr>
            <a:r>
              <a:rPr lang="da-DK" sz="1600" dirty="0"/>
              <a:t>I høj grad</a:t>
            </a:r>
          </a:p>
          <a:p>
            <a:pPr algn="r">
              <a:lnSpc>
                <a:spcPts val="3160"/>
              </a:lnSpc>
            </a:pPr>
            <a:r>
              <a:rPr lang="da-DK" sz="1600" dirty="0"/>
              <a:t>I nogen grad</a:t>
            </a:r>
          </a:p>
          <a:p>
            <a:pPr algn="r">
              <a:lnSpc>
                <a:spcPts val="3160"/>
              </a:lnSpc>
            </a:pPr>
            <a:r>
              <a:rPr lang="da-DK" sz="1600" dirty="0"/>
              <a:t>I mindre grad</a:t>
            </a:r>
          </a:p>
          <a:p>
            <a:pPr algn="r">
              <a:lnSpc>
                <a:spcPts val="3160"/>
              </a:lnSpc>
            </a:pPr>
            <a:r>
              <a:rPr lang="da-DK" sz="1600" dirty="0"/>
              <a:t>Slet ikke</a:t>
            </a:r>
          </a:p>
        </p:txBody>
      </p:sp>
      <p:sp>
        <p:nvSpPr>
          <p:cNvPr id="16" name="Tekstfelt 15">
            <a:extLst>
              <a:ext uri="{FF2B5EF4-FFF2-40B4-BE49-F238E27FC236}">
                <a16:creationId xmlns:a16="http://schemas.microsoft.com/office/drawing/2014/main" id="{93C3507A-18E1-37CF-44B3-5E15002CD46C}"/>
              </a:ext>
            </a:extLst>
          </p:cNvPr>
          <p:cNvSpPr txBox="1"/>
          <p:nvPr/>
        </p:nvSpPr>
        <p:spPr>
          <a:xfrm rot="16200000">
            <a:off x="7722633" y="3633712"/>
            <a:ext cx="1579728" cy="3657861"/>
          </a:xfrm>
          <a:prstGeom prst="rect">
            <a:avLst/>
          </a:prstGeom>
          <a:noFill/>
        </p:spPr>
        <p:txBody>
          <a:bodyPr wrap="none" rtlCol="0">
            <a:spAutoFit/>
          </a:bodyPr>
          <a:lstStyle/>
          <a:p>
            <a:pPr algn="r">
              <a:lnSpc>
                <a:spcPct val="300000"/>
              </a:lnSpc>
            </a:pPr>
            <a:r>
              <a:rPr lang="da-DK" sz="1600" dirty="0"/>
              <a:t>Slet ikke</a:t>
            </a:r>
          </a:p>
          <a:p>
            <a:pPr algn="r">
              <a:lnSpc>
                <a:spcPct val="300000"/>
              </a:lnSpc>
            </a:pPr>
            <a:r>
              <a:rPr lang="da-DK" sz="1600" dirty="0"/>
              <a:t>I mindre grad</a:t>
            </a:r>
          </a:p>
          <a:p>
            <a:pPr algn="r">
              <a:lnSpc>
                <a:spcPct val="300000"/>
              </a:lnSpc>
            </a:pPr>
            <a:r>
              <a:rPr lang="da-DK" sz="1600" dirty="0"/>
              <a:t>I nogen grad</a:t>
            </a:r>
          </a:p>
          <a:p>
            <a:pPr algn="r">
              <a:lnSpc>
                <a:spcPct val="300000"/>
              </a:lnSpc>
            </a:pPr>
            <a:r>
              <a:rPr lang="da-DK" sz="1600" dirty="0"/>
              <a:t>I høj grad</a:t>
            </a:r>
          </a:p>
          <a:p>
            <a:pPr algn="r">
              <a:lnSpc>
                <a:spcPct val="300000"/>
              </a:lnSpc>
            </a:pPr>
            <a:r>
              <a:rPr lang="da-DK" sz="1600" dirty="0"/>
              <a:t>I meget høj grad</a:t>
            </a:r>
          </a:p>
        </p:txBody>
      </p:sp>
      <p:sp>
        <p:nvSpPr>
          <p:cNvPr id="17" name="Tekstfelt 16">
            <a:extLst>
              <a:ext uri="{FF2B5EF4-FFF2-40B4-BE49-F238E27FC236}">
                <a16:creationId xmlns:a16="http://schemas.microsoft.com/office/drawing/2014/main" id="{F5EF961F-BA62-643D-4A70-DA99C4220DE6}"/>
              </a:ext>
            </a:extLst>
          </p:cNvPr>
          <p:cNvSpPr txBox="1"/>
          <p:nvPr/>
        </p:nvSpPr>
        <p:spPr>
          <a:xfrm>
            <a:off x="5305633" y="1811615"/>
            <a:ext cx="2012338" cy="830997"/>
          </a:xfrm>
          <a:prstGeom prst="rect">
            <a:avLst/>
          </a:prstGeom>
          <a:noFill/>
        </p:spPr>
        <p:txBody>
          <a:bodyPr wrap="square" rtlCol="0">
            <a:spAutoFit/>
          </a:bodyPr>
          <a:lstStyle/>
          <a:p>
            <a:r>
              <a:rPr lang="da-DK" sz="1600" dirty="0">
                <a:solidFill>
                  <a:schemeClr val="accent1"/>
                </a:solidFill>
              </a:rPr>
              <a:t>2. I hvilken udstrækning kan GAI understøtte det?</a:t>
            </a:r>
          </a:p>
        </p:txBody>
      </p:sp>
      <p:sp>
        <p:nvSpPr>
          <p:cNvPr id="18" name="Tekstfelt 17">
            <a:extLst>
              <a:ext uri="{FF2B5EF4-FFF2-40B4-BE49-F238E27FC236}">
                <a16:creationId xmlns:a16="http://schemas.microsoft.com/office/drawing/2014/main" id="{DE28A5F6-2F07-B4CD-9860-A2105DFC7916}"/>
              </a:ext>
            </a:extLst>
          </p:cNvPr>
          <p:cNvSpPr txBox="1"/>
          <p:nvPr/>
        </p:nvSpPr>
        <p:spPr>
          <a:xfrm>
            <a:off x="964451" y="1811615"/>
            <a:ext cx="2985761" cy="584775"/>
          </a:xfrm>
          <a:prstGeom prst="rect">
            <a:avLst/>
          </a:prstGeom>
          <a:noFill/>
        </p:spPr>
        <p:txBody>
          <a:bodyPr wrap="square" rtlCol="0">
            <a:spAutoFit/>
          </a:bodyPr>
          <a:lstStyle/>
          <a:p>
            <a:r>
              <a:rPr lang="da-DK" sz="1600" dirty="0">
                <a:solidFill>
                  <a:schemeClr val="accent1"/>
                </a:solidFill>
              </a:rPr>
              <a:t>1. Hvad vil i gerne opnå i jeres organisation?</a:t>
            </a:r>
          </a:p>
        </p:txBody>
      </p:sp>
      <p:sp>
        <p:nvSpPr>
          <p:cNvPr id="19" name="Tekstfelt 18">
            <a:extLst>
              <a:ext uri="{FF2B5EF4-FFF2-40B4-BE49-F238E27FC236}">
                <a16:creationId xmlns:a16="http://schemas.microsoft.com/office/drawing/2014/main" id="{C3A85D14-CD09-903A-2D3F-D3B06B6A381A}"/>
              </a:ext>
            </a:extLst>
          </p:cNvPr>
          <p:cNvSpPr txBox="1"/>
          <p:nvPr/>
        </p:nvSpPr>
        <p:spPr>
          <a:xfrm>
            <a:off x="10415500" y="4615322"/>
            <a:ext cx="1432334" cy="1323439"/>
          </a:xfrm>
          <a:prstGeom prst="rect">
            <a:avLst/>
          </a:prstGeom>
          <a:noFill/>
        </p:spPr>
        <p:txBody>
          <a:bodyPr wrap="square" rtlCol="0">
            <a:spAutoFit/>
          </a:bodyPr>
          <a:lstStyle/>
          <a:p>
            <a:r>
              <a:rPr lang="da-DK" sz="1600" dirty="0">
                <a:solidFill>
                  <a:schemeClr val="accent1"/>
                </a:solidFill>
              </a:rPr>
              <a:t>3. I hvor høj grad forventer du, at I kan lykkes med GAI?</a:t>
            </a:r>
          </a:p>
        </p:txBody>
      </p:sp>
    </p:spTree>
    <p:extLst>
      <p:ext uri="{BB962C8B-B14F-4D97-AF65-F5344CB8AC3E}">
        <p14:creationId xmlns:p14="http://schemas.microsoft.com/office/powerpoint/2010/main" val="5700334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1968F2-BCEA-5CE8-EC4A-8F45556869A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9AE9C80-3CCE-7207-0F72-2E4075625453}"/>
              </a:ext>
            </a:extLst>
          </p:cNvPr>
          <p:cNvSpPr>
            <a:spLocks noGrp="1"/>
          </p:cNvSpPr>
          <p:nvPr>
            <p:ph type="title"/>
          </p:nvPr>
        </p:nvSpPr>
        <p:spPr>
          <a:xfrm>
            <a:off x="761803" y="2569436"/>
            <a:ext cx="5334197" cy="1708242"/>
          </a:xfrm>
        </p:spPr>
        <p:txBody>
          <a:bodyPr anchor="ctr">
            <a:normAutofit fontScale="90000"/>
          </a:bodyPr>
          <a:lstStyle/>
          <a:p>
            <a:br>
              <a:rPr lang="da-DK" dirty="0"/>
            </a:br>
            <a:br>
              <a:rPr lang="da-DK" dirty="0"/>
            </a:br>
            <a:r>
              <a:rPr lang="da-DK" dirty="0"/>
              <a:t>😳 </a:t>
            </a:r>
            <a:r>
              <a:rPr lang="da-DK" sz="7300" dirty="0"/>
              <a:t>URO</a:t>
            </a:r>
            <a:r>
              <a:rPr lang="da-DK" dirty="0"/>
              <a:t> </a:t>
            </a:r>
            <a:br>
              <a:rPr lang="da-DK" dirty="0"/>
            </a:br>
            <a:endParaRPr lang="da-DK" sz="6600" dirty="0"/>
          </a:p>
        </p:txBody>
      </p:sp>
      <p:pic>
        <p:nvPicPr>
          <p:cNvPr id="3" name="Billede 2">
            <a:extLst>
              <a:ext uri="{FF2B5EF4-FFF2-40B4-BE49-F238E27FC236}">
                <a16:creationId xmlns:a16="http://schemas.microsoft.com/office/drawing/2014/main" id="{AA031C49-8F15-9DA7-72AB-39C586D3BA6A}"/>
              </a:ext>
            </a:extLst>
          </p:cNvPr>
          <p:cNvPicPr>
            <a:picLocks noChangeAspect="1"/>
          </p:cNvPicPr>
          <p:nvPr/>
        </p:nvPicPr>
        <p:blipFill>
          <a:blip r:embed="rId2"/>
          <a:stretch>
            <a:fillRect/>
          </a:stretch>
        </p:blipFill>
        <p:spPr>
          <a:xfrm>
            <a:off x="6118494" y="-5443"/>
            <a:ext cx="6073506" cy="6858000"/>
          </a:xfrm>
          <a:prstGeom prst="rect">
            <a:avLst/>
          </a:prstGeom>
        </p:spPr>
      </p:pic>
    </p:spTree>
    <p:extLst>
      <p:ext uri="{BB962C8B-B14F-4D97-AF65-F5344CB8AC3E}">
        <p14:creationId xmlns:p14="http://schemas.microsoft.com/office/powerpoint/2010/main" val="19662295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ACF8F3-A6E3-2E03-0380-9E82F35808A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CFD385E-F9DC-D671-6953-9C3A7CC3E8E4}"/>
              </a:ext>
            </a:extLst>
          </p:cNvPr>
          <p:cNvSpPr>
            <a:spLocks noGrp="1"/>
          </p:cNvSpPr>
          <p:nvPr>
            <p:ph type="title"/>
          </p:nvPr>
        </p:nvSpPr>
        <p:spPr>
          <a:xfrm>
            <a:off x="838200" y="1572125"/>
            <a:ext cx="10515600" cy="1856873"/>
          </a:xfrm>
        </p:spPr>
        <p:txBody>
          <a:bodyPr/>
          <a:lstStyle/>
          <a:p>
            <a:pPr algn="ctr"/>
            <a:r>
              <a:rPr lang="da-DK" sz="6000" dirty="0"/>
              <a:t>URO</a:t>
            </a:r>
            <a:endParaRPr lang="da-DK" dirty="0"/>
          </a:p>
        </p:txBody>
      </p:sp>
      <p:sp>
        <p:nvSpPr>
          <p:cNvPr id="3" name="Pladsholder til indhold 2">
            <a:extLst>
              <a:ext uri="{FF2B5EF4-FFF2-40B4-BE49-F238E27FC236}">
                <a16:creationId xmlns:a16="http://schemas.microsoft.com/office/drawing/2014/main" id="{DF181A5D-5CC2-1B3C-5BA2-11A0DFAB946E}"/>
              </a:ext>
            </a:extLst>
          </p:cNvPr>
          <p:cNvSpPr>
            <a:spLocks noGrp="1"/>
          </p:cNvSpPr>
          <p:nvPr>
            <p:ph idx="1"/>
          </p:nvPr>
        </p:nvSpPr>
        <p:spPr>
          <a:xfrm>
            <a:off x="838200" y="3428999"/>
            <a:ext cx="10515600" cy="2747963"/>
          </a:xfrm>
        </p:spPr>
        <p:txBody>
          <a:bodyPr>
            <a:normAutofit/>
          </a:bodyPr>
          <a:lstStyle/>
          <a:p>
            <a:pPr marL="0" indent="0" algn="ctr">
              <a:buNone/>
            </a:pPr>
            <a:r>
              <a:rPr lang="da-DK" sz="4000" dirty="0"/>
              <a:t>Opstår ved, at noget forsvinder (dræbes), </a:t>
            </a:r>
          </a:p>
          <a:p>
            <a:pPr marL="0" indent="0" algn="ctr">
              <a:buNone/>
            </a:pPr>
            <a:r>
              <a:rPr lang="da-DK" sz="4000" dirty="0"/>
              <a:t>eller noget kommer til (skabes).</a:t>
            </a:r>
          </a:p>
        </p:txBody>
      </p:sp>
    </p:spTree>
    <p:extLst>
      <p:ext uri="{BB962C8B-B14F-4D97-AF65-F5344CB8AC3E}">
        <p14:creationId xmlns:p14="http://schemas.microsoft.com/office/powerpoint/2010/main" val="27675845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EF2FC44-F6E4-AFC5-754D-D9B73C996268}"/>
              </a:ext>
            </a:extLst>
          </p:cNvPr>
          <p:cNvSpPr>
            <a:spLocks noGrp="1"/>
          </p:cNvSpPr>
          <p:nvPr>
            <p:ph type="title"/>
          </p:nvPr>
        </p:nvSpPr>
        <p:spPr>
          <a:xfrm>
            <a:off x="838200" y="2971535"/>
            <a:ext cx="10515600" cy="914929"/>
          </a:xfrm>
        </p:spPr>
        <p:txBody>
          <a:bodyPr>
            <a:normAutofit fontScale="90000"/>
          </a:bodyPr>
          <a:lstStyle/>
          <a:p>
            <a:pPr algn="ctr"/>
            <a:r>
              <a:rPr lang="da-DK" dirty="0"/>
              <a:t>Jobdræber vs. jobskaber</a:t>
            </a:r>
          </a:p>
        </p:txBody>
      </p:sp>
    </p:spTree>
    <p:extLst>
      <p:ext uri="{BB962C8B-B14F-4D97-AF65-F5344CB8AC3E}">
        <p14:creationId xmlns:p14="http://schemas.microsoft.com/office/powerpoint/2010/main" val="28903611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D8B7FD19-07DE-2D87-29AD-6A0DFEBCB258}"/>
              </a:ext>
            </a:extLst>
          </p:cNvPr>
          <p:cNvSpPr>
            <a:spLocks noGrp="1"/>
          </p:cNvSpPr>
          <p:nvPr>
            <p:ph type="title"/>
          </p:nvPr>
        </p:nvSpPr>
        <p:spPr/>
        <p:txBody>
          <a:bodyPr/>
          <a:lstStyle/>
          <a:p>
            <a:endParaRPr lang="da-DK"/>
          </a:p>
        </p:txBody>
      </p:sp>
      <p:sp>
        <p:nvSpPr>
          <p:cNvPr id="5" name="Pladsholder til indhold 4">
            <a:extLst>
              <a:ext uri="{FF2B5EF4-FFF2-40B4-BE49-F238E27FC236}">
                <a16:creationId xmlns:a16="http://schemas.microsoft.com/office/drawing/2014/main" id="{A5A5959D-92DC-94D5-15D6-7B4728659AE2}"/>
              </a:ext>
            </a:extLst>
          </p:cNvPr>
          <p:cNvSpPr>
            <a:spLocks noGrp="1"/>
          </p:cNvSpPr>
          <p:nvPr>
            <p:ph idx="1"/>
          </p:nvPr>
        </p:nvSpPr>
        <p:spPr/>
        <p:txBody>
          <a:bodyPr>
            <a:normAutofit/>
          </a:bodyPr>
          <a:lstStyle/>
          <a:p>
            <a:r>
              <a:rPr lang="da-DK" dirty="0"/>
              <a:t>Ifølge World </a:t>
            </a:r>
            <a:r>
              <a:rPr lang="da-DK" dirty="0" err="1"/>
              <a:t>Economic</a:t>
            </a:r>
            <a:r>
              <a:rPr lang="da-DK" dirty="0"/>
              <a:t> Forums Future of Jobs Report 2025 forventes det, at kunstig intelligens og relaterede teknologier vil medføre betydelige ændringer på det globale arbejdsmarked frem mod 2030. </a:t>
            </a:r>
          </a:p>
          <a:p>
            <a:r>
              <a:rPr lang="da-DK" dirty="0"/>
              <a:t>Her er de centrale prognoser:</a:t>
            </a:r>
          </a:p>
          <a:p>
            <a:pPr lvl="1"/>
            <a:r>
              <a:rPr lang="da-DK" dirty="0"/>
              <a:t>Dræbes: 92 millioner job forventes at blive erstattet af teknologiske fremskridt, herunder AI og automatisering.</a:t>
            </a:r>
          </a:p>
          <a:p>
            <a:pPr lvl="1"/>
            <a:r>
              <a:rPr lang="da-DK" dirty="0"/>
              <a:t>Skabes: 170 millioner nye job forventes at blive skabt, hvilket svarer til en nettotilvækst på 78 millioner job, eller cirka 14 % af den nuværende globale beskæftigelse.</a:t>
            </a:r>
          </a:p>
          <a:p>
            <a:endParaRPr lang="da-DK" dirty="0"/>
          </a:p>
        </p:txBody>
      </p:sp>
    </p:spTree>
    <p:extLst>
      <p:ext uri="{BB962C8B-B14F-4D97-AF65-F5344CB8AC3E}">
        <p14:creationId xmlns:p14="http://schemas.microsoft.com/office/powerpoint/2010/main" val="16049990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2156AB-675F-C83E-822B-94476BB68D44}"/>
              </a:ext>
            </a:extLst>
          </p:cNvPr>
          <p:cNvSpPr>
            <a:spLocks noGrp="1"/>
          </p:cNvSpPr>
          <p:nvPr>
            <p:ph type="title"/>
          </p:nvPr>
        </p:nvSpPr>
        <p:spPr/>
        <p:txBody>
          <a:bodyPr/>
          <a:lstStyle/>
          <a:p>
            <a:endParaRPr lang="da-DK"/>
          </a:p>
        </p:txBody>
      </p:sp>
      <p:sp>
        <p:nvSpPr>
          <p:cNvPr id="3" name="Pladsholder til indhold 2">
            <a:extLst>
              <a:ext uri="{FF2B5EF4-FFF2-40B4-BE49-F238E27FC236}">
                <a16:creationId xmlns:a16="http://schemas.microsoft.com/office/drawing/2014/main" id="{1ED95FE8-1D96-9165-6264-D24E318C8023}"/>
              </a:ext>
            </a:extLst>
          </p:cNvPr>
          <p:cNvSpPr>
            <a:spLocks noGrp="1"/>
          </p:cNvSpPr>
          <p:nvPr>
            <p:ph idx="1"/>
          </p:nvPr>
        </p:nvSpPr>
        <p:spPr/>
        <p:txBody>
          <a:bodyPr/>
          <a:lstStyle/>
          <a:p>
            <a:r>
              <a:rPr lang="da-DK" dirty="0"/>
              <a:t>Arbejdsfunktioner, der overvejende består af kognitive rutineopgaver, har mest potentiale for at ændre sig i kraft af store sprogmodeller.</a:t>
            </a:r>
          </a:p>
          <a:p>
            <a:r>
              <a:rPr lang="da-DK" dirty="0"/>
              <a:t>Eksempel: Studieplaner, øvelser, feedback, problemformuleringer etc.</a:t>
            </a:r>
          </a:p>
        </p:txBody>
      </p:sp>
      <p:sp>
        <p:nvSpPr>
          <p:cNvPr id="4" name="Tekstfelt 3">
            <a:extLst>
              <a:ext uri="{FF2B5EF4-FFF2-40B4-BE49-F238E27FC236}">
                <a16:creationId xmlns:a16="http://schemas.microsoft.com/office/drawing/2014/main" id="{A8BB7F42-6BE5-BBAC-44B7-56907707EC39}"/>
              </a:ext>
            </a:extLst>
          </p:cNvPr>
          <p:cNvSpPr txBox="1"/>
          <p:nvPr/>
        </p:nvSpPr>
        <p:spPr>
          <a:xfrm>
            <a:off x="5396752" y="6338986"/>
            <a:ext cx="6253507" cy="307777"/>
          </a:xfrm>
          <a:prstGeom prst="rect">
            <a:avLst/>
          </a:prstGeom>
          <a:noFill/>
        </p:spPr>
        <p:txBody>
          <a:bodyPr wrap="none" rtlCol="0">
            <a:spAutoFit/>
          </a:bodyPr>
          <a:lstStyle/>
          <a:p>
            <a:r>
              <a:rPr lang="da-DK" sz="1400" dirty="0"/>
              <a:t>Kilde: </a:t>
            </a:r>
            <a:r>
              <a:rPr lang="da-DK" sz="1400" u="sng" dirty="0">
                <a:hlinkClick r:id="rId2"/>
              </a:rPr>
              <a:t>https://www.dst.dk/Site/Dst/Udgivelser/nyt/GetAnalyse.aspx?cid=53013</a:t>
            </a:r>
            <a:endParaRPr lang="da-DK" sz="1400" dirty="0"/>
          </a:p>
        </p:txBody>
      </p:sp>
    </p:spTree>
    <p:extLst>
      <p:ext uri="{BB962C8B-B14F-4D97-AF65-F5344CB8AC3E}">
        <p14:creationId xmlns:p14="http://schemas.microsoft.com/office/powerpoint/2010/main" val="29051970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1469F6-FEAC-9533-DA81-028014B04CB0}"/>
              </a:ext>
            </a:extLst>
          </p:cNvPr>
          <p:cNvSpPr>
            <a:spLocks noGrp="1"/>
          </p:cNvSpPr>
          <p:nvPr>
            <p:ph type="title"/>
          </p:nvPr>
        </p:nvSpPr>
        <p:spPr/>
        <p:txBody>
          <a:bodyPr/>
          <a:lstStyle/>
          <a:p>
            <a:r>
              <a:rPr lang="da-DK" dirty="0"/>
              <a:t>G.U.N.S.T.I.G. Intelligens</a:t>
            </a:r>
          </a:p>
        </p:txBody>
      </p:sp>
      <p:sp>
        <p:nvSpPr>
          <p:cNvPr id="3" name="Pladsholder til indhold 2">
            <a:extLst>
              <a:ext uri="{FF2B5EF4-FFF2-40B4-BE49-F238E27FC236}">
                <a16:creationId xmlns:a16="http://schemas.microsoft.com/office/drawing/2014/main" id="{AAFAE882-2CAE-A77D-78C5-4A2C0F83AF4E}"/>
              </a:ext>
            </a:extLst>
          </p:cNvPr>
          <p:cNvSpPr>
            <a:spLocks noGrp="1"/>
          </p:cNvSpPr>
          <p:nvPr>
            <p:ph idx="1"/>
          </p:nvPr>
        </p:nvSpPr>
        <p:spPr/>
        <p:txBody>
          <a:bodyPr>
            <a:normAutofit fontScale="62500" lnSpcReduction="20000"/>
          </a:bodyPr>
          <a:lstStyle/>
          <a:p>
            <a:r>
              <a:rPr lang="da-DK" dirty="0"/>
              <a:t>🔥 G nist - Hvordan skaber GAI værdi for organisationen?</a:t>
            </a:r>
          </a:p>
          <a:p>
            <a:endParaRPr lang="da-DK" dirty="0"/>
          </a:p>
          <a:p>
            <a:r>
              <a:rPr lang="da-DK" dirty="0"/>
              <a:t>😳 U ro - Hvor meget skaber eller dræber GAI?</a:t>
            </a:r>
          </a:p>
          <a:p>
            <a:endParaRPr lang="da-DK" dirty="0"/>
          </a:p>
          <a:p>
            <a:r>
              <a:rPr lang="da-DK" dirty="0"/>
              <a:t>👍🏼 N </a:t>
            </a:r>
            <a:r>
              <a:rPr lang="da-DK" dirty="0" err="1"/>
              <a:t>etværksaccept</a:t>
            </a:r>
            <a:r>
              <a:rPr lang="da-DK" dirty="0"/>
              <a:t> - Hvem påvirkes af GAI og hvad med lovgivning, etik og retningslinjer?</a:t>
            </a:r>
          </a:p>
          <a:p>
            <a:endParaRPr lang="da-DK" dirty="0"/>
          </a:p>
          <a:p>
            <a:r>
              <a:rPr lang="da-DK" dirty="0"/>
              <a:t>🕸️ S </a:t>
            </a:r>
            <a:r>
              <a:rPr lang="da-DK" dirty="0" err="1"/>
              <a:t>trategisk</a:t>
            </a:r>
            <a:r>
              <a:rPr lang="da-DK" dirty="0"/>
              <a:t> </a:t>
            </a:r>
            <a:r>
              <a:rPr lang="da-DK" dirty="0" err="1"/>
              <a:t>kompabilitet</a:t>
            </a:r>
            <a:r>
              <a:rPr lang="da-DK" dirty="0"/>
              <a:t> - Passer GAI-projektet til organisationens strategi?</a:t>
            </a:r>
          </a:p>
          <a:p>
            <a:endParaRPr lang="da-DK" dirty="0"/>
          </a:p>
          <a:p>
            <a:r>
              <a:rPr lang="da-DK" dirty="0"/>
              <a:t>✅ T </a:t>
            </a:r>
            <a:r>
              <a:rPr lang="da-DK" dirty="0" err="1"/>
              <a:t>estet</a:t>
            </a:r>
            <a:r>
              <a:rPr lang="da-DK" dirty="0"/>
              <a:t> forretningsmodel - Hvordan passer GAI-projektet ind i organisationens værdiskabelse?</a:t>
            </a:r>
          </a:p>
          <a:p>
            <a:endParaRPr lang="da-DK" dirty="0"/>
          </a:p>
          <a:p>
            <a:r>
              <a:rPr lang="da-DK" dirty="0"/>
              <a:t>🚀 I </a:t>
            </a:r>
            <a:r>
              <a:rPr lang="da-DK" dirty="0" err="1"/>
              <a:t>værksætteri</a:t>
            </a:r>
            <a:r>
              <a:rPr lang="da-DK" dirty="0"/>
              <a:t> - Hvad er medarbejderens rolle</a:t>
            </a:r>
          </a:p>
          <a:p>
            <a:endParaRPr lang="da-DK" dirty="0"/>
          </a:p>
          <a:p>
            <a:r>
              <a:rPr lang="da-DK" dirty="0"/>
              <a:t>🪨 G </a:t>
            </a:r>
            <a:r>
              <a:rPr lang="da-DK" dirty="0" err="1"/>
              <a:t>nidninger</a:t>
            </a:r>
            <a:r>
              <a:rPr lang="da-DK" dirty="0"/>
              <a:t> - Hvordan arbejder vi med uoverensstemmelser?</a:t>
            </a:r>
          </a:p>
        </p:txBody>
      </p:sp>
    </p:spTree>
    <p:extLst>
      <p:ext uri="{BB962C8B-B14F-4D97-AF65-F5344CB8AC3E}">
        <p14:creationId xmlns:p14="http://schemas.microsoft.com/office/powerpoint/2010/main" val="17155966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19CC3F58-72E8-4DA1-CC40-C7A4DD3E9214}"/>
              </a:ext>
            </a:extLst>
          </p:cNvPr>
          <p:cNvPicPr>
            <a:picLocks noChangeAspect="1"/>
          </p:cNvPicPr>
          <p:nvPr/>
        </p:nvPicPr>
        <p:blipFill>
          <a:blip r:embed="rId2"/>
          <a:stretch>
            <a:fillRect/>
          </a:stretch>
        </p:blipFill>
        <p:spPr>
          <a:xfrm>
            <a:off x="1313967" y="643466"/>
            <a:ext cx="9564065" cy="5571067"/>
          </a:xfrm>
          <a:prstGeom prst="rect">
            <a:avLst/>
          </a:prstGeom>
        </p:spPr>
      </p:pic>
      <p:sp>
        <p:nvSpPr>
          <p:cNvPr id="2" name="Tekstfelt 1">
            <a:extLst>
              <a:ext uri="{FF2B5EF4-FFF2-40B4-BE49-F238E27FC236}">
                <a16:creationId xmlns:a16="http://schemas.microsoft.com/office/drawing/2014/main" id="{94B281F1-AEB1-FF30-2A71-EDADAE805E46}"/>
              </a:ext>
            </a:extLst>
          </p:cNvPr>
          <p:cNvSpPr txBox="1"/>
          <p:nvPr/>
        </p:nvSpPr>
        <p:spPr>
          <a:xfrm>
            <a:off x="5109882" y="6400800"/>
            <a:ext cx="6253507" cy="307777"/>
          </a:xfrm>
          <a:prstGeom prst="rect">
            <a:avLst/>
          </a:prstGeom>
          <a:noFill/>
        </p:spPr>
        <p:txBody>
          <a:bodyPr wrap="none" rtlCol="0">
            <a:spAutoFit/>
          </a:bodyPr>
          <a:lstStyle/>
          <a:p>
            <a:r>
              <a:rPr lang="da-DK" sz="1400" dirty="0"/>
              <a:t>Kilde: </a:t>
            </a:r>
            <a:r>
              <a:rPr lang="da-DK" sz="1400" u="sng" dirty="0">
                <a:hlinkClick r:id="rId3"/>
              </a:rPr>
              <a:t>https://www.dst.dk/Site/Dst/Udgivelser/nyt/GetAnalyse.aspx?cid=53013</a:t>
            </a:r>
            <a:endParaRPr lang="da-DK" sz="1400" dirty="0"/>
          </a:p>
        </p:txBody>
      </p:sp>
    </p:spTree>
    <p:extLst>
      <p:ext uri="{BB962C8B-B14F-4D97-AF65-F5344CB8AC3E}">
        <p14:creationId xmlns:p14="http://schemas.microsoft.com/office/powerpoint/2010/main" val="21994661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57F0578C-191C-9948-31BB-7BF8865A16D1}"/>
              </a:ext>
            </a:extLst>
          </p:cNvPr>
          <p:cNvPicPr>
            <a:picLocks noChangeAspect="1"/>
          </p:cNvPicPr>
          <p:nvPr/>
        </p:nvPicPr>
        <p:blipFill>
          <a:blip r:embed="rId2"/>
          <a:stretch>
            <a:fillRect/>
          </a:stretch>
        </p:blipFill>
        <p:spPr>
          <a:xfrm>
            <a:off x="643467" y="743628"/>
            <a:ext cx="10905066" cy="5370742"/>
          </a:xfrm>
          <a:prstGeom prst="rect">
            <a:avLst/>
          </a:prstGeom>
        </p:spPr>
      </p:pic>
      <p:sp>
        <p:nvSpPr>
          <p:cNvPr id="3" name="Tekstfelt 2">
            <a:extLst>
              <a:ext uri="{FF2B5EF4-FFF2-40B4-BE49-F238E27FC236}">
                <a16:creationId xmlns:a16="http://schemas.microsoft.com/office/drawing/2014/main" id="{A5A1C104-1F10-0F0F-F1DE-F7829DD79E40}"/>
              </a:ext>
            </a:extLst>
          </p:cNvPr>
          <p:cNvSpPr txBox="1"/>
          <p:nvPr/>
        </p:nvSpPr>
        <p:spPr>
          <a:xfrm>
            <a:off x="5295026" y="6418729"/>
            <a:ext cx="6253507" cy="307777"/>
          </a:xfrm>
          <a:prstGeom prst="rect">
            <a:avLst/>
          </a:prstGeom>
          <a:noFill/>
        </p:spPr>
        <p:txBody>
          <a:bodyPr wrap="none" rtlCol="0">
            <a:spAutoFit/>
          </a:bodyPr>
          <a:lstStyle/>
          <a:p>
            <a:r>
              <a:rPr lang="da-DK" sz="1400" dirty="0"/>
              <a:t>Kilde: </a:t>
            </a:r>
            <a:r>
              <a:rPr lang="da-DK" sz="1400" u="sng" dirty="0">
                <a:hlinkClick r:id="rId3"/>
              </a:rPr>
              <a:t>https://www.dst.dk/Site/Dst/Udgivelser/nyt/GetAnalyse.aspx?cid=53013</a:t>
            </a:r>
            <a:endParaRPr lang="da-DK" sz="1400" dirty="0"/>
          </a:p>
        </p:txBody>
      </p:sp>
    </p:spTree>
    <p:extLst>
      <p:ext uri="{BB962C8B-B14F-4D97-AF65-F5344CB8AC3E}">
        <p14:creationId xmlns:p14="http://schemas.microsoft.com/office/powerpoint/2010/main" val="26113934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28C95FB7-0225-4A86-C99E-E40A471E1854}"/>
              </a:ext>
            </a:extLst>
          </p:cNvPr>
          <p:cNvSpPr txBox="1"/>
          <p:nvPr/>
        </p:nvSpPr>
        <p:spPr>
          <a:xfrm>
            <a:off x="2055823" y="2767280"/>
            <a:ext cx="8080354" cy="1323439"/>
          </a:xfrm>
          <a:prstGeom prst="rect">
            <a:avLst/>
          </a:prstGeom>
          <a:noFill/>
        </p:spPr>
        <p:txBody>
          <a:bodyPr wrap="none" rtlCol="0">
            <a:spAutoFit/>
          </a:bodyPr>
          <a:lstStyle/>
          <a:p>
            <a:pPr algn="ctr"/>
            <a:r>
              <a:rPr lang="da-DK" sz="4000" dirty="0"/>
              <a:t>Er der nogen af jer der kan mærke, </a:t>
            </a:r>
          </a:p>
          <a:p>
            <a:pPr algn="ctr"/>
            <a:r>
              <a:rPr lang="da-DK" sz="4000" dirty="0"/>
              <a:t>at jeres arbejde er ved at ændre sig?</a:t>
            </a:r>
          </a:p>
        </p:txBody>
      </p:sp>
    </p:spTree>
    <p:extLst>
      <p:ext uri="{BB962C8B-B14F-4D97-AF65-F5344CB8AC3E}">
        <p14:creationId xmlns:p14="http://schemas.microsoft.com/office/powerpoint/2010/main" val="24789593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32C38D-8A74-E413-4F47-565312C9E9BD}"/>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B903ECD7-431A-3088-9DF8-95AF4B3A61F4}"/>
              </a:ext>
            </a:extLst>
          </p:cNvPr>
          <p:cNvSpPr>
            <a:spLocks noGrp="1"/>
          </p:cNvSpPr>
          <p:nvPr>
            <p:ph type="title"/>
          </p:nvPr>
        </p:nvSpPr>
        <p:spPr>
          <a:xfrm>
            <a:off x="838200" y="2628767"/>
            <a:ext cx="10515600" cy="1600465"/>
          </a:xfrm>
        </p:spPr>
        <p:txBody>
          <a:bodyPr>
            <a:normAutofit fontScale="90000"/>
          </a:bodyPr>
          <a:lstStyle/>
          <a:p>
            <a:pPr algn="ctr"/>
            <a:r>
              <a:rPr lang="da-DK" dirty="0"/>
              <a:t>Selvstændighedsdræber vs. selvstændighedsskaber</a:t>
            </a:r>
          </a:p>
        </p:txBody>
      </p:sp>
    </p:spTree>
    <p:extLst>
      <p:ext uri="{BB962C8B-B14F-4D97-AF65-F5344CB8AC3E}">
        <p14:creationId xmlns:p14="http://schemas.microsoft.com/office/powerpoint/2010/main" val="36197399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indhold 4">
            <a:extLst>
              <a:ext uri="{FF2B5EF4-FFF2-40B4-BE49-F238E27FC236}">
                <a16:creationId xmlns:a16="http://schemas.microsoft.com/office/drawing/2014/main" id="{0542476E-C29A-0829-9290-9B58B49BF567}"/>
              </a:ext>
            </a:extLst>
          </p:cNvPr>
          <p:cNvSpPr>
            <a:spLocks noGrp="1"/>
          </p:cNvSpPr>
          <p:nvPr>
            <p:ph sz="half" idx="1"/>
          </p:nvPr>
        </p:nvSpPr>
        <p:spPr>
          <a:xfrm>
            <a:off x="838200" y="717176"/>
            <a:ext cx="5181600" cy="5459787"/>
          </a:xfrm>
        </p:spPr>
        <p:txBody>
          <a:bodyPr/>
          <a:lstStyle/>
          <a:p>
            <a:pPr marL="0" indent="0">
              <a:buNone/>
            </a:pPr>
            <a:r>
              <a:rPr lang="da-DK" b="1" dirty="0"/>
              <a:t>Selvstændighedsdræber</a:t>
            </a:r>
          </a:p>
          <a:p>
            <a:endParaRPr lang="da-DK" dirty="0"/>
          </a:p>
          <a:p>
            <a:r>
              <a:rPr lang="da-DK" dirty="0"/>
              <a:t>Vi kan blive usikre på egne evner, og visse evner trænes ikke mere regelmæssigt. </a:t>
            </a:r>
          </a:p>
          <a:p>
            <a:r>
              <a:rPr lang="da-DK" dirty="0"/>
              <a:t>Lommeregneren reducerede vores evne til hovedregning. </a:t>
            </a:r>
          </a:p>
        </p:txBody>
      </p:sp>
      <p:sp>
        <p:nvSpPr>
          <p:cNvPr id="6" name="Pladsholder til indhold 5">
            <a:extLst>
              <a:ext uri="{FF2B5EF4-FFF2-40B4-BE49-F238E27FC236}">
                <a16:creationId xmlns:a16="http://schemas.microsoft.com/office/drawing/2014/main" id="{D7DA05FF-89E5-979E-21C9-F29B789397FF}"/>
              </a:ext>
            </a:extLst>
          </p:cNvPr>
          <p:cNvSpPr>
            <a:spLocks noGrp="1"/>
          </p:cNvSpPr>
          <p:nvPr>
            <p:ph sz="half" idx="2"/>
          </p:nvPr>
        </p:nvSpPr>
        <p:spPr>
          <a:xfrm>
            <a:off x="6172200" y="717176"/>
            <a:ext cx="5181600" cy="5459787"/>
          </a:xfrm>
        </p:spPr>
        <p:txBody>
          <a:bodyPr/>
          <a:lstStyle/>
          <a:p>
            <a:pPr marL="0" indent="0">
              <a:buNone/>
            </a:pPr>
            <a:r>
              <a:rPr lang="da-DK" b="1" dirty="0"/>
              <a:t>Selvstændighedsskaber</a:t>
            </a:r>
          </a:p>
          <a:p>
            <a:endParaRPr lang="da-DK" dirty="0"/>
          </a:p>
          <a:p>
            <a:r>
              <a:rPr lang="da-DK" dirty="0"/>
              <a:t>Flere individuelle ønsker og behov kan tilgodeses. </a:t>
            </a:r>
          </a:p>
          <a:p>
            <a:r>
              <a:rPr lang="da-DK" dirty="0"/>
              <a:t>ChatGPT kan hjælpe med skrive, kode etc.</a:t>
            </a:r>
          </a:p>
        </p:txBody>
      </p:sp>
    </p:spTree>
    <p:extLst>
      <p:ext uri="{BB962C8B-B14F-4D97-AF65-F5344CB8AC3E}">
        <p14:creationId xmlns:p14="http://schemas.microsoft.com/office/powerpoint/2010/main" val="29466630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B46031-48FE-A4F0-FE33-D7845FCCCE86}"/>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DB733024-4392-1CF0-4CE7-1731906139CD}"/>
              </a:ext>
            </a:extLst>
          </p:cNvPr>
          <p:cNvSpPr>
            <a:spLocks noGrp="1"/>
          </p:cNvSpPr>
          <p:nvPr>
            <p:ph type="title"/>
          </p:nvPr>
        </p:nvSpPr>
        <p:spPr>
          <a:xfrm>
            <a:off x="838200" y="2971535"/>
            <a:ext cx="10515600" cy="914929"/>
          </a:xfrm>
        </p:spPr>
        <p:txBody>
          <a:bodyPr>
            <a:normAutofit fontScale="90000"/>
          </a:bodyPr>
          <a:lstStyle/>
          <a:p>
            <a:pPr algn="ctr"/>
            <a:r>
              <a:rPr lang="da-DK" dirty="0"/>
              <a:t>Tidsdræber vs. tidsskaber</a:t>
            </a:r>
          </a:p>
        </p:txBody>
      </p:sp>
    </p:spTree>
    <p:extLst>
      <p:ext uri="{BB962C8B-B14F-4D97-AF65-F5344CB8AC3E}">
        <p14:creationId xmlns:p14="http://schemas.microsoft.com/office/powerpoint/2010/main" val="4510818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6CEB40-315E-ABA2-BBC8-A5FDA726B9E8}"/>
            </a:ext>
          </a:extLst>
        </p:cNvPr>
        <p:cNvGrpSpPr/>
        <p:nvPr/>
      </p:nvGrpSpPr>
      <p:grpSpPr>
        <a:xfrm>
          <a:off x="0" y="0"/>
          <a:ext cx="0" cy="0"/>
          <a:chOff x="0" y="0"/>
          <a:chExt cx="0" cy="0"/>
        </a:xfrm>
      </p:grpSpPr>
      <p:sp>
        <p:nvSpPr>
          <p:cNvPr id="5" name="Pladsholder til indhold 4">
            <a:extLst>
              <a:ext uri="{FF2B5EF4-FFF2-40B4-BE49-F238E27FC236}">
                <a16:creationId xmlns:a16="http://schemas.microsoft.com/office/drawing/2014/main" id="{8A55CF49-DC1F-7D96-2F0C-7ACE632D727F}"/>
              </a:ext>
            </a:extLst>
          </p:cNvPr>
          <p:cNvSpPr>
            <a:spLocks noGrp="1"/>
          </p:cNvSpPr>
          <p:nvPr>
            <p:ph sz="half" idx="1"/>
          </p:nvPr>
        </p:nvSpPr>
        <p:spPr>
          <a:xfrm>
            <a:off x="838200" y="717176"/>
            <a:ext cx="5181600" cy="5459787"/>
          </a:xfrm>
        </p:spPr>
        <p:txBody>
          <a:bodyPr/>
          <a:lstStyle/>
          <a:p>
            <a:pPr marL="0" indent="0">
              <a:buNone/>
            </a:pPr>
            <a:r>
              <a:rPr lang="da-DK" b="1" dirty="0"/>
              <a:t>Tidsdræber</a:t>
            </a:r>
          </a:p>
          <a:p>
            <a:endParaRPr lang="da-DK" dirty="0"/>
          </a:p>
          <a:p>
            <a:r>
              <a:rPr lang="da-DK" dirty="0"/>
              <a:t>Vi bruger masser af tid på at forstå og eksperimentere … og opdager, at det nye GAI kræver mere tid til at løse opgaven end fremgangsmåden uden GAI. </a:t>
            </a:r>
          </a:p>
        </p:txBody>
      </p:sp>
      <p:sp>
        <p:nvSpPr>
          <p:cNvPr id="6" name="Pladsholder til indhold 5">
            <a:extLst>
              <a:ext uri="{FF2B5EF4-FFF2-40B4-BE49-F238E27FC236}">
                <a16:creationId xmlns:a16="http://schemas.microsoft.com/office/drawing/2014/main" id="{7844BA1F-CFE8-6164-C1AA-F3F6C457D04B}"/>
              </a:ext>
            </a:extLst>
          </p:cNvPr>
          <p:cNvSpPr>
            <a:spLocks noGrp="1"/>
          </p:cNvSpPr>
          <p:nvPr>
            <p:ph sz="half" idx="2"/>
          </p:nvPr>
        </p:nvSpPr>
        <p:spPr>
          <a:xfrm>
            <a:off x="6172200" y="717176"/>
            <a:ext cx="5181600" cy="5459787"/>
          </a:xfrm>
        </p:spPr>
        <p:txBody>
          <a:bodyPr/>
          <a:lstStyle/>
          <a:p>
            <a:pPr marL="0" indent="0">
              <a:buNone/>
            </a:pPr>
            <a:r>
              <a:rPr lang="da-DK" b="1" dirty="0"/>
              <a:t>Tidsskaber</a:t>
            </a:r>
          </a:p>
          <a:p>
            <a:endParaRPr lang="da-DK" dirty="0"/>
          </a:p>
          <a:p>
            <a:r>
              <a:rPr lang="da-DK" dirty="0"/>
              <a:t>På den anden side er der mange eksempler på, hvor meget tid man har sparet med GAI. </a:t>
            </a:r>
          </a:p>
          <a:p>
            <a:r>
              <a:rPr lang="da-DK" dirty="0"/>
              <a:t>F.eks. til at oversætte, formulere mails, lave præsentationer og give referater</a:t>
            </a:r>
          </a:p>
        </p:txBody>
      </p:sp>
    </p:spTree>
    <p:extLst>
      <p:ext uri="{BB962C8B-B14F-4D97-AF65-F5344CB8AC3E}">
        <p14:creationId xmlns:p14="http://schemas.microsoft.com/office/powerpoint/2010/main" val="14085738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3353E7-CDC2-5967-1ED2-00DFD7FB70CA}"/>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FCDAAAC4-7701-AAC0-1371-B33607AF6382}"/>
              </a:ext>
            </a:extLst>
          </p:cNvPr>
          <p:cNvSpPr>
            <a:spLocks noGrp="1"/>
          </p:cNvSpPr>
          <p:nvPr>
            <p:ph type="title"/>
          </p:nvPr>
        </p:nvSpPr>
        <p:spPr>
          <a:xfrm>
            <a:off x="838200" y="2568552"/>
            <a:ext cx="10515600" cy="1720895"/>
          </a:xfrm>
        </p:spPr>
        <p:txBody>
          <a:bodyPr>
            <a:normAutofit fontScale="90000"/>
          </a:bodyPr>
          <a:lstStyle/>
          <a:p>
            <a:pPr algn="ctr"/>
            <a:r>
              <a:rPr lang="da-DK" dirty="0"/>
              <a:t>Ressourcedræber vs. Ressourceskaber</a:t>
            </a:r>
          </a:p>
        </p:txBody>
      </p:sp>
    </p:spTree>
    <p:extLst>
      <p:ext uri="{BB962C8B-B14F-4D97-AF65-F5344CB8AC3E}">
        <p14:creationId xmlns:p14="http://schemas.microsoft.com/office/powerpoint/2010/main" val="31784522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7B707-A767-B1DF-B042-A0972D593AFD}"/>
            </a:ext>
          </a:extLst>
        </p:cNvPr>
        <p:cNvGrpSpPr/>
        <p:nvPr/>
      </p:nvGrpSpPr>
      <p:grpSpPr>
        <a:xfrm>
          <a:off x="0" y="0"/>
          <a:ext cx="0" cy="0"/>
          <a:chOff x="0" y="0"/>
          <a:chExt cx="0" cy="0"/>
        </a:xfrm>
      </p:grpSpPr>
      <p:sp>
        <p:nvSpPr>
          <p:cNvPr id="5" name="Pladsholder til indhold 4">
            <a:extLst>
              <a:ext uri="{FF2B5EF4-FFF2-40B4-BE49-F238E27FC236}">
                <a16:creationId xmlns:a16="http://schemas.microsoft.com/office/drawing/2014/main" id="{CE887D2B-EECD-3AED-1A90-F8366E629562}"/>
              </a:ext>
            </a:extLst>
          </p:cNvPr>
          <p:cNvSpPr>
            <a:spLocks noGrp="1"/>
          </p:cNvSpPr>
          <p:nvPr>
            <p:ph sz="half" idx="1"/>
          </p:nvPr>
        </p:nvSpPr>
        <p:spPr>
          <a:xfrm>
            <a:off x="838200" y="717176"/>
            <a:ext cx="5181600" cy="5459787"/>
          </a:xfrm>
        </p:spPr>
        <p:txBody>
          <a:bodyPr/>
          <a:lstStyle/>
          <a:p>
            <a:pPr marL="0" indent="0">
              <a:buNone/>
            </a:pPr>
            <a:r>
              <a:rPr lang="da-DK" b="1" dirty="0"/>
              <a:t>Ressourcedræber</a:t>
            </a:r>
          </a:p>
          <a:p>
            <a:endParaRPr lang="da-DK" dirty="0"/>
          </a:p>
          <a:p>
            <a:r>
              <a:rPr lang="da-DK" dirty="0"/>
              <a:t>Et nyt GAI projekt udvikles, opsættes og driftes. </a:t>
            </a:r>
          </a:p>
          <a:p>
            <a:r>
              <a:rPr lang="da-DK" dirty="0"/>
              <a:t>Efterfølgende træning af medarbejdere.  </a:t>
            </a:r>
          </a:p>
          <a:p>
            <a:r>
              <a:rPr lang="da-DK" dirty="0"/>
              <a:t>Fx: Prisen er en million og effektivitetsforbedringen er 500.000. </a:t>
            </a:r>
          </a:p>
        </p:txBody>
      </p:sp>
      <p:sp>
        <p:nvSpPr>
          <p:cNvPr id="6" name="Pladsholder til indhold 5">
            <a:extLst>
              <a:ext uri="{FF2B5EF4-FFF2-40B4-BE49-F238E27FC236}">
                <a16:creationId xmlns:a16="http://schemas.microsoft.com/office/drawing/2014/main" id="{E18D3E52-1973-6994-1B48-690D799FF0C9}"/>
              </a:ext>
            </a:extLst>
          </p:cNvPr>
          <p:cNvSpPr>
            <a:spLocks noGrp="1"/>
          </p:cNvSpPr>
          <p:nvPr>
            <p:ph sz="half" idx="2"/>
          </p:nvPr>
        </p:nvSpPr>
        <p:spPr>
          <a:xfrm>
            <a:off x="6172200" y="717176"/>
            <a:ext cx="5181600" cy="5459787"/>
          </a:xfrm>
        </p:spPr>
        <p:txBody>
          <a:bodyPr/>
          <a:lstStyle/>
          <a:p>
            <a:pPr marL="0" indent="0">
              <a:buNone/>
            </a:pPr>
            <a:r>
              <a:rPr lang="da-DK" b="1" dirty="0"/>
              <a:t>Ressourceskaber</a:t>
            </a:r>
          </a:p>
          <a:p>
            <a:endParaRPr lang="da-DK" dirty="0"/>
          </a:p>
          <a:p>
            <a:r>
              <a:rPr lang="da-DK" dirty="0"/>
              <a:t>Et nyt GAI projekt udvikles, opsættes og driftes. </a:t>
            </a:r>
          </a:p>
          <a:p>
            <a:r>
              <a:rPr lang="da-DK" dirty="0"/>
              <a:t>Efterfølgende træning af medarbejdere.  </a:t>
            </a:r>
          </a:p>
          <a:p>
            <a:r>
              <a:rPr lang="da-DK" dirty="0"/>
              <a:t>Fx: Prisen er en million og effektivitetsforbedringen er to millioner. </a:t>
            </a:r>
          </a:p>
        </p:txBody>
      </p:sp>
    </p:spTree>
    <p:extLst>
      <p:ext uri="{BB962C8B-B14F-4D97-AF65-F5344CB8AC3E}">
        <p14:creationId xmlns:p14="http://schemas.microsoft.com/office/powerpoint/2010/main" val="27616524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398C75-88A3-DE31-417F-68412C81B47D}"/>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5C572E2B-1B90-F40E-A715-76777D8AE485}"/>
              </a:ext>
            </a:extLst>
          </p:cNvPr>
          <p:cNvSpPr>
            <a:spLocks noGrp="1"/>
          </p:cNvSpPr>
          <p:nvPr>
            <p:ph type="title"/>
          </p:nvPr>
        </p:nvSpPr>
        <p:spPr>
          <a:xfrm>
            <a:off x="838200" y="2971535"/>
            <a:ext cx="10515600" cy="914929"/>
          </a:xfrm>
        </p:spPr>
        <p:txBody>
          <a:bodyPr>
            <a:normAutofit fontScale="90000"/>
          </a:bodyPr>
          <a:lstStyle/>
          <a:p>
            <a:pPr algn="ctr"/>
            <a:r>
              <a:rPr lang="da-DK" dirty="0"/>
              <a:t>Kvalitetsdræber vs. kvalitetsskaber</a:t>
            </a:r>
          </a:p>
        </p:txBody>
      </p:sp>
    </p:spTree>
    <p:extLst>
      <p:ext uri="{BB962C8B-B14F-4D97-AF65-F5344CB8AC3E}">
        <p14:creationId xmlns:p14="http://schemas.microsoft.com/office/powerpoint/2010/main" val="10254457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6C0530-C2ED-E208-AC48-5C704F0FB79E}"/>
              </a:ext>
            </a:extLst>
          </p:cNvPr>
          <p:cNvSpPr>
            <a:spLocks noGrp="1"/>
          </p:cNvSpPr>
          <p:nvPr>
            <p:ph type="title"/>
          </p:nvPr>
        </p:nvSpPr>
        <p:spPr/>
        <p:txBody>
          <a:bodyPr/>
          <a:lstStyle/>
          <a:p>
            <a:r>
              <a:rPr lang="da-DK" dirty="0"/>
              <a:t>Agenda	</a:t>
            </a:r>
          </a:p>
        </p:txBody>
      </p:sp>
      <p:sp>
        <p:nvSpPr>
          <p:cNvPr id="3" name="Pladsholder til indhold 2">
            <a:extLst>
              <a:ext uri="{FF2B5EF4-FFF2-40B4-BE49-F238E27FC236}">
                <a16:creationId xmlns:a16="http://schemas.microsoft.com/office/drawing/2014/main" id="{ADCF04AA-64DC-90D8-1CAB-6D235EE83516}"/>
              </a:ext>
            </a:extLst>
          </p:cNvPr>
          <p:cNvSpPr>
            <a:spLocks noGrp="1"/>
          </p:cNvSpPr>
          <p:nvPr>
            <p:ph idx="1"/>
          </p:nvPr>
        </p:nvSpPr>
        <p:spPr/>
        <p:txBody>
          <a:bodyPr>
            <a:normAutofit fontScale="70000" lnSpcReduction="20000"/>
          </a:bodyPr>
          <a:lstStyle/>
          <a:p>
            <a:pPr>
              <a:spcAft>
                <a:spcPts val="1200"/>
              </a:spcAft>
            </a:pPr>
            <a:r>
              <a:rPr lang="da-DK" dirty="0"/>
              <a:t>🧬Intro  </a:t>
            </a:r>
          </a:p>
          <a:p>
            <a:pPr>
              <a:spcAft>
                <a:spcPts val="1200"/>
              </a:spcAft>
            </a:pPr>
            <a:r>
              <a:rPr lang="da-DK" dirty="0"/>
              <a:t>🔥 Gnist</a:t>
            </a:r>
          </a:p>
          <a:p>
            <a:pPr>
              <a:spcAft>
                <a:spcPts val="1200"/>
              </a:spcAft>
            </a:pPr>
            <a:r>
              <a:rPr lang="da-DK" dirty="0"/>
              <a:t>😳 Uro</a:t>
            </a:r>
          </a:p>
          <a:p>
            <a:pPr>
              <a:spcAft>
                <a:spcPts val="1200"/>
              </a:spcAft>
            </a:pPr>
            <a:r>
              <a:rPr lang="da-DK" dirty="0"/>
              <a:t>👍🏼 Netværksaccept</a:t>
            </a:r>
          </a:p>
          <a:p>
            <a:pPr>
              <a:spcAft>
                <a:spcPts val="1200"/>
              </a:spcAft>
            </a:pPr>
            <a:r>
              <a:rPr lang="da-DK" dirty="0"/>
              <a:t>🕸️ Strategisk </a:t>
            </a:r>
            <a:r>
              <a:rPr lang="da-DK" dirty="0" err="1"/>
              <a:t>kompabilitet</a:t>
            </a:r>
            <a:endParaRPr lang="da-DK" dirty="0"/>
          </a:p>
          <a:p>
            <a:pPr>
              <a:spcAft>
                <a:spcPts val="1200"/>
              </a:spcAft>
            </a:pPr>
            <a:r>
              <a:rPr lang="da-DK" dirty="0"/>
              <a:t>✅ Testet forretningsmodel</a:t>
            </a:r>
          </a:p>
          <a:p>
            <a:pPr>
              <a:spcAft>
                <a:spcPts val="1200"/>
              </a:spcAft>
            </a:pPr>
            <a:r>
              <a:rPr lang="da-DK" dirty="0"/>
              <a:t>🚀 Iværksætteri</a:t>
            </a:r>
          </a:p>
          <a:p>
            <a:pPr>
              <a:spcAft>
                <a:spcPts val="1200"/>
              </a:spcAft>
            </a:pPr>
            <a:r>
              <a:rPr lang="da-DK" dirty="0"/>
              <a:t>🪨 Gnidninger </a:t>
            </a:r>
          </a:p>
          <a:p>
            <a:pPr>
              <a:spcAft>
                <a:spcPts val="1200"/>
              </a:spcAft>
            </a:pPr>
            <a:r>
              <a:rPr lang="da-DK" dirty="0"/>
              <a:t>📚 Litteraturliste</a:t>
            </a:r>
          </a:p>
        </p:txBody>
      </p:sp>
    </p:spTree>
    <p:extLst>
      <p:ext uri="{BB962C8B-B14F-4D97-AF65-F5344CB8AC3E}">
        <p14:creationId xmlns:p14="http://schemas.microsoft.com/office/powerpoint/2010/main" val="9567594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1CA6DF-29DA-76C7-7288-60F5A31E4E6A}"/>
            </a:ext>
          </a:extLst>
        </p:cNvPr>
        <p:cNvGrpSpPr/>
        <p:nvPr/>
      </p:nvGrpSpPr>
      <p:grpSpPr>
        <a:xfrm>
          <a:off x="0" y="0"/>
          <a:ext cx="0" cy="0"/>
          <a:chOff x="0" y="0"/>
          <a:chExt cx="0" cy="0"/>
        </a:xfrm>
      </p:grpSpPr>
      <p:sp>
        <p:nvSpPr>
          <p:cNvPr id="5" name="Pladsholder til indhold 4">
            <a:extLst>
              <a:ext uri="{FF2B5EF4-FFF2-40B4-BE49-F238E27FC236}">
                <a16:creationId xmlns:a16="http://schemas.microsoft.com/office/drawing/2014/main" id="{03FD4033-542D-7D6C-6780-CDDDC9042BAC}"/>
              </a:ext>
            </a:extLst>
          </p:cNvPr>
          <p:cNvSpPr>
            <a:spLocks noGrp="1"/>
          </p:cNvSpPr>
          <p:nvPr>
            <p:ph sz="half" idx="1"/>
          </p:nvPr>
        </p:nvSpPr>
        <p:spPr>
          <a:xfrm>
            <a:off x="838200" y="717176"/>
            <a:ext cx="5181600" cy="5459787"/>
          </a:xfrm>
        </p:spPr>
        <p:txBody>
          <a:bodyPr/>
          <a:lstStyle/>
          <a:p>
            <a:pPr marL="0" indent="0">
              <a:buNone/>
            </a:pPr>
            <a:r>
              <a:rPr lang="da-DK" b="1" dirty="0"/>
              <a:t>Kvalitetsdræber</a:t>
            </a:r>
          </a:p>
          <a:p>
            <a:endParaRPr lang="da-DK" dirty="0"/>
          </a:p>
          <a:p>
            <a:r>
              <a:rPr lang="da-DK" dirty="0"/>
              <a:t>GAI systemer kan fejle!</a:t>
            </a:r>
          </a:p>
          <a:p>
            <a:r>
              <a:rPr lang="da-DK" dirty="0"/>
              <a:t>Hvem har ikke oplevet at  ChatGPT hallucinerer, forstærker bias og opfinder kilder. </a:t>
            </a:r>
          </a:p>
        </p:txBody>
      </p:sp>
      <p:sp>
        <p:nvSpPr>
          <p:cNvPr id="6" name="Pladsholder til indhold 5">
            <a:extLst>
              <a:ext uri="{FF2B5EF4-FFF2-40B4-BE49-F238E27FC236}">
                <a16:creationId xmlns:a16="http://schemas.microsoft.com/office/drawing/2014/main" id="{48A72F76-EB17-A30E-9F05-D1FDE0705365}"/>
              </a:ext>
            </a:extLst>
          </p:cNvPr>
          <p:cNvSpPr>
            <a:spLocks noGrp="1"/>
          </p:cNvSpPr>
          <p:nvPr>
            <p:ph sz="half" idx="2"/>
          </p:nvPr>
        </p:nvSpPr>
        <p:spPr>
          <a:xfrm>
            <a:off x="6172200" y="717176"/>
            <a:ext cx="5181600" cy="5459787"/>
          </a:xfrm>
        </p:spPr>
        <p:txBody>
          <a:bodyPr/>
          <a:lstStyle/>
          <a:p>
            <a:pPr marL="0" indent="0">
              <a:buNone/>
            </a:pPr>
            <a:r>
              <a:rPr lang="da-DK" b="1" dirty="0"/>
              <a:t>Kvalitetsskaber</a:t>
            </a:r>
          </a:p>
          <a:p>
            <a:endParaRPr lang="da-DK" dirty="0"/>
          </a:p>
          <a:p>
            <a:r>
              <a:rPr lang="da-DK" dirty="0"/>
              <a:t>GAI kan skabe bedre kvalitet i </a:t>
            </a:r>
            <a:r>
              <a:rPr lang="da-DK" dirty="0" err="1"/>
              <a:t>belsutninger</a:t>
            </a:r>
            <a:r>
              <a:rPr lang="da-DK" dirty="0"/>
              <a:t>. GAI lærer af feedback og bliver hel tiden klogere.   </a:t>
            </a:r>
          </a:p>
          <a:p>
            <a:r>
              <a:rPr lang="da-DK" dirty="0"/>
              <a:t>Forudsætningen er kvalitetsdata og “human in the loop”, der kan kvalificere og validere output.</a:t>
            </a:r>
          </a:p>
        </p:txBody>
      </p:sp>
    </p:spTree>
    <p:extLst>
      <p:ext uri="{BB962C8B-B14F-4D97-AF65-F5344CB8AC3E}">
        <p14:creationId xmlns:p14="http://schemas.microsoft.com/office/powerpoint/2010/main" val="693020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A65CED-BDFF-91A2-1893-B1A6F5553BE5}"/>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61B9206D-4295-8861-1152-AD5BEC2AE635}"/>
              </a:ext>
            </a:extLst>
          </p:cNvPr>
          <p:cNvSpPr>
            <a:spLocks noGrp="1"/>
          </p:cNvSpPr>
          <p:nvPr>
            <p:ph type="title"/>
          </p:nvPr>
        </p:nvSpPr>
        <p:spPr>
          <a:xfrm>
            <a:off x="838200" y="2569269"/>
            <a:ext cx="10515600" cy="1719461"/>
          </a:xfrm>
        </p:spPr>
        <p:txBody>
          <a:bodyPr>
            <a:normAutofit fontScale="90000"/>
          </a:bodyPr>
          <a:lstStyle/>
          <a:p>
            <a:pPr algn="ctr"/>
            <a:r>
              <a:rPr lang="da-DK" dirty="0"/>
              <a:t>Kreativitetsdræber vs. kreativitetsskaber</a:t>
            </a:r>
          </a:p>
        </p:txBody>
      </p:sp>
    </p:spTree>
    <p:extLst>
      <p:ext uri="{BB962C8B-B14F-4D97-AF65-F5344CB8AC3E}">
        <p14:creationId xmlns:p14="http://schemas.microsoft.com/office/powerpoint/2010/main" val="36394283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9FD6D5-388F-472B-6294-B3FF2EF055F7}"/>
            </a:ext>
          </a:extLst>
        </p:cNvPr>
        <p:cNvGrpSpPr/>
        <p:nvPr/>
      </p:nvGrpSpPr>
      <p:grpSpPr>
        <a:xfrm>
          <a:off x="0" y="0"/>
          <a:ext cx="0" cy="0"/>
          <a:chOff x="0" y="0"/>
          <a:chExt cx="0" cy="0"/>
        </a:xfrm>
      </p:grpSpPr>
      <p:sp>
        <p:nvSpPr>
          <p:cNvPr id="5" name="Pladsholder til indhold 4">
            <a:extLst>
              <a:ext uri="{FF2B5EF4-FFF2-40B4-BE49-F238E27FC236}">
                <a16:creationId xmlns:a16="http://schemas.microsoft.com/office/drawing/2014/main" id="{CBEA7D32-F8AB-BE52-8993-AF27A37F832D}"/>
              </a:ext>
            </a:extLst>
          </p:cNvPr>
          <p:cNvSpPr>
            <a:spLocks noGrp="1"/>
          </p:cNvSpPr>
          <p:nvPr>
            <p:ph sz="half" idx="1"/>
          </p:nvPr>
        </p:nvSpPr>
        <p:spPr>
          <a:xfrm>
            <a:off x="838200" y="717176"/>
            <a:ext cx="5181600" cy="5459787"/>
          </a:xfrm>
        </p:spPr>
        <p:txBody>
          <a:bodyPr>
            <a:normAutofit/>
          </a:bodyPr>
          <a:lstStyle/>
          <a:p>
            <a:pPr marL="0" indent="0">
              <a:buNone/>
            </a:pPr>
            <a:r>
              <a:rPr lang="da-DK" b="1" dirty="0"/>
              <a:t>Kreativitetsdræber</a:t>
            </a:r>
          </a:p>
          <a:p>
            <a:endParaRPr lang="da-DK" dirty="0"/>
          </a:p>
          <a:p>
            <a:r>
              <a:rPr lang="da-DK" dirty="0"/>
              <a:t>Er det en trussel mod menneskelig kreativitet, at GAI bliver bedre og bedre til at skabe tekster, billeder, musik </a:t>
            </a:r>
            <a:r>
              <a:rPr lang="da-DK" dirty="0" err="1"/>
              <a:t>osv</a:t>
            </a:r>
            <a:r>
              <a:rPr lang="da-DK" dirty="0"/>
              <a:t>?</a:t>
            </a:r>
          </a:p>
          <a:p>
            <a:r>
              <a:rPr lang="da-DK" dirty="0"/>
              <a:t>Stemmer, sange, kunst, grafik kan kopieres. </a:t>
            </a:r>
          </a:p>
          <a:p>
            <a:r>
              <a:rPr lang="da-DK" dirty="0"/>
              <a:t>GAI har/får et ”indavlsproblem”. </a:t>
            </a:r>
          </a:p>
        </p:txBody>
      </p:sp>
      <p:sp>
        <p:nvSpPr>
          <p:cNvPr id="6" name="Pladsholder til indhold 5">
            <a:extLst>
              <a:ext uri="{FF2B5EF4-FFF2-40B4-BE49-F238E27FC236}">
                <a16:creationId xmlns:a16="http://schemas.microsoft.com/office/drawing/2014/main" id="{FE8F0F6D-095F-03CE-975D-813802EE8222}"/>
              </a:ext>
            </a:extLst>
          </p:cNvPr>
          <p:cNvSpPr>
            <a:spLocks noGrp="1"/>
          </p:cNvSpPr>
          <p:nvPr>
            <p:ph sz="half" idx="2"/>
          </p:nvPr>
        </p:nvSpPr>
        <p:spPr>
          <a:xfrm>
            <a:off x="6172200" y="717176"/>
            <a:ext cx="5181600" cy="5459787"/>
          </a:xfrm>
        </p:spPr>
        <p:txBody>
          <a:bodyPr>
            <a:normAutofit/>
          </a:bodyPr>
          <a:lstStyle/>
          <a:p>
            <a:pPr marL="0" indent="0">
              <a:buNone/>
            </a:pPr>
            <a:r>
              <a:rPr lang="da-DK" b="1" dirty="0"/>
              <a:t>Kreativitetsskaber</a:t>
            </a:r>
          </a:p>
          <a:p>
            <a:endParaRPr lang="da-DK" dirty="0"/>
          </a:p>
          <a:p>
            <a:r>
              <a:rPr lang="da-DK" dirty="0"/>
              <a:t>GAI er fremragende som en samtale- og sparringspartner, der kan komme med forslag undervejs i en kreativ proces.  </a:t>
            </a:r>
          </a:p>
          <a:p>
            <a:r>
              <a:rPr lang="da-DK" dirty="0"/>
              <a:t>GAI kan hurtigt udvikle prototyper. </a:t>
            </a:r>
          </a:p>
        </p:txBody>
      </p:sp>
    </p:spTree>
    <p:extLst>
      <p:ext uri="{BB962C8B-B14F-4D97-AF65-F5344CB8AC3E}">
        <p14:creationId xmlns:p14="http://schemas.microsoft.com/office/powerpoint/2010/main" val="29978961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705ABF-13A0-BE27-2091-00AFBD7BED60}"/>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12047716-84A1-071B-8826-77CE447E9CEB}"/>
              </a:ext>
            </a:extLst>
          </p:cNvPr>
          <p:cNvSpPr>
            <a:spLocks noGrp="1"/>
          </p:cNvSpPr>
          <p:nvPr>
            <p:ph type="title"/>
          </p:nvPr>
        </p:nvSpPr>
        <p:spPr>
          <a:xfrm>
            <a:off x="838200" y="2569270"/>
            <a:ext cx="10515600" cy="1154432"/>
          </a:xfrm>
        </p:spPr>
        <p:txBody>
          <a:bodyPr>
            <a:normAutofit/>
          </a:bodyPr>
          <a:lstStyle/>
          <a:p>
            <a:pPr algn="ctr"/>
            <a:r>
              <a:rPr lang="da-DK" dirty="0"/>
              <a:t>Lighedsdræber vs. lighedsskaber</a:t>
            </a:r>
          </a:p>
        </p:txBody>
      </p:sp>
    </p:spTree>
    <p:extLst>
      <p:ext uri="{BB962C8B-B14F-4D97-AF65-F5344CB8AC3E}">
        <p14:creationId xmlns:p14="http://schemas.microsoft.com/office/powerpoint/2010/main" val="7725142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6EDC7F-9828-8EFA-BA85-1ACC63AD9D4C}"/>
            </a:ext>
          </a:extLst>
        </p:cNvPr>
        <p:cNvGrpSpPr/>
        <p:nvPr/>
      </p:nvGrpSpPr>
      <p:grpSpPr>
        <a:xfrm>
          <a:off x="0" y="0"/>
          <a:ext cx="0" cy="0"/>
          <a:chOff x="0" y="0"/>
          <a:chExt cx="0" cy="0"/>
        </a:xfrm>
      </p:grpSpPr>
      <p:sp>
        <p:nvSpPr>
          <p:cNvPr id="5" name="Pladsholder til indhold 4">
            <a:extLst>
              <a:ext uri="{FF2B5EF4-FFF2-40B4-BE49-F238E27FC236}">
                <a16:creationId xmlns:a16="http://schemas.microsoft.com/office/drawing/2014/main" id="{65D03BD4-C78A-C6FB-944D-DADFCF92F364}"/>
              </a:ext>
            </a:extLst>
          </p:cNvPr>
          <p:cNvSpPr>
            <a:spLocks noGrp="1"/>
          </p:cNvSpPr>
          <p:nvPr>
            <p:ph sz="half" idx="1"/>
          </p:nvPr>
        </p:nvSpPr>
        <p:spPr>
          <a:xfrm>
            <a:off x="838200" y="717176"/>
            <a:ext cx="5181600" cy="5459787"/>
          </a:xfrm>
        </p:spPr>
        <p:txBody>
          <a:bodyPr>
            <a:normAutofit/>
          </a:bodyPr>
          <a:lstStyle/>
          <a:p>
            <a:pPr marL="0" indent="0">
              <a:buNone/>
            </a:pPr>
            <a:r>
              <a:rPr lang="da-DK" b="1" dirty="0"/>
              <a:t>Lighedsdræber</a:t>
            </a:r>
          </a:p>
          <a:p>
            <a:endParaRPr lang="da-DK" dirty="0"/>
          </a:p>
          <a:p>
            <a:r>
              <a:rPr lang="da-DK" dirty="0"/>
              <a:t>Vil GAI skabe et A- og et B-hold, hvor nogle udfordres og andre tilgodeses?  </a:t>
            </a:r>
          </a:p>
          <a:p>
            <a:r>
              <a:rPr lang="da-DK" dirty="0"/>
              <a:t>Nogle har råd til de betalte udgaver, og andre har ikke. </a:t>
            </a:r>
          </a:p>
        </p:txBody>
      </p:sp>
      <p:sp>
        <p:nvSpPr>
          <p:cNvPr id="6" name="Pladsholder til indhold 5">
            <a:extLst>
              <a:ext uri="{FF2B5EF4-FFF2-40B4-BE49-F238E27FC236}">
                <a16:creationId xmlns:a16="http://schemas.microsoft.com/office/drawing/2014/main" id="{E291D445-757F-1422-A7A6-45453E1ECF9A}"/>
              </a:ext>
            </a:extLst>
          </p:cNvPr>
          <p:cNvSpPr>
            <a:spLocks noGrp="1"/>
          </p:cNvSpPr>
          <p:nvPr>
            <p:ph sz="half" idx="2"/>
          </p:nvPr>
        </p:nvSpPr>
        <p:spPr>
          <a:xfrm>
            <a:off x="6172200" y="717176"/>
            <a:ext cx="5181600" cy="5459787"/>
          </a:xfrm>
        </p:spPr>
        <p:txBody>
          <a:bodyPr>
            <a:normAutofit/>
          </a:bodyPr>
          <a:lstStyle/>
          <a:p>
            <a:pPr marL="0" indent="0">
              <a:buNone/>
            </a:pPr>
            <a:r>
              <a:rPr lang="da-DK" b="1" dirty="0"/>
              <a:t>Lighedsskaber</a:t>
            </a:r>
          </a:p>
          <a:p>
            <a:endParaRPr lang="da-DK" dirty="0"/>
          </a:p>
          <a:p>
            <a:r>
              <a:rPr lang="da-DK" dirty="0"/>
              <a:t>GAI kan løfte niveauet for dem der har kortere uddannelser.   </a:t>
            </a:r>
          </a:p>
          <a:p>
            <a:r>
              <a:rPr lang="da-DK" dirty="0"/>
              <a:t>GAI kan hjælpe ordblinde, så de er ligestillet med andre. </a:t>
            </a:r>
          </a:p>
        </p:txBody>
      </p:sp>
    </p:spTree>
    <p:extLst>
      <p:ext uri="{BB962C8B-B14F-4D97-AF65-F5344CB8AC3E}">
        <p14:creationId xmlns:p14="http://schemas.microsoft.com/office/powerpoint/2010/main" val="37171436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01B7D8-0718-0F36-661E-DE8D1C4BF579}"/>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5A87C9D2-7C6A-3ECB-699C-DD327B5FB14C}"/>
              </a:ext>
            </a:extLst>
          </p:cNvPr>
          <p:cNvSpPr>
            <a:spLocks noGrp="1"/>
          </p:cNvSpPr>
          <p:nvPr>
            <p:ph type="title"/>
          </p:nvPr>
        </p:nvSpPr>
        <p:spPr>
          <a:xfrm>
            <a:off x="838200" y="2971535"/>
            <a:ext cx="10515600" cy="914929"/>
          </a:xfrm>
        </p:spPr>
        <p:txBody>
          <a:bodyPr>
            <a:normAutofit fontScale="90000"/>
          </a:bodyPr>
          <a:lstStyle/>
          <a:p>
            <a:pPr algn="ctr"/>
            <a:r>
              <a:rPr lang="da-DK" dirty="0"/>
              <a:t>Euforidræber vs. euforiskaber</a:t>
            </a:r>
          </a:p>
        </p:txBody>
      </p:sp>
    </p:spTree>
    <p:extLst>
      <p:ext uri="{BB962C8B-B14F-4D97-AF65-F5344CB8AC3E}">
        <p14:creationId xmlns:p14="http://schemas.microsoft.com/office/powerpoint/2010/main" val="25585394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F3C1FF-7D38-5522-12D6-8A126B6E5CFC}"/>
            </a:ext>
          </a:extLst>
        </p:cNvPr>
        <p:cNvGrpSpPr/>
        <p:nvPr/>
      </p:nvGrpSpPr>
      <p:grpSpPr>
        <a:xfrm>
          <a:off x="0" y="0"/>
          <a:ext cx="0" cy="0"/>
          <a:chOff x="0" y="0"/>
          <a:chExt cx="0" cy="0"/>
        </a:xfrm>
      </p:grpSpPr>
      <p:sp>
        <p:nvSpPr>
          <p:cNvPr id="5" name="Pladsholder til indhold 4">
            <a:extLst>
              <a:ext uri="{FF2B5EF4-FFF2-40B4-BE49-F238E27FC236}">
                <a16:creationId xmlns:a16="http://schemas.microsoft.com/office/drawing/2014/main" id="{3B7E0C5A-C7BD-CD06-D237-7216317287B0}"/>
              </a:ext>
            </a:extLst>
          </p:cNvPr>
          <p:cNvSpPr>
            <a:spLocks noGrp="1"/>
          </p:cNvSpPr>
          <p:nvPr>
            <p:ph sz="half" idx="1"/>
          </p:nvPr>
        </p:nvSpPr>
        <p:spPr>
          <a:xfrm>
            <a:off x="838200" y="717176"/>
            <a:ext cx="5181600" cy="5459787"/>
          </a:xfrm>
        </p:spPr>
        <p:txBody>
          <a:bodyPr>
            <a:normAutofit/>
          </a:bodyPr>
          <a:lstStyle/>
          <a:p>
            <a:pPr marL="0" indent="0">
              <a:buNone/>
            </a:pPr>
            <a:r>
              <a:rPr lang="da-DK" b="1" dirty="0"/>
              <a:t>Euforidræber</a:t>
            </a:r>
          </a:p>
          <a:p>
            <a:endParaRPr lang="da-DK" dirty="0"/>
          </a:p>
          <a:p>
            <a:r>
              <a:rPr lang="da-DK" dirty="0"/>
              <a:t>Euforien går tabt når man er bange for konsekvenserne af et GAI-projekt.   </a:t>
            </a:r>
          </a:p>
          <a:p>
            <a:r>
              <a:rPr lang="da-DK" dirty="0"/>
              <a:t>Eller når GAI anses som endnu et projekt, der skal gennemføres. </a:t>
            </a:r>
          </a:p>
        </p:txBody>
      </p:sp>
      <p:sp>
        <p:nvSpPr>
          <p:cNvPr id="6" name="Pladsholder til indhold 5">
            <a:extLst>
              <a:ext uri="{FF2B5EF4-FFF2-40B4-BE49-F238E27FC236}">
                <a16:creationId xmlns:a16="http://schemas.microsoft.com/office/drawing/2014/main" id="{6A65A2F1-57A7-4967-7A6E-29EE72A877C7}"/>
              </a:ext>
            </a:extLst>
          </p:cNvPr>
          <p:cNvSpPr>
            <a:spLocks noGrp="1"/>
          </p:cNvSpPr>
          <p:nvPr>
            <p:ph sz="half" idx="2"/>
          </p:nvPr>
        </p:nvSpPr>
        <p:spPr>
          <a:xfrm>
            <a:off x="6172200" y="717176"/>
            <a:ext cx="5181600" cy="5459787"/>
          </a:xfrm>
        </p:spPr>
        <p:txBody>
          <a:bodyPr>
            <a:normAutofit/>
          </a:bodyPr>
          <a:lstStyle/>
          <a:p>
            <a:pPr marL="0" indent="0">
              <a:buNone/>
            </a:pPr>
            <a:r>
              <a:rPr lang="da-DK" b="1" dirty="0"/>
              <a:t>Euforiskaber</a:t>
            </a:r>
          </a:p>
          <a:p>
            <a:endParaRPr lang="da-DK" dirty="0"/>
          </a:p>
          <a:p>
            <a:r>
              <a:rPr lang="da-DK" dirty="0"/>
              <a:t>Euforien kommer fra følelsen af at være med på det nye. </a:t>
            </a:r>
          </a:p>
          <a:p>
            <a:r>
              <a:rPr lang="da-DK" dirty="0"/>
              <a:t>Det kræver klart link til et overordnet formål, og at der opleves konkrete gevinster på kort sigt. </a:t>
            </a:r>
          </a:p>
        </p:txBody>
      </p:sp>
    </p:spTree>
    <p:extLst>
      <p:ext uri="{BB962C8B-B14F-4D97-AF65-F5344CB8AC3E}">
        <p14:creationId xmlns:p14="http://schemas.microsoft.com/office/powerpoint/2010/main" val="34092054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21FB49-1576-28B9-3B25-2E003FF2B57E}"/>
              </a:ext>
            </a:extLst>
          </p:cNvPr>
          <p:cNvSpPr>
            <a:spLocks noGrp="1"/>
          </p:cNvSpPr>
          <p:nvPr>
            <p:ph type="title"/>
          </p:nvPr>
        </p:nvSpPr>
        <p:spPr>
          <a:xfrm>
            <a:off x="874058" y="221690"/>
            <a:ext cx="10515600" cy="1325563"/>
          </a:xfrm>
        </p:spPr>
        <p:txBody>
          <a:bodyPr/>
          <a:lstStyle/>
          <a:p>
            <a:r>
              <a:rPr lang="da-DK" dirty="0"/>
              <a:t>GAI-uro i organisationen</a:t>
            </a:r>
          </a:p>
        </p:txBody>
      </p:sp>
      <p:graphicFrame>
        <p:nvGraphicFramePr>
          <p:cNvPr id="8" name="Tabel 7">
            <a:extLst>
              <a:ext uri="{FF2B5EF4-FFF2-40B4-BE49-F238E27FC236}">
                <a16:creationId xmlns:a16="http://schemas.microsoft.com/office/drawing/2014/main" id="{3163E84E-D239-F45F-565E-53705DEA2B1D}"/>
              </a:ext>
            </a:extLst>
          </p:cNvPr>
          <p:cNvGraphicFramePr>
            <a:graphicFrameLocks noGrp="1"/>
          </p:cNvGraphicFramePr>
          <p:nvPr>
            <p:extLst>
              <p:ext uri="{D42A27DB-BD31-4B8C-83A1-F6EECF244321}">
                <p14:modId xmlns:p14="http://schemas.microsoft.com/office/powerpoint/2010/main" val="1309370018"/>
              </p:ext>
            </p:extLst>
          </p:nvPr>
        </p:nvGraphicFramePr>
        <p:xfrm>
          <a:off x="874058" y="1873073"/>
          <a:ext cx="9022975" cy="3574103"/>
        </p:xfrm>
        <a:graphic>
          <a:graphicData uri="http://schemas.openxmlformats.org/drawingml/2006/table">
            <a:tbl>
              <a:tblPr firstRow="1" firstCol="1" bandRow="1">
                <a:tableStyleId>{5C22544A-7EE6-4342-B048-85BDC9FD1C3A}</a:tableStyleId>
              </a:tblPr>
              <a:tblGrid>
                <a:gridCol w="1656541">
                  <a:extLst>
                    <a:ext uri="{9D8B030D-6E8A-4147-A177-3AD203B41FA5}">
                      <a16:colId xmlns:a16="http://schemas.microsoft.com/office/drawing/2014/main" val="4287952"/>
                    </a:ext>
                  </a:extLst>
                </a:gridCol>
                <a:gridCol w="1040499">
                  <a:extLst>
                    <a:ext uri="{9D8B030D-6E8A-4147-A177-3AD203B41FA5}">
                      <a16:colId xmlns:a16="http://schemas.microsoft.com/office/drawing/2014/main" val="1475765974"/>
                    </a:ext>
                  </a:extLst>
                </a:gridCol>
                <a:gridCol w="903705">
                  <a:extLst>
                    <a:ext uri="{9D8B030D-6E8A-4147-A177-3AD203B41FA5}">
                      <a16:colId xmlns:a16="http://schemas.microsoft.com/office/drawing/2014/main" val="3029102774"/>
                    </a:ext>
                  </a:extLst>
                </a:gridCol>
                <a:gridCol w="903705">
                  <a:extLst>
                    <a:ext uri="{9D8B030D-6E8A-4147-A177-3AD203B41FA5}">
                      <a16:colId xmlns:a16="http://schemas.microsoft.com/office/drawing/2014/main" val="2594252458"/>
                    </a:ext>
                  </a:extLst>
                </a:gridCol>
                <a:gridCol w="903705">
                  <a:extLst>
                    <a:ext uri="{9D8B030D-6E8A-4147-A177-3AD203B41FA5}">
                      <a16:colId xmlns:a16="http://schemas.microsoft.com/office/drawing/2014/main" val="1014502072"/>
                    </a:ext>
                  </a:extLst>
                </a:gridCol>
                <a:gridCol w="903705">
                  <a:extLst>
                    <a:ext uri="{9D8B030D-6E8A-4147-A177-3AD203B41FA5}">
                      <a16:colId xmlns:a16="http://schemas.microsoft.com/office/drawing/2014/main" val="3309361135"/>
                    </a:ext>
                  </a:extLst>
                </a:gridCol>
                <a:gridCol w="903705">
                  <a:extLst>
                    <a:ext uri="{9D8B030D-6E8A-4147-A177-3AD203B41FA5}">
                      <a16:colId xmlns:a16="http://schemas.microsoft.com/office/drawing/2014/main" val="1250567791"/>
                    </a:ext>
                  </a:extLst>
                </a:gridCol>
                <a:gridCol w="903705">
                  <a:extLst>
                    <a:ext uri="{9D8B030D-6E8A-4147-A177-3AD203B41FA5}">
                      <a16:colId xmlns:a16="http://schemas.microsoft.com/office/drawing/2014/main" val="2852784225"/>
                    </a:ext>
                  </a:extLst>
                </a:gridCol>
                <a:gridCol w="903705">
                  <a:extLst>
                    <a:ext uri="{9D8B030D-6E8A-4147-A177-3AD203B41FA5}">
                      <a16:colId xmlns:a16="http://schemas.microsoft.com/office/drawing/2014/main" val="4023577482"/>
                    </a:ext>
                  </a:extLst>
                </a:gridCol>
              </a:tblGrid>
              <a:tr h="238498">
                <a:tc>
                  <a:txBody>
                    <a:bodyPr/>
                    <a:lstStyle/>
                    <a:p>
                      <a:pPr>
                        <a:buNone/>
                      </a:pPr>
                      <a:r>
                        <a:rPr lang="da-DK" sz="1200" kern="100" dirty="0">
                          <a:effectLst/>
                        </a:rPr>
                        <a:t> </a:t>
                      </a:r>
                      <a:endParaRPr lang="da-DK"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gridSpan="4">
                  <a:txBody>
                    <a:bodyPr/>
                    <a:lstStyle/>
                    <a:p>
                      <a:pPr algn="ctr">
                        <a:buNone/>
                      </a:pPr>
                      <a:r>
                        <a:rPr lang="da-DK" sz="1200" kern="100">
                          <a:effectLst/>
                        </a:rPr>
                        <a:t>Dræber</a:t>
                      </a:r>
                      <a:endParaRPr lang="da-DK"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hMerge="1">
                  <a:txBody>
                    <a:bodyPr/>
                    <a:lstStyle/>
                    <a:p>
                      <a:endParaRPr lang="da-DK"/>
                    </a:p>
                  </a:txBody>
                  <a:tcPr/>
                </a:tc>
                <a:tc hMerge="1">
                  <a:txBody>
                    <a:bodyPr/>
                    <a:lstStyle/>
                    <a:p>
                      <a:endParaRPr lang="da-DK"/>
                    </a:p>
                  </a:txBody>
                  <a:tcPr/>
                </a:tc>
                <a:tc hMerge="1">
                  <a:txBody>
                    <a:bodyPr/>
                    <a:lstStyle/>
                    <a:p>
                      <a:endParaRPr lang="da-DK"/>
                    </a:p>
                  </a:txBody>
                  <a:tcPr/>
                </a:tc>
                <a:tc gridSpan="4">
                  <a:txBody>
                    <a:bodyPr/>
                    <a:lstStyle/>
                    <a:p>
                      <a:pPr algn="ctr">
                        <a:buNone/>
                      </a:pPr>
                      <a:r>
                        <a:rPr lang="da-DK" sz="1200" kern="100" dirty="0">
                          <a:effectLst/>
                        </a:rPr>
                        <a:t>Skaber</a:t>
                      </a:r>
                      <a:endParaRPr lang="da-DK"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hMerge="1">
                  <a:txBody>
                    <a:bodyPr/>
                    <a:lstStyle/>
                    <a:p>
                      <a:endParaRPr lang="da-DK"/>
                    </a:p>
                  </a:txBody>
                  <a:tcPr/>
                </a:tc>
                <a:tc hMerge="1">
                  <a:txBody>
                    <a:bodyPr/>
                    <a:lstStyle/>
                    <a:p>
                      <a:endParaRPr lang="da-DK"/>
                    </a:p>
                  </a:txBody>
                  <a:tcPr/>
                </a:tc>
                <a:tc hMerge="1">
                  <a:txBody>
                    <a:bodyPr/>
                    <a:lstStyle/>
                    <a:p>
                      <a:endParaRPr lang="da-DK"/>
                    </a:p>
                  </a:txBody>
                  <a:tcPr/>
                </a:tc>
                <a:extLst>
                  <a:ext uri="{0D108BD9-81ED-4DB2-BD59-A6C34878D82A}">
                    <a16:rowId xmlns:a16="http://schemas.microsoft.com/office/drawing/2014/main" val="2580236784"/>
                  </a:ext>
                </a:extLst>
              </a:tr>
              <a:tr h="238498">
                <a:tc>
                  <a:txBody>
                    <a:bodyPr/>
                    <a:lstStyle/>
                    <a:p>
                      <a:pPr>
                        <a:buNone/>
                      </a:pPr>
                      <a:r>
                        <a:rPr lang="da-DK" sz="1200" kern="100">
                          <a:effectLst/>
                        </a:rPr>
                        <a:t> </a:t>
                      </a:r>
                      <a:endParaRPr lang="da-DK"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algn="ctr">
                        <a:buNone/>
                      </a:pPr>
                      <a:r>
                        <a:rPr lang="da-DK" sz="1200" kern="100" dirty="0">
                          <a:effectLst/>
                        </a:rPr>
                        <a:t>Meget</a:t>
                      </a:r>
                      <a:endParaRPr lang="da-DK"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da-DK" sz="1200" kern="100">
                          <a:effectLst/>
                        </a:rPr>
                        <a:t>Noget</a:t>
                      </a:r>
                      <a:endParaRPr lang="da-DK"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da-DK" sz="1200" kern="100">
                          <a:effectLst/>
                        </a:rPr>
                        <a:t>Lidt</a:t>
                      </a:r>
                      <a:endParaRPr lang="da-DK"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da-DK" sz="1200" kern="100">
                          <a:effectLst/>
                        </a:rPr>
                        <a:t>Nul</a:t>
                      </a:r>
                      <a:endParaRPr lang="da-DK"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da-DK" sz="1200" kern="100">
                          <a:effectLst/>
                        </a:rPr>
                        <a:t>Nul</a:t>
                      </a:r>
                      <a:endParaRPr lang="da-DK"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da-DK" sz="1200" kern="100">
                          <a:effectLst/>
                        </a:rPr>
                        <a:t>Lidt</a:t>
                      </a:r>
                      <a:endParaRPr lang="da-DK"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da-DK" sz="1200" kern="100">
                          <a:effectLst/>
                        </a:rPr>
                        <a:t>Noget</a:t>
                      </a:r>
                      <a:endParaRPr lang="da-DK"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da-DK" sz="1200" kern="100" dirty="0">
                          <a:effectLst/>
                        </a:rPr>
                        <a:t>Meget</a:t>
                      </a:r>
                      <a:endParaRPr lang="da-DK"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708715"/>
                  </a:ext>
                </a:extLst>
              </a:tr>
              <a:tr h="238498">
                <a:tc>
                  <a:txBody>
                    <a:bodyPr/>
                    <a:lstStyle/>
                    <a:p>
                      <a:pPr>
                        <a:buNone/>
                      </a:pPr>
                      <a:r>
                        <a:rPr lang="da-DK" sz="1200" kern="100">
                          <a:effectLst/>
                        </a:rPr>
                        <a:t>Job</a:t>
                      </a:r>
                      <a:endParaRPr lang="da-DK"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algn="ctr">
                        <a:buNone/>
                      </a:pPr>
                      <a:r>
                        <a:rPr lang="da-DK" sz="1200" kern="100" dirty="0">
                          <a:effectLst/>
                        </a:rPr>
                        <a:t> </a:t>
                      </a:r>
                      <a:endParaRPr lang="da-DK"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da-DK" sz="1200" kern="100" dirty="0">
                          <a:effectLst/>
                        </a:rPr>
                        <a:t> </a:t>
                      </a:r>
                      <a:endParaRPr lang="da-DK"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da-DK" sz="1200" kern="100">
                          <a:effectLst/>
                        </a:rPr>
                        <a:t> </a:t>
                      </a:r>
                      <a:endParaRPr lang="da-DK"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da-DK" sz="1200" kern="100">
                          <a:effectLst/>
                        </a:rPr>
                        <a:t> </a:t>
                      </a:r>
                      <a:endParaRPr lang="da-DK"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da-DK" sz="1200" kern="100">
                          <a:effectLst/>
                        </a:rPr>
                        <a:t> </a:t>
                      </a:r>
                      <a:endParaRPr lang="da-DK"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da-DK" sz="1200" kern="100">
                          <a:effectLst/>
                        </a:rPr>
                        <a:t> </a:t>
                      </a:r>
                      <a:endParaRPr lang="da-DK"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da-DK" sz="1200" kern="100">
                          <a:effectLst/>
                        </a:rPr>
                        <a:t> </a:t>
                      </a:r>
                      <a:endParaRPr lang="da-DK"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da-DK" sz="1200" kern="100">
                          <a:effectLst/>
                        </a:rPr>
                        <a:t> </a:t>
                      </a:r>
                      <a:endParaRPr lang="da-DK"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90845403"/>
                  </a:ext>
                </a:extLst>
              </a:tr>
              <a:tr h="238498">
                <a:tc>
                  <a:txBody>
                    <a:bodyPr/>
                    <a:lstStyle/>
                    <a:p>
                      <a:pPr>
                        <a:buNone/>
                      </a:pPr>
                      <a:r>
                        <a:rPr lang="da-DK" sz="1200" kern="100">
                          <a:effectLst/>
                        </a:rPr>
                        <a:t>Selvstændighed</a:t>
                      </a:r>
                      <a:endParaRPr lang="da-DK"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algn="ctr">
                        <a:buNone/>
                      </a:pPr>
                      <a:r>
                        <a:rPr lang="da-DK" sz="1200" kern="100" dirty="0">
                          <a:effectLst/>
                        </a:rPr>
                        <a:t> </a:t>
                      </a:r>
                      <a:endParaRPr lang="da-DK"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da-DK" sz="1200" kern="100" dirty="0">
                          <a:effectLst/>
                        </a:rPr>
                        <a:t> </a:t>
                      </a:r>
                      <a:endParaRPr lang="da-DK"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da-DK" sz="1200" kern="100">
                          <a:effectLst/>
                        </a:rPr>
                        <a:t> </a:t>
                      </a:r>
                      <a:endParaRPr lang="da-DK"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da-DK" sz="1200" kern="100">
                          <a:effectLst/>
                        </a:rPr>
                        <a:t> </a:t>
                      </a:r>
                      <a:endParaRPr lang="da-DK"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da-DK" sz="1200" kern="100">
                          <a:effectLst/>
                        </a:rPr>
                        <a:t> </a:t>
                      </a:r>
                      <a:endParaRPr lang="da-DK"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da-DK" sz="1200" kern="100">
                          <a:effectLst/>
                        </a:rPr>
                        <a:t> </a:t>
                      </a:r>
                      <a:endParaRPr lang="da-DK"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da-DK" sz="1200" kern="100">
                          <a:effectLst/>
                        </a:rPr>
                        <a:t> </a:t>
                      </a:r>
                      <a:endParaRPr lang="da-DK"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da-DK" sz="1200" kern="100">
                          <a:effectLst/>
                        </a:rPr>
                        <a:t> </a:t>
                      </a:r>
                      <a:endParaRPr lang="da-DK"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65085706"/>
                  </a:ext>
                </a:extLst>
              </a:tr>
              <a:tr h="238498">
                <a:tc>
                  <a:txBody>
                    <a:bodyPr/>
                    <a:lstStyle/>
                    <a:p>
                      <a:pPr>
                        <a:buNone/>
                      </a:pPr>
                      <a:r>
                        <a:rPr lang="da-DK" sz="1200" kern="100">
                          <a:effectLst/>
                        </a:rPr>
                        <a:t>Tid</a:t>
                      </a:r>
                      <a:endParaRPr lang="da-DK"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algn="ctr">
                        <a:buNone/>
                      </a:pPr>
                      <a:r>
                        <a:rPr lang="da-DK" sz="1200" kern="100" dirty="0">
                          <a:effectLst/>
                        </a:rPr>
                        <a:t> </a:t>
                      </a:r>
                      <a:endParaRPr lang="da-DK"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da-DK" sz="1200" kern="100" dirty="0">
                          <a:effectLst/>
                        </a:rPr>
                        <a:t> </a:t>
                      </a:r>
                      <a:endParaRPr lang="da-DK"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da-DK" sz="1200" kern="100" dirty="0">
                          <a:effectLst/>
                        </a:rPr>
                        <a:t> </a:t>
                      </a:r>
                      <a:endParaRPr lang="da-DK"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da-DK" sz="1200" kern="100">
                          <a:effectLst/>
                        </a:rPr>
                        <a:t> </a:t>
                      </a:r>
                      <a:endParaRPr lang="da-DK"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da-DK" sz="1200" kern="100">
                          <a:effectLst/>
                        </a:rPr>
                        <a:t> </a:t>
                      </a:r>
                      <a:endParaRPr lang="da-DK"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da-DK" sz="1200" kern="100">
                          <a:effectLst/>
                        </a:rPr>
                        <a:t> </a:t>
                      </a:r>
                      <a:endParaRPr lang="da-DK"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da-DK" sz="1200" kern="100">
                          <a:effectLst/>
                        </a:rPr>
                        <a:t> </a:t>
                      </a:r>
                      <a:endParaRPr lang="da-DK"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da-DK" sz="1200" kern="100">
                          <a:effectLst/>
                        </a:rPr>
                        <a:t> </a:t>
                      </a:r>
                      <a:endParaRPr lang="da-DK"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89635386"/>
                  </a:ext>
                </a:extLst>
              </a:tr>
              <a:tr h="238498">
                <a:tc>
                  <a:txBody>
                    <a:bodyPr/>
                    <a:lstStyle/>
                    <a:p>
                      <a:pPr>
                        <a:buNone/>
                      </a:pPr>
                      <a:r>
                        <a:rPr lang="da-DK" sz="1200" kern="100">
                          <a:effectLst/>
                        </a:rPr>
                        <a:t>Ressource</a:t>
                      </a:r>
                      <a:endParaRPr lang="da-DK"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algn="ctr">
                        <a:buNone/>
                      </a:pPr>
                      <a:r>
                        <a:rPr lang="da-DK" sz="1200" kern="100" dirty="0">
                          <a:effectLst/>
                        </a:rPr>
                        <a:t> </a:t>
                      </a:r>
                      <a:endParaRPr lang="da-DK"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da-DK" sz="1200" kern="100" dirty="0">
                          <a:effectLst/>
                        </a:rPr>
                        <a:t> </a:t>
                      </a:r>
                      <a:endParaRPr lang="da-DK"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da-DK" sz="1200" kern="100" dirty="0">
                          <a:effectLst/>
                        </a:rPr>
                        <a:t> </a:t>
                      </a:r>
                      <a:endParaRPr lang="da-DK"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da-DK" sz="1200" kern="100">
                          <a:effectLst/>
                        </a:rPr>
                        <a:t> </a:t>
                      </a:r>
                      <a:endParaRPr lang="da-DK"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da-DK" sz="1200" kern="100">
                          <a:effectLst/>
                        </a:rPr>
                        <a:t> </a:t>
                      </a:r>
                      <a:endParaRPr lang="da-DK"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da-DK" sz="1200" kern="100">
                          <a:effectLst/>
                        </a:rPr>
                        <a:t> </a:t>
                      </a:r>
                      <a:endParaRPr lang="da-DK"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da-DK" sz="1200" kern="100">
                          <a:effectLst/>
                        </a:rPr>
                        <a:t> </a:t>
                      </a:r>
                      <a:endParaRPr lang="da-DK"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da-DK" sz="1200" kern="100">
                          <a:effectLst/>
                        </a:rPr>
                        <a:t> </a:t>
                      </a:r>
                      <a:endParaRPr lang="da-DK"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19827857"/>
                  </a:ext>
                </a:extLst>
              </a:tr>
              <a:tr h="238498">
                <a:tc>
                  <a:txBody>
                    <a:bodyPr/>
                    <a:lstStyle/>
                    <a:p>
                      <a:pPr>
                        <a:buNone/>
                      </a:pPr>
                      <a:r>
                        <a:rPr lang="da-DK" sz="1200" kern="100">
                          <a:effectLst/>
                        </a:rPr>
                        <a:t>Kvalitet</a:t>
                      </a:r>
                      <a:endParaRPr lang="da-DK"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algn="ctr">
                        <a:buNone/>
                      </a:pPr>
                      <a:r>
                        <a:rPr lang="da-DK" sz="1200" kern="100">
                          <a:effectLst/>
                        </a:rPr>
                        <a:t> </a:t>
                      </a:r>
                      <a:endParaRPr lang="da-DK"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da-DK" sz="1200" kern="100" dirty="0">
                          <a:effectLst/>
                        </a:rPr>
                        <a:t> </a:t>
                      </a:r>
                      <a:endParaRPr lang="da-DK"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da-DK" sz="1200" kern="100" dirty="0">
                          <a:effectLst/>
                        </a:rPr>
                        <a:t> </a:t>
                      </a:r>
                      <a:endParaRPr lang="da-DK"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da-DK" sz="1200" kern="100" dirty="0">
                          <a:effectLst/>
                        </a:rPr>
                        <a:t> </a:t>
                      </a:r>
                      <a:endParaRPr lang="da-DK"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da-DK" sz="1200" kern="100">
                          <a:effectLst/>
                        </a:rPr>
                        <a:t> </a:t>
                      </a:r>
                      <a:endParaRPr lang="da-DK"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da-DK" sz="1200" kern="100">
                          <a:effectLst/>
                        </a:rPr>
                        <a:t> </a:t>
                      </a:r>
                      <a:endParaRPr lang="da-DK"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da-DK" sz="1200" kern="100">
                          <a:effectLst/>
                        </a:rPr>
                        <a:t> </a:t>
                      </a:r>
                      <a:endParaRPr lang="da-DK"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da-DK" sz="1200" kern="100">
                          <a:effectLst/>
                        </a:rPr>
                        <a:t> </a:t>
                      </a:r>
                      <a:endParaRPr lang="da-DK"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33438478"/>
                  </a:ext>
                </a:extLst>
              </a:tr>
              <a:tr h="238498">
                <a:tc>
                  <a:txBody>
                    <a:bodyPr/>
                    <a:lstStyle/>
                    <a:p>
                      <a:pPr>
                        <a:buNone/>
                      </a:pPr>
                      <a:r>
                        <a:rPr lang="da-DK" sz="1200" kern="100">
                          <a:effectLst/>
                        </a:rPr>
                        <a:t>Kreativitet</a:t>
                      </a:r>
                      <a:endParaRPr lang="da-DK"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algn="ctr">
                        <a:buNone/>
                      </a:pPr>
                      <a:r>
                        <a:rPr lang="da-DK" sz="1200" kern="100">
                          <a:effectLst/>
                        </a:rPr>
                        <a:t> </a:t>
                      </a:r>
                      <a:endParaRPr lang="da-DK"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da-DK" sz="1200" kern="100" dirty="0">
                          <a:effectLst/>
                        </a:rPr>
                        <a:t> </a:t>
                      </a:r>
                      <a:endParaRPr lang="da-DK"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da-DK" sz="1200" kern="100">
                          <a:effectLst/>
                        </a:rPr>
                        <a:t> </a:t>
                      </a:r>
                      <a:endParaRPr lang="da-DK"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da-DK" sz="1200" kern="100" dirty="0">
                          <a:effectLst/>
                        </a:rPr>
                        <a:t> </a:t>
                      </a:r>
                      <a:endParaRPr lang="da-DK"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da-DK" sz="1200" kern="100">
                          <a:effectLst/>
                        </a:rPr>
                        <a:t> </a:t>
                      </a:r>
                      <a:endParaRPr lang="da-DK"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da-DK" sz="1200" kern="100">
                          <a:effectLst/>
                        </a:rPr>
                        <a:t> </a:t>
                      </a:r>
                      <a:endParaRPr lang="da-DK"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da-DK" sz="1200" kern="100">
                          <a:effectLst/>
                        </a:rPr>
                        <a:t> </a:t>
                      </a:r>
                      <a:endParaRPr lang="da-DK"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da-DK" sz="1200" kern="100">
                          <a:effectLst/>
                        </a:rPr>
                        <a:t> </a:t>
                      </a:r>
                      <a:endParaRPr lang="da-DK"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05098731"/>
                  </a:ext>
                </a:extLst>
              </a:tr>
              <a:tr h="235131">
                <a:tc>
                  <a:txBody>
                    <a:bodyPr/>
                    <a:lstStyle/>
                    <a:p>
                      <a:pPr>
                        <a:buNone/>
                      </a:pPr>
                      <a:r>
                        <a:rPr lang="da-DK" sz="1200" kern="100" dirty="0">
                          <a:effectLst/>
                        </a:rPr>
                        <a:t>Lighed</a:t>
                      </a:r>
                      <a:endParaRPr lang="da-DK"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algn="ctr">
                        <a:buNone/>
                      </a:pPr>
                      <a:r>
                        <a:rPr lang="da-DK" sz="1200" kern="100">
                          <a:effectLst/>
                        </a:rPr>
                        <a:t> </a:t>
                      </a:r>
                      <a:endParaRPr lang="da-DK"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da-DK" sz="1200" kern="100" dirty="0">
                          <a:effectLst/>
                        </a:rPr>
                        <a:t> </a:t>
                      </a:r>
                      <a:endParaRPr lang="da-DK"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da-DK" sz="1200" kern="100">
                          <a:effectLst/>
                        </a:rPr>
                        <a:t> </a:t>
                      </a:r>
                      <a:endParaRPr lang="da-DK"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da-DK" sz="1200" kern="100" dirty="0">
                          <a:effectLst/>
                        </a:rPr>
                        <a:t> </a:t>
                      </a:r>
                      <a:endParaRPr lang="da-DK"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da-DK" sz="1200" kern="100">
                          <a:effectLst/>
                        </a:rPr>
                        <a:t> </a:t>
                      </a:r>
                      <a:endParaRPr lang="da-DK"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da-DK" sz="1200" kern="100">
                          <a:effectLst/>
                        </a:rPr>
                        <a:t> </a:t>
                      </a:r>
                      <a:endParaRPr lang="da-DK"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da-DK" sz="1200" kern="100" dirty="0">
                          <a:effectLst/>
                        </a:rPr>
                        <a:t> </a:t>
                      </a:r>
                      <a:endParaRPr lang="da-DK"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da-DK" sz="1200" kern="100">
                          <a:effectLst/>
                        </a:rPr>
                        <a:t> </a:t>
                      </a:r>
                      <a:endParaRPr lang="da-DK"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71094063"/>
                  </a:ext>
                </a:extLst>
              </a:tr>
              <a:tr h="238498">
                <a:tc>
                  <a:txBody>
                    <a:bodyPr/>
                    <a:lstStyle/>
                    <a:p>
                      <a:pPr>
                        <a:buNone/>
                      </a:pPr>
                      <a:r>
                        <a:rPr lang="da-DK" sz="1200" kern="100">
                          <a:effectLst/>
                        </a:rPr>
                        <a:t>Eufori</a:t>
                      </a:r>
                      <a:endParaRPr lang="da-DK"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algn="ctr">
                        <a:buNone/>
                      </a:pPr>
                      <a:r>
                        <a:rPr lang="da-DK" sz="1200" kern="100">
                          <a:effectLst/>
                        </a:rPr>
                        <a:t> </a:t>
                      </a:r>
                      <a:endParaRPr lang="da-DK"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da-DK" sz="1200" kern="100">
                          <a:effectLst/>
                        </a:rPr>
                        <a:t> </a:t>
                      </a:r>
                      <a:endParaRPr lang="da-DK"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da-DK" sz="1200" kern="100" dirty="0">
                          <a:effectLst/>
                        </a:rPr>
                        <a:t> </a:t>
                      </a:r>
                      <a:endParaRPr lang="da-DK"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da-DK" sz="1200" kern="100">
                          <a:effectLst/>
                        </a:rPr>
                        <a:t> </a:t>
                      </a:r>
                      <a:endParaRPr lang="da-DK"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da-DK" sz="1200" kern="100" dirty="0">
                          <a:effectLst/>
                        </a:rPr>
                        <a:t> </a:t>
                      </a:r>
                      <a:endParaRPr lang="da-DK"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da-DK" sz="1200" kern="100">
                          <a:effectLst/>
                        </a:rPr>
                        <a:t> </a:t>
                      </a:r>
                      <a:endParaRPr lang="da-DK"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da-DK" sz="1200" kern="100">
                          <a:effectLst/>
                        </a:rPr>
                        <a:t> </a:t>
                      </a:r>
                      <a:endParaRPr lang="da-DK"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da-DK" sz="1200" kern="100">
                          <a:effectLst/>
                        </a:rPr>
                        <a:t> </a:t>
                      </a:r>
                      <a:endParaRPr lang="da-DK"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58724343"/>
                  </a:ext>
                </a:extLst>
              </a:tr>
              <a:tr h="238498">
                <a:tc>
                  <a:txBody>
                    <a:bodyPr/>
                    <a:lstStyle/>
                    <a:p>
                      <a:pPr>
                        <a:buNone/>
                      </a:pPr>
                      <a:r>
                        <a:rPr lang="da-DK" sz="1200" kern="100">
                          <a:effectLst/>
                        </a:rPr>
                        <a:t>(Bæredygtighed)</a:t>
                      </a:r>
                      <a:endParaRPr lang="da-DK"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algn="ctr">
                        <a:buNone/>
                      </a:pPr>
                      <a:r>
                        <a:rPr lang="da-DK" sz="1200" kern="100">
                          <a:effectLst/>
                        </a:rPr>
                        <a:t> </a:t>
                      </a:r>
                      <a:endParaRPr lang="da-DK"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da-DK" sz="1200" kern="100">
                          <a:effectLst/>
                        </a:rPr>
                        <a:t> </a:t>
                      </a:r>
                      <a:endParaRPr lang="da-DK"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da-DK" sz="1200" kern="100" dirty="0">
                          <a:effectLst/>
                        </a:rPr>
                        <a:t> </a:t>
                      </a:r>
                      <a:endParaRPr lang="da-DK"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da-DK" sz="1200" kern="100">
                          <a:effectLst/>
                        </a:rPr>
                        <a:t> </a:t>
                      </a:r>
                      <a:endParaRPr lang="da-DK"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da-DK" sz="1200" kern="100" dirty="0">
                          <a:effectLst/>
                        </a:rPr>
                        <a:t> </a:t>
                      </a:r>
                      <a:endParaRPr lang="da-DK"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da-DK" sz="1200" kern="100">
                          <a:effectLst/>
                        </a:rPr>
                        <a:t> </a:t>
                      </a:r>
                      <a:endParaRPr lang="da-DK"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da-DK" sz="1200" kern="100">
                          <a:effectLst/>
                        </a:rPr>
                        <a:t> </a:t>
                      </a:r>
                      <a:endParaRPr lang="da-DK"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da-DK" sz="1200" kern="100">
                          <a:effectLst/>
                        </a:rPr>
                        <a:t> </a:t>
                      </a:r>
                      <a:endParaRPr lang="da-DK"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04464966"/>
                  </a:ext>
                </a:extLst>
              </a:tr>
              <a:tr h="238498">
                <a:tc>
                  <a:txBody>
                    <a:bodyPr/>
                    <a:lstStyle/>
                    <a:p>
                      <a:pPr>
                        <a:buNone/>
                      </a:pPr>
                      <a:r>
                        <a:rPr lang="da-DK" sz="1200" kern="100">
                          <a:effectLst/>
                        </a:rPr>
                        <a:t> </a:t>
                      </a:r>
                      <a:endParaRPr lang="da-DK"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algn="ctr">
                        <a:buNone/>
                      </a:pPr>
                      <a:r>
                        <a:rPr lang="da-DK" sz="1200" kern="100">
                          <a:effectLst/>
                        </a:rPr>
                        <a:t> </a:t>
                      </a:r>
                      <a:endParaRPr lang="da-DK"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da-DK" sz="1200" kern="100">
                          <a:effectLst/>
                        </a:rPr>
                        <a:t> </a:t>
                      </a:r>
                      <a:endParaRPr lang="da-DK"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da-DK" sz="1200" kern="100" dirty="0">
                          <a:effectLst/>
                        </a:rPr>
                        <a:t> </a:t>
                      </a:r>
                      <a:endParaRPr lang="da-DK"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da-DK" sz="1200" kern="100">
                          <a:effectLst/>
                        </a:rPr>
                        <a:t> </a:t>
                      </a:r>
                      <a:endParaRPr lang="da-DK"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da-DK" sz="1200" kern="100" dirty="0">
                          <a:effectLst/>
                        </a:rPr>
                        <a:t> </a:t>
                      </a:r>
                      <a:endParaRPr lang="da-DK"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da-DK" sz="1200" kern="100" dirty="0">
                          <a:effectLst/>
                        </a:rPr>
                        <a:t> </a:t>
                      </a:r>
                      <a:endParaRPr lang="da-DK"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da-DK" sz="1200" kern="100" dirty="0">
                          <a:effectLst/>
                        </a:rPr>
                        <a:t> </a:t>
                      </a:r>
                      <a:endParaRPr lang="da-DK"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da-DK" sz="1200" kern="100">
                          <a:effectLst/>
                        </a:rPr>
                        <a:t> </a:t>
                      </a:r>
                      <a:endParaRPr lang="da-DK"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80186275"/>
                  </a:ext>
                </a:extLst>
              </a:tr>
              <a:tr h="238498">
                <a:tc>
                  <a:txBody>
                    <a:bodyPr/>
                    <a:lstStyle/>
                    <a:p>
                      <a:pPr>
                        <a:buNone/>
                      </a:pPr>
                      <a:r>
                        <a:rPr lang="da-DK" sz="1200" kern="100">
                          <a:effectLst/>
                        </a:rPr>
                        <a:t>Uro (Sum)</a:t>
                      </a:r>
                      <a:endParaRPr lang="da-DK"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algn="ctr">
                        <a:buNone/>
                      </a:pPr>
                      <a:r>
                        <a:rPr lang="da-DK" sz="1200" kern="100">
                          <a:effectLst/>
                        </a:rPr>
                        <a:t> </a:t>
                      </a:r>
                      <a:endParaRPr lang="da-DK"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da-DK" sz="1200" kern="100">
                          <a:effectLst/>
                        </a:rPr>
                        <a:t> </a:t>
                      </a:r>
                      <a:endParaRPr lang="da-DK"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da-DK" sz="1200" kern="100">
                          <a:effectLst/>
                        </a:rPr>
                        <a:t> </a:t>
                      </a:r>
                      <a:endParaRPr lang="da-DK"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da-DK" sz="1200" kern="100" dirty="0">
                          <a:effectLst/>
                        </a:rPr>
                        <a:t> </a:t>
                      </a:r>
                      <a:endParaRPr lang="da-DK"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da-DK" sz="1200" kern="100">
                          <a:effectLst/>
                        </a:rPr>
                        <a:t> </a:t>
                      </a:r>
                      <a:endParaRPr lang="da-DK"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da-DK" sz="1200" kern="100" dirty="0">
                          <a:effectLst/>
                        </a:rPr>
                        <a:t> </a:t>
                      </a:r>
                      <a:endParaRPr lang="da-DK"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da-DK" sz="1200" kern="100">
                          <a:effectLst/>
                        </a:rPr>
                        <a:t> </a:t>
                      </a:r>
                      <a:endParaRPr lang="da-DK"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da-DK" sz="1200" kern="100">
                          <a:effectLst/>
                        </a:rPr>
                        <a:t> </a:t>
                      </a:r>
                      <a:endParaRPr lang="da-DK"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14120475"/>
                  </a:ext>
                </a:extLst>
              </a:tr>
              <a:tr h="238498">
                <a:tc>
                  <a:txBody>
                    <a:bodyPr/>
                    <a:lstStyle/>
                    <a:p>
                      <a:pPr>
                        <a:buNone/>
                      </a:pPr>
                      <a:r>
                        <a:rPr lang="da-DK" sz="1200" kern="100" dirty="0">
                          <a:effectLst/>
                        </a:rPr>
                        <a:t> </a:t>
                      </a:r>
                      <a:endParaRPr lang="da-DK"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algn="ctr">
                        <a:buNone/>
                      </a:pPr>
                      <a:r>
                        <a:rPr lang="da-DK" sz="1200" kern="100" dirty="0">
                          <a:effectLst/>
                        </a:rPr>
                        <a:t>X3</a:t>
                      </a:r>
                      <a:endParaRPr lang="da-DK"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da-DK" sz="1200" kern="100">
                          <a:effectLst/>
                        </a:rPr>
                        <a:t>x2</a:t>
                      </a:r>
                      <a:endParaRPr lang="da-DK"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da-DK" sz="1200" kern="100">
                          <a:effectLst/>
                        </a:rPr>
                        <a:t>x1</a:t>
                      </a:r>
                      <a:endParaRPr lang="da-DK"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da-DK" sz="1200" kern="100" dirty="0">
                          <a:effectLst/>
                        </a:rPr>
                        <a:t>x0</a:t>
                      </a:r>
                      <a:endParaRPr lang="da-DK"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da-DK" sz="1200" kern="100">
                          <a:effectLst/>
                        </a:rPr>
                        <a:t>x0</a:t>
                      </a:r>
                      <a:endParaRPr lang="da-DK"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da-DK" sz="1200" kern="100" dirty="0">
                          <a:effectLst/>
                        </a:rPr>
                        <a:t>x1</a:t>
                      </a:r>
                      <a:endParaRPr lang="da-DK"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da-DK" sz="1200" kern="100" dirty="0">
                          <a:effectLst/>
                        </a:rPr>
                        <a:t>x2</a:t>
                      </a:r>
                      <a:endParaRPr lang="da-DK"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da-DK" sz="1200" kern="100">
                          <a:effectLst/>
                        </a:rPr>
                        <a:t>x3</a:t>
                      </a:r>
                      <a:endParaRPr lang="da-DK"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57955821"/>
                  </a:ext>
                </a:extLst>
              </a:tr>
              <a:tr h="238498">
                <a:tc>
                  <a:txBody>
                    <a:bodyPr/>
                    <a:lstStyle/>
                    <a:p>
                      <a:pPr>
                        <a:buNone/>
                      </a:pPr>
                      <a:r>
                        <a:rPr lang="da-DK" sz="1200" kern="100" dirty="0">
                          <a:effectLst/>
                        </a:rPr>
                        <a:t> </a:t>
                      </a:r>
                      <a:endParaRPr lang="da-DK"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buNone/>
                      </a:pPr>
                      <a:r>
                        <a:rPr lang="da-DK" sz="1200" kern="100">
                          <a:effectLst/>
                        </a:rPr>
                        <a:t> </a:t>
                      </a:r>
                      <a:endParaRPr lang="da-DK"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da-DK" sz="1200" kern="100">
                          <a:effectLst/>
                        </a:rPr>
                        <a:t> </a:t>
                      </a:r>
                      <a:endParaRPr lang="da-DK"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da-DK" sz="1200" kern="100">
                          <a:effectLst/>
                        </a:rPr>
                        <a:t> </a:t>
                      </a:r>
                      <a:endParaRPr lang="da-DK"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da-DK" sz="1200" kern="100">
                          <a:effectLst/>
                        </a:rPr>
                        <a:t> </a:t>
                      </a:r>
                      <a:endParaRPr lang="da-DK"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da-DK" sz="1200" kern="100" dirty="0">
                          <a:effectLst/>
                        </a:rPr>
                        <a:t> </a:t>
                      </a:r>
                      <a:endParaRPr lang="da-DK"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da-DK" sz="1200" kern="100" dirty="0">
                          <a:effectLst/>
                        </a:rPr>
                        <a:t> </a:t>
                      </a:r>
                      <a:endParaRPr lang="da-DK"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da-DK" sz="1200" kern="100" dirty="0">
                          <a:effectLst/>
                        </a:rPr>
                        <a:t> </a:t>
                      </a:r>
                      <a:endParaRPr lang="da-DK"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da-DK" sz="1200" kern="100" dirty="0">
                          <a:effectLst/>
                        </a:rPr>
                        <a:t> </a:t>
                      </a:r>
                      <a:endParaRPr lang="da-DK"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26032917"/>
                  </a:ext>
                </a:extLst>
              </a:tr>
            </a:tbl>
          </a:graphicData>
        </a:graphic>
      </p:graphicFrame>
      <p:sp>
        <p:nvSpPr>
          <p:cNvPr id="9" name="Rektangel 8">
            <a:extLst>
              <a:ext uri="{FF2B5EF4-FFF2-40B4-BE49-F238E27FC236}">
                <a16:creationId xmlns:a16="http://schemas.microsoft.com/office/drawing/2014/main" id="{81DA76FC-F806-0059-AF54-8C974753F4BB}"/>
              </a:ext>
            </a:extLst>
          </p:cNvPr>
          <p:cNvSpPr/>
          <p:nvPr/>
        </p:nvSpPr>
        <p:spPr>
          <a:xfrm>
            <a:off x="9897033" y="5199529"/>
            <a:ext cx="1936378" cy="24764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a-DK" dirty="0">
                <a:solidFill>
                  <a:schemeClr val="tx1"/>
                </a:solidFill>
              </a:rPr>
              <a:t>Uro score: </a:t>
            </a:r>
          </a:p>
        </p:txBody>
      </p:sp>
      <p:sp>
        <p:nvSpPr>
          <p:cNvPr id="10" name="Tekstfelt 9">
            <a:extLst>
              <a:ext uri="{FF2B5EF4-FFF2-40B4-BE49-F238E27FC236}">
                <a16:creationId xmlns:a16="http://schemas.microsoft.com/office/drawing/2014/main" id="{52C66106-E503-2C04-FAE9-1A2CB9E3CBC0}"/>
              </a:ext>
            </a:extLst>
          </p:cNvPr>
          <p:cNvSpPr txBox="1"/>
          <p:nvPr/>
        </p:nvSpPr>
        <p:spPr>
          <a:xfrm>
            <a:off x="10255622" y="2034166"/>
            <a:ext cx="1577789" cy="1477328"/>
          </a:xfrm>
          <a:prstGeom prst="rect">
            <a:avLst/>
          </a:prstGeom>
          <a:noFill/>
        </p:spPr>
        <p:txBody>
          <a:bodyPr wrap="square" rtlCol="0">
            <a:spAutoFit/>
          </a:bodyPr>
          <a:lstStyle/>
          <a:p>
            <a:r>
              <a:rPr lang="da-DK" dirty="0"/>
              <a:t>Sæt to krydser pr. linje: Én for dræber og én for skaber.</a:t>
            </a:r>
          </a:p>
        </p:txBody>
      </p:sp>
      <p:sp>
        <p:nvSpPr>
          <p:cNvPr id="11" name="Tekstfelt 10">
            <a:extLst>
              <a:ext uri="{FF2B5EF4-FFF2-40B4-BE49-F238E27FC236}">
                <a16:creationId xmlns:a16="http://schemas.microsoft.com/office/drawing/2014/main" id="{813BD4E0-24BA-22D6-62B9-1EED43511E11}"/>
              </a:ext>
            </a:extLst>
          </p:cNvPr>
          <p:cNvSpPr txBox="1"/>
          <p:nvPr/>
        </p:nvSpPr>
        <p:spPr>
          <a:xfrm>
            <a:off x="914400" y="5880847"/>
            <a:ext cx="7790018" cy="646331"/>
          </a:xfrm>
          <a:prstGeom prst="rect">
            <a:avLst/>
          </a:prstGeom>
          <a:noFill/>
        </p:spPr>
        <p:txBody>
          <a:bodyPr wrap="none" rtlCol="0">
            <a:spAutoFit/>
          </a:bodyPr>
          <a:lstStyle/>
          <a:p>
            <a:r>
              <a:rPr lang="da-DK" dirty="0"/>
              <a:t>Hvis scoren ligger tæt på 0, ændrer projektet meget lidt. Giver det mening så?</a:t>
            </a:r>
          </a:p>
          <a:p>
            <a:r>
              <a:rPr lang="da-DK" dirty="0"/>
              <a:t>Hvis scoren er tæt på 60, ændrer det rigtig meget. Kan vi klare så meget uro?</a:t>
            </a:r>
          </a:p>
        </p:txBody>
      </p:sp>
    </p:spTree>
    <p:extLst>
      <p:ext uri="{BB962C8B-B14F-4D97-AF65-F5344CB8AC3E}">
        <p14:creationId xmlns:p14="http://schemas.microsoft.com/office/powerpoint/2010/main" val="35348765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34B13-7A9A-D650-1886-5FC7EC0B179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AC7B7B5-2C45-C3A7-715B-7D854D25CD2A}"/>
              </a:ext>
            </a:extLst>
          </p:cNvPr>
          <p:cNvSpPr>
            <a:spLocks noGrp="1"/>
          </p:cNvSpPr>
          <p:nvPr>
            <p:ph type="title"/>
          </p:nvPr>
        </p:nvSpPr>
        <p:spPr>
          <a:xfrm>
            <a:off x="403215" y="2569436"/>
            <a:ext cx="5334197" cy="1708242"/>
          </a:xfrm>
        </p:spPr>
        <p:txBody>
          <a:bodyPr anchor="ctr">
            <a:normAutofit fontScale="90000"/>
          </a:bodyPr>
          <a:lstStyle/>
          <a:p>
            <a:pPr algn="ctr"/>
            <a:br>
              <a:rPr lang="da-DK" dirty="0"/>
            </a:br>
            <a:br>
              <a:rPr lang="da-DK" dirty="0"/>
            </a:br>
            <a:r>
              <a:rPr lang="da-DK" dirty="0"/>
              <a:t>👍🏼</a:t>
            </a:r>
            <a:br>
              <a:rPr lang="da-DK" dirty="0"/>
            </a:br>
            <a:r>
              <a:rPr lang="da-DK" sz="7300" dirty="0"/>
              <a:t>NETVÆRKS-ACCEPT</a:t>
            </a:r>
            <a:r>
              <a:rPr lang="da-DK" dirty="0"/>
              <a:t> </a:t>
            </a:r>
            <a:br>
              <a:rPr lang="da-DK" dirty="0"/>
            </a:br>
            <a:endParaRPr lang="da-DK" sz="6600" dirty="0"/>
          </a:p>
        </p:txBody>
      </p:sp>
      <p:pic>
        <p:nvPicPr>
          <p:cNvPr id="4" name="Billede 3">
            <a:extLst>
              <a:ext uri="{FF2B5EF4-FFF2-40B4-BE49-F238E27FC236}">
                <a16:creationId xmlns:a16="http://schemas.microsoft.com/office/drawing/2014/main" id="{571A0477-B9C4-C25B-F74A-EB825CA6CCFF}"/>
              </a:ext>
            </a:extLst>
          </p:cNvPr>
          <p:cNvPicPr>
            <a:picLocks noChangeAspect="1"/>
          </p:cNvPicPr>
          <p:nvPr/>
        </p:nvPicPr>
        <p:blipFill>
          <a:blip r:embed="rId2"/>
          <a:stretch>
            <a:fillRect/>
          </a:stretch>
        </p:blipFill>
        <p:spPr>
          <a:xfrm>
            <a:off x="6118494" y="0"/>
            <a:ext cx="6073506" cy="6858000"/>
          </a:xfrm>
          <a:prstGeom prst="rect">
            <a:avLst/>
          </a:prstGeom>
        </p:spPr>
      </p:pic>
    </p:spTree>
    <p:extLst>
      <p:ext uri="{BB962C8B-B14F-4D97-AF65-F5344CB8AC3E}">
        <p14:creationId xmlns:p14="http://schemas.microsoft.com/office/powerpoint/2010/main" val="30352240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3E63CA-782A-6D88-FBA9-8353B8EA71E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AAA9BC9-5222-F973-4F7A-296591EAFA2A}"/>
              </a:ext>
            </a:extLst>
          </p:cNvPr>
          <p:cNvSpPr>
            <a:spLocks noGrp="1"/>
          </p:cNvSpPr>
          <p:nvPr>
            <p:ph type="title"/>
          </p:nvPr>
        </p:nvSpPr>
        <p:spPr>
          <a:xfrm>
            <a:off x="838200" y="1572125"/>
            <a:ext cx="10515600" cy="1856873"/>
          </a:xfrm>
        </p:spPr>
        <p:txBody>
          <a:bodyPr/>
          <a:lstStyle/>
          <a:p>
            <a:pPr algn="ctr"/>
            <a:r>
              <a:rPr lang="da-DK" sz="6000" dirty="0"/>
              <a:t>NETVÆRKSACCEPT</a:t>
            </a:r>
            <a:endParaRPr lang="da-DK" dirty="0"/>
          </a:p>
        </p:txBody>
      </p:sp>
      <p:sp>
        <p:nvSpPr>
          <p:cNvPr id="3" name="Pladsholder til indhold 2">
            <a:extLst>
              <a:ext uri="{FF2B5EF4-FFF2-40B4-BE49-F238E27FC236}">
                <a16:creationId xmlns:a16="http://schemas.microsoft.com/office/drawing/2014/main" id="{20DABEA6-C902-69B4-8112-571C6723B189}"/>
              </a:ext>
            </a:extLst>
          </p:cNvPr>
          <p:cNvSpPr>
            <a:spLocks noGrp="1"/>
          </p:cNvSpPr>
          <p:nvPr>
            <p:ph idx="1"/>
          </p:nvPr>
        </p:nvSpPr>
        <p:spPr>
          <a:xfrm>
            <a:off x="838200" y="3428999"/>
            <a:ext cx="10515600" cy="2747963"/>
          </a:xfrm>
        </p:spPr>
        <p:txBody>
          <a:bodyPr>
            <a:normAutofit/>
          </a:bodyPr>
          <a:lstStyle/>
          <a:p>
            <a:pPr marL="0" indent="0" algn="ctr">
              <a:buNone/>
            </a:pPr>
            <a:r>
              <a:rPr lang="da-DK" sz="4000" dirty="0"/>
              <a:t>Indbefatter både subjektive opfattelser og objektive tilladelser (kontrakt og lov).</a:t>
            </a:r>
          </a:p>
        </p:txBody>
      </p:sp>
    </p:spTree>
    <p:extLst>
      <p:ext uri="{BB962C8B-B14F-4D97-AF65-F5344CB8AC3E}">
        <p14:creationId xmlns:p14="http://schemas.microsoft.com/office/powerpoint/2010/main" val="19813124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F68D-9859-3F3C-99D6-07CF35F24E70}"/>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BF7E5515-467D-13BA-CC65-163D5B9AD30C}"/>
              </a:ext>
            </a:extLst>
          </p:cNvPr>
          <p:cNvSpPr>
            <a:spLocks noGrp="1"/>
          </p:cNvSpPr>
          <p:nvPr>
            <p:ph type="title"/>
          </p:nvPr>
        </p:nvSpPr>
        <p:spPr>
          <a:xfrm>
            <a:off x="838200" y="365125"/>
            <a:ext cx="5181600" cy="1325563"/>
          </a:xfrm>
        </p:spPr>
        <p:txBody>
          <a:bodyPr/>
          <a:lstStyle/>
          <a:p>
            <a:r>
              <a:rPr lang="da-DK" dirty="0"/>
              <a:t>Underviser 1</a:t>
            </a:r>
          </a:p>
        </p:txBody>
      </p:sp>
      <p:sp>
        <p:nvSpPr>
          <p:cNvPr id="5" name="Pladsholder til indhold 4">
            <a:extLst>
              <a:ext uri="{FF2B5EF4-FFF2-40B4-BE49-F238E27FC236}">
                <a16:creationId xmlns:a16="http://schemas.microsoft.com/office/drawing/2014/main" id="{00B48786-D1C7-C1E5-F04E-F61ED91E12BD}"/>
              </a:ext>
            </a:extLst>
          </p:cNvPr>
          <p:cNvSpPr>
            <a:spLocks noGrp="1"/>
          </p:cNvSpPr>
          <p:nvPr>
            <p:ph sz="half" idx="1"/>
          </p:nvPr>
        </p:nvSpPr>
        <p:spPr>
          <a:xfrm>
            <a:off x="838200" y="1825625"/>
            <a:ext cx="4920916" cy="4351338"/>
          </a:xfrm>
        </p:spPr>
        <p:txBody>
          <a:bodyPr/>
          <a:lstStyle/>
          <a:p>
            <a:r>
              <a:rPr lang="da-DK" dirty="0"/>
              <a:t>Hvem er jeg…</a:t>
            </a:r>
          </a:p>
        </p:txBody>
      </p:sp>
      <p:pic>
        <p:nvPicPr>
          <p:cNvPr id="1026" name="Picture 2">
            <a:extLst>
              <a:ext uri="{FF2B5EF4-FFF2-40B4-BE49-F238E27FC236}">
                <a16:creationId xmlns:a16="http://schemas.microsoft.com/office/drawing/2014/main" id="{46271E71-E12D-1A3B-6B44-DBA81C6EE2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r="2" b="20613"/>
          <a:stretch>
            <a:fillRect/>
          </a:stretch>
        </p:blipFill>
        <p:spPr bwMode="auto">
          <a:xfrm>
            <a:off x="6432887" y="-1"/>
            <a:ext cx="5759114"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36508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68EAA38E-CF93-1B15-96BF-06EF4FF386D6}"/>
              </a:ext>
            </a:extLst>
          </p:cNvPr>
          <p:cNvSpPr txBox="1"/>
          <p:nvPr/>
        </p:nvSpPr>
        <p:spPr>
          <a:xfrm>
            <a:off x="1432992" y="1413063"/>
            <a:ext cx="9326016" cy="4031873"/>
          </a:xfrm>
          <a:prstGeom prst="rect">
            <a:avLst/>
          </a:prstGeom>
          <a:noFill/>
        </p:spPr>
        <p:txBody>
          <a:bodyPr wrap="none" rtlCol="0">
            <a:spAutoFit/>
          </a:bodyPr>
          <a:lstStyle/>
          <a:p>
            <a:pPr algn="ctr"/>
            <a:r>
              <a:rPr lang="da-DK" sz="3200" dirty="0"/>
              <a:t>Hvem er berørt af dette GAI-projekt? </a:t>
            </a:r>
          </a:p>
          <a:p>
            <a:pPr algn="ctr"/>
            <a:r>
              <a:rPr lang="da-DK" sz="3200" dirty="0"/>
              <a:t>Og hvordan tager de imod det?</a:t>
            </a:r>
          </a:p>
          <a:p>
            <a:pPr algn="ctr"/>
            <a:endParaRPr lang="da-DK" sz="3200" dirty="0"/>
          </a:p>
          <a:p>
            <a:pPr algn="ctr"/>
            <a:r>
              <a:rPr lang="da-DK" sz="3200" dirty="0"/>
              <a:t>Skaber GAI-projektet værdi for ejere, medarbejdere, </a:t>
            </a:r>
          </a:p>
          <a:p>
            <a:pPr algn="ctr"/>
            <a:r>
              <a:rPr lang="da-DK" sz="3200" dirty="0"/>
              <a:t> kunder, leverandørerne og  samfundet?</a:t>
            </a:r>
          </a:p>
          <a:p>
            <a:pPr algn="ctr"/>
            <a:endParaRPr lang="da-DK" sz="3200" dirty="0"/>
          </a:p>
          <a:p>
            <a:pPr algn="ctr"/>
            <a:r>
              <a:rPr lang="da-DK" sz="3200" dirty="0"/>
              <a:t>Gør det dem vrede, glade eller ligeglade? </a:t>
            </a:r>
          </a:p>
          <a:p>
            <a:pPr algn="ctr"/>
            <a:r>
              <a:rPr lang="da-DK" sz="3200" dirty="0"/>
              <a:t>(KLOG eller KLAM)</a:t>
            </a:r>
          </a:p>
        </p:txBody>
      </p:sp>
    </p:spTree>
    <p:extLst>
      <p:ext uri="{BB962C8B-B14F-4D97-AF65-F5344CB8AC3E}">
        <p14:creationId xmlns:p14="http://schemas.microsoft.com/office/powerpoint/2010/main" val="27284846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lede 2" descr="Et billede, der indeholder Ansigt, kæbe, person, smil&#10;&#10;AI-genereret indhold kan være ukorrekt.">
            <a:extLst>
              <a:ext uri="{FF2B5EF4-FFF2-40B4-BE49-F238E27FC236}">
                <a16:creationId xmlns:a16="http://schemas.microsoft.com/office/drawing/2014/main" id="{9F54E5E0-3D0A-58F6-72D0-A0355008F741}"/>
              </a:ext>
            </a:extLst>
          </p:cNvPr>
          <p:cNvPicPr>
            <a:picLocks noChangeAspect="1"/>
          </p:cNvPicPr>
          <p:nvPr/>
        </p:nvPicPr>
        <p:blipFill>
          <a:blip r:embed="rId2"/>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8366909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4B1484-6254-8626-C0F6-48B4E3C12EF4}"/>
              </a:ext>
            </a:extLst>
          </p:cNvPr>
          <p:cNvSpPr>
            <a:spLocks noGrp="1"/>
          </p:cNvSpPr>
          <p:nvPr>
            <p:ph type="title"/>
          </p:nvPr>
        </p:nvSpPr>
        <p:spPr/>
        <p:txBody>
          <a:bodyPr/>
          <a:lstStyle/>
          <a:p>
            <a:r>
              <a:rPr lang="da-DK" dirty="0"/>
              <a:t>KLOG</a:t>
            </a:r>
          </a:p>
        </p:txBody>
      </p:sp>
      <p:sp>
        <p:nvSpPr>
          <p:cNvPr id="3" name="Pladsholder til indhold 2">
            <a:extLst>
              <a:ext uri="{FF2B5EF4-FFF2-40B4-BE49-F238E27FC236}">
                <a16:creationId xmlns:a16="http://schemas.microsoft.com/office/drawing/2014/main" id="{5495899E-0F09-365D-B502-B616D7125F9A}"/>
              </a:ext>
            </a:extLst>
          </p:cNvPr>
          <p:cNvSpPr>
            <a:spLocks noGrp="1"/>
          </p:cNvSpPr>
          <p:nvPr>
            <p:ph idx="1"/>
          </p:nvPr>
        </p:nvSpPr>
        <p:spPr>
          <a:xfrm>
            <a:off x="838201" y="1825625"/>
            <a:ext cx="6853518" cy="4667250"/>
          </a:xfrm>
        </p:spPr>
        <p:txBody>
          <a:bodyPr>
            <a:normAutofit fontScale="77500" lnSpcReduction="20000"/>
          </a:bodyPr>
          <a:lstStyle/>
          <a:p>
            <a:r>
              <a:rPr lang="da-DK" dirty="0"/>
              <a:t>Kreativitet</a:t>
            </a:r>
          </a:p>
          <a:p>
            <a:pPr lvl="1"/>
            <a:r>
              <a:rPr lang="da-DK" dirty="0"/>
              <a:t>GAI genererer kreative produkter såsom tekst, musik, billeder og video.</a:t>
            </a:r>
          </a:p>
          <a:p>
            <a:pPr lvl="1"/>
            <a:r>
              <a:rPr lang="da-DK" dirty="0"/>
              <a:t>GAI kan generere ideer, som mennesker ikke havde overvejet.</a:t>
            </a:r>
          </a:p>
          <a:p>
            <a:r>
              <a:rPr lang="da-DK" dirty="0"/>
              <a:t>Læring</a:t>
            </a:r>
          </a:p>
          <a:p>
            <a:pPr lvl="1"/>
            <a:r>
              <a:rPr lang="da-DK" dirty="0"/>
              <a:t>GAI lære fra data og identificerer mønstre, der kan understøtte beslutningstagning. </a:t>
            </a:r>
          </a:p>
          <a:p>
            <a:pPr lvl="1"/>
            <a:r>
              <a:rPr lang="da-DK" dirty="0"/>
              <a:t>Systemerne forbedrer sig over tid.</a:t>
            </a:r>
          </a:p>
          <a:p>
            <a:r>
              <a:rPr lang="da-DK" dirty="0"/>
              <a:t>Optimering</a:t>
            </a:r>
          </a:p>
          <a:p>
            <a:pPr lvl="1"/>
            <a:r>
              <a:rPr lang="da-DK" dirty="0"/>
              <a:t>Igennem automatisering og datadrevne indsigter kan GAI forbedre og effektivisere eksisterende forretningsprocesser.</a:t>
            </a:r>
          </a:p>
          <a:p>
            <a:r>
              <a:rPr lang="da-DK" dirty="0"/>
              <a:t>Gennemsigtighed</a:t>
            </a:r>
          </a:p>
          <a:p>
            <a:pPr lvl="1"/>
            <a:r>
              <a:rPr lang="da-DK" dirty="0"/>
              <a:t>GAI kan gennemskues, da det er gennemsigtigt, hvordan den kommer frem til et resultat - og hvilke træningsdata den bygger på.</a:t>
            </a:r>
          </a:p>
        </p:txBody>
      </p:sp>
      <p:pic>
        <p:nvPicPr>
          <p:cNvPr id="6" name="Billede 5" descr="Et billede, der indeholder Ansigt, person, portræt, Pande&#10;&#10;AI-genereret indhold kan være ukorrekt.">
            <a:extLst>
              <a:ext uri="{FF2B5EF4-FFF2-40B4-BE49-F238E27FC236}">
                <a16:creationId xmlns:a16="http://schemas.microsoft.com/office/drawing/2014/main" id="{16912C6D-6B8D-DC8A-91EE-19D7EEE71512}"/>
              </a:ext>
            </a:extLst>
          </p:cNvPr>
          <p:cNvPicPr>
            <a:picLocks noChangeAspect="1"/>
          </p:cNvPicPr>
          <p:nvPr/>
        </p:nvPicPr>
        <p:blipFill>
          <a:blip r:embed="rId2"/>
          <a:stretch>
            <a:fillRect/>
          </a:stretch>
        </p:blipFill>
        <p:spPr>
          <a:xfrm>
            <a:off x="7765473" y="0"/>
            <a:ext cx="4426527" cy="6858000"/>
          </a:xfrm>
          <a:prstGeom prst="rect">
            <a:avLst/>
          </a:prstGeom>
        </p:spPr>
      </p:pic>
    </p:spTree>
    <p:extLst>
      <p:ext uri="{BB962C8B-B14F-4D97-AF65-F5344CB8AC3E}">
        <p14:creationId xmlns:p14="http://schemas.microsoft.com/office/powerpoint/2010/main" val="41161627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71F965-14E9-48D7-8779-18415147953C}"/>
              </a:ext>
            </a:extLst>
          </p:cNvPr>
          <p:cNvSpPr>
            <a:spLocks noGrp="1"/>
          </p:cNvSpPr>
          <p:nvPr>
            <p:ph type="title"/>
          </p:nvPr>
        </p:nvSpPr>
        <p:spPr/>
        <p:txBody>
          <a:bodyPr>
            <a:normAutofit/>
          </a:bodyPr>
          <a:lstStyle/>
          <a:p>
            <a:r>
              <a:rPr lang="da-DK" sz="5400" dirty="0"/>
              <a:t>KLOG</a:t>
            </a:r>
          </a:p>
        </p:txBody>
      </p:sp>
      <p:sp>
        <p:nvSpPr>
          <p:cNvPr id="3" name="Pladsholder til indhold 2">
            <a:extLst>
              <a:ext uri="{FF2B5EF4-FFF2-40B4-BE49-F238E27FC236}">
                <a16:creationId xmlns:a16="http://schemas.microsoft.com/office/drawing/2014/main" id="{32D9AAF5-3163-331F-2ECA-1D21B2D78586}"/>
              </a:ext>
            </a:extLst>
          </p:cNvPr>
          <p:cNvSpPr>
            <a:spLocks noGrp="1"/>
          </p:cNvSpPr>
          <p:nvPr>
            <p:ph idx="1"/>
          </p:nvPr>
        </p:nvSpPr>
        <p:spPr>
          <a:xfrm>
            <a:off x="838200" y="1825625"/>
            <a:ext cx="4666129" cy="4351338"/>
          </a:xfrm>
        </p:spPr>
        <p:txBody>
          <a:bodyPr>
            <a:normAutofit fontScale="85000" lnSpcReduction="10000"/>
          </a:bodyPr>
          <a:lstStyle/>
          <a:p>
            <a:pPr marL="0" indent="0">
              <a:lnSpc>
                <a:spcPct val="150000"/>
              </a:lnSpc>
              <a:buNone/>
            </a:pPr>
            <a:r>
              <a:rPr lang="da-DK" sz="5400" dirty="0"/>
              <a:t>Kreativitet</a:t>
            </a:r>
          </a:p>
          <a:p>
            <a:pPr marL="0" indent="0">
              <a:lnSpc>
                <a:spcPct val="150000"/>
              </a:lnSpc>
              <a:buNone/>
            </a:pPr>
            <a:r>
              <a:rPr lang="da-DK" sz="5400" dirty="0"/>
              <a:t>Læring</a:t>
            </a:r>
          </a:p>
          <a:p>
            <a:pPr marL="0" indent="0">
              <a:lnSpc>
                <a:spcPct val="150000"/>
              </a:lnSpc>
              <a:buNone/>
            </a:pPr>
            <a:r>
              <a:rPr lang="da-DK" sz="5400" dirty="0"/>
              <a:t>Optimering</a:t>
            </a:r>
          </a:p>
          <a:p>
            <a:pPr marL="0" indent="0">
              <a:lnSpc>
                <a:spcPct val="150000"/>
              </a:lnSpc>
              <a:buNone/>
            </a:pPr>
            <a:r>
              <a:rPr lang="da-DK" sz="5400" dirty="0"/>
              <a:t>Gennemsigtighed</a:t>
            </a:r>
          </a:p>
        </p:txBody>
      </p:sp>
      <p:sp>
        <p:nvSpPr>
          <p:cNvPr id="4" name="Tekstfelt 3">
            <a:extLst>
              <a:ext uri="{FF2B5EF4-FFF2-40B4-BE49-F238E27FC236}">
                <a16:creationId xmlns:a16="http://schemas.microsoft.com/office/drawing/2014/main" id="{49394982-A021-0E6A-CFA3-CBDE813BFD3A}"/>
              </a:ext>
            </a:extLst>
          </p:cNvPr>
          <p:cNvSpPr txBox="1"/>
          <p:nvPr/>
        </p:nvSpPr>
        <p:spPr>
          <a:xfrm>
            <a:off x="5928961" y="2111137"/>
            <a:ext cx="1272987" cy="584775"/>
          </a:xfrm>
          <a:prstGeom prst="rect">
            <a:avLst/>
          </a:prstGeom>
          <a:noFill/>
        </p:spPr>
        <p:txBody>
          <a:bodyPr wrap="square" rtlCol="0">
            <a:spAutoFit/>
          </a:bodyPr>
          <a:lstStyle/>
          <a:p>
            <a:pPr algn="ctr"/>
            <a:r>
              <a:rPr lang="da-DK" sz="1600" dirty="0"/>
              <a:t>I lav grad for projektet</a:t>
            </a:r>
          </a:p>
        </p:txBody>
      </p:sp>
      <p:sp>
        <p:nvSpPr>
          <p:cNvPr id="5" name="Ellipse 4">
            <a:extLst>
              <a:ext uri="{FF2B5EF4-FFF2-40B4-BE49-F238E27FC236}">
                <a16:creationId xmlns:a16="http://schemas.microsoft.com/office/drawing/2014/main" id="{6B1312A9-90AE-67D3-B436-DF2384F5862A}"/>
              </a:ext>
            </a:extLst>
          </p:cNvPr>
          <p:cNvSpPr/>
          <p:nvPr/>
        </p:nvSpPr>
        <p:spPr>
          <a:xfrm>
            <a:off x="7417102" y="2180697"/>
            <a:ext cx="450000" cy="4500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Ellipse 5">
            <a:extLst>
              <a:ext uri="{FF2B5EF4-FFF2-40B4-BE49-F238E27FC236}">
                <a16:creationId xmlns:a16="http://schemas.microsoft.com/office/drawing/2014/main" id="{62AF9654-C517-584E-D553-6B8361778C34}"/>
              </a:ext>
            </a:extLst>
          </p:cNvPr>
          <p:cNvSpPr/>
          <p:nvPr/>
        </p:nvSpPr>
        <p:spPr>
          <a:xfrm>
            <a:off x="8468619" y="2178525"/>
            <a:ext cx="450000" cy="4500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Ellipse 6">
            <a:extLst>
              <a:ext uri="{FF2B5EF4-FFF2-40B4-BE49-F238E27FC236}">
                <a16:creationId xmlns:a16="http://schemas.microsoft.com/office/drawing/2014/main" id="{6F6F4EB0-D610-2879-09D7-D15BA2470697}"/>
              </a:ext>
            </a:extLst>
          </p:cNvPr>
          <p:cNvSpPr/>
          <p:nvPr/>
        </p:nvSpPr>
        <p:spPr>
          <a:xfrm>
            <a:off x="7944695" y="2178525"/>
            <a:ext cx="450000" cy="4500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Ellipse 7">
            <a:extLst>
              <a:ext uri="{FF2B5EF4-FFF2-40B4-BE49-F238E27FC236}">
                <a16:creationId xmlns:a16="http://schemas.microsoft.com/office/drawing/2014/main" id="{DB2F660D-9DC5-0C0C-FC37-899C1FE6D2BE}"/>
              </a:ext>
            </a:extLst>
          </p:cNvPr>
          <p:cNvSpPr/>
          <p:nvPr/>
        </p:nvSpPr>
        <p:spPr>
          <a:xfrm>
            <a:off x="9499717" y="2178525"/>
            <a:ext cx="450000" cy="4500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Ellipse 8">
            <a:extLst>
              <a:ext uri="{FF2B5EF4-FFF2-40B4-BE49-F238E27FC236}">
                <a16:creationId xmlns:a16="http://schemas.microsoft.com/office/drawing/2014/main" id="{07F2B9B7-C1ED-558A-D7F1-00AFFF0DE0A2}"/>
              </a:ext>
            </a:extLst>
          </p:cNvPr>
          <p:cNvSpPr/>
          <p:nvPr/>
        </p:nvSpPr>
        <p:spPr>
          <a:xfrm>
            <a:off x="8992543" y="2178525"/>
            <a:ext cx="450000" cy="4500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Tekstfelt 10">
            <a:extLst>
              <a:ext uri="{FF2B5EF4-FFF2-40B4-BE49-F238E27FC236}">
                <a16:creationId xmlns:a16="http://schemas.microsoft.com/office/drawing/2014/main" id="{0C42920D-154E-6A9E-6D16-6BCA06F2CFC5}"/>
              </a:ext>
            </a:extLst>
          </p:cNvPr>
          <p:cNvSpPr txBox="1"/>
          <p:nvPr/>
        </p:nvSpPr>
        <p:spPr>
          <a:xfrm>
            <a:off x="10080813" y="2111137"/>
            <a:ext cx="1272987" cy="584775"/>
          </a:xfrm>
          <a:prstGeom prst="rect">
            <a:avLst/>
          </a:prstGeom>
          <a:noFill/>
        </p:spPr>
        <p:txBody>
          <a:bodyPr wrap="square" rtlCol="0">
            <a:spAutoFit/>
          </a:bodyPr>
          <a:lstStyle/>
          <a:p>
            <a:pPr algn="ctr"/>
            <a:r>
              <a:rPr lang="da-DK" sz="1600" dirty="0"/>
              <a:t>I høj grad for projektet</a:t>
            </a:r>
          </a:p>
        </p:txBody>
      </p:sp>
      <p:sp>
        <p:nvSpPr>
          <p:cNvPr id="12" name="Tekstfelt 11">
            <a:extLst>
              <a:ext uri="{FF2B5EF4-FFF2-40B4-BE49-F238E27FC236}">
                <a16:creationId xmlns:a16="http://schemas.microsoft.com/office/drawing/2014/main" id="{B84CDA67-F3D7-F935-A414-70D4E0268B26}"/>
              </a:ext>
            </a:extLst>
          </p:cNvPr>
          <p:cNvSpPr txBox="1"/>
          <p:nvPr/>
        </p:nvSpPr>
        <p:spPr>
          <a:xfrm>
            <a:off x="5928961" y="3226149"/>
            <a:ext cx="1272987" cy="584775"/>
          </a:xfrm>
          <a:prstGeom prst="rect">
            <a:avLst/>
          </a:prstGeom>
          <a:noFill/>
        </p:spPr>
        <p:txBody>
          <a:bodyPr wrap="square" rtlCol="0">
            <a:spAutoFit/>
          </a:bodyPr>
          <a:lstStyle/>
          <a:p>
            <a:pPr algn="ctr"/>
            <a:r>
              <a:rPr lang="da-DK" sz="1600" dirty="0"/>
              <a:t>I lav grad for projektet</a:t>
            </a:r>
          </a:p>
        </p:txBody>
      </p:sp>
      <p:sp>
        <p:nvSpPr>
          <p:cNvPr id="13" name="Ellipse 12">
            <a:extLst>
              <a:ext uri="{FF2B5EF4-FFF2-40B4-BE49-F238E27FC236}">
                <a16:creationId xmlns:a16="http://schemas.microsoft.com/office/drawing/2014/main" id="{3F08F231-805D-B507-2906-8CC1BCDD19BF}"/>
              </a:ext>
            </a:extLst>
          </p:cNvPr>
          <p:cNvSpPr/>
          <p:nvPr/>
        </p:nvSpPr>
        <p:spPr>
          <a:xfrm>
            <a:off x="7417102" y="3295709"/>
            <a:ext cx="450000" cy="4500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Ellipse 13">
            <a:extLst>
              <a:ext uri="{FF2B5EF4-FFF2-40B4-BE49-F238E27FC236}">
                <a16:creationId xmlns:a16="http://schemas.microsoft.com/office/drawing/2014/main" id="{EE798453-EBF8-8EE0-055B-B8D49989E831}"/>
              </a:ext>
            </a:extLst>
          </p:cNvPr>
          <p:cNvSpPr/>
          <p:nvPr/>
        </p:nvSpPr>
        <p:spPr>
          <a:xfrm>
            <a:off x="8468619" y="3293537"/>
            <a:ext cx="450000" cy="4500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Ellipse 14">
            <a:extLst>
              <a:ext uri="{FF2B5EF4-FFF2-40B4-BE49-F238E27FC236}">
                <a16:creationId xmlns:a16="http://schemas.microsoft.com/office/drawing/2014/main" id="{7B37FD04-6F46-6F37-B15F-2DEE194D2130}"/>
              </a:ext>
            </a:extLst>
          </p:cNvPr>
          <p:cNvSpPr/>
          <p:nvPr/>
        </p:nvSpPr>
        <p:spPr>
          <a:xfrm>
            <a:off x="7944695" y="3293537"/>
            <a:ext cx="450000" cy="4500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Ellipse 15">
            <a:extLst>
              <a:ext uri="{FF2B5EF4-FFF2-40B4-BE49-F238E27FC236}">
                <a16:creationId xmlns:a16="http://schemas.microsoft.com/office/drawing/2014/main" id="{2F9BD9E6-A86E-9A62-E1CE-AADFB9E56ECA}"/>
              </a:ext>
            </a:extLst>
          </p:cNvPr>
          <p:cNvSpPr/>
          <p:nvPr/>
        </p:nvSpPr>
        <p:spPr>
          <a:xfrm>
            <a:off x="9499717" y="3293537"/>
            <a:ext cx="450000" cy="4500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Ellipse 16">
            <a:extLst>
              <a:ext uri="{FF2B5EF4-FFF2-40B4-BE49-F238E27FC236}">
                <a16:creationId xmlns:a16="http://schemas.microsoft.com/office/drawing/2014/main" id="{133A8E50-7BB5-32E0-6ED0-6762E15DDB0B}"/>
              </a:ext>
            </a:extLst>
          </p:cNvPr>
          <p:cNvSpPr/>
          <p:nvPr/>
        </p:nvSpPr>
        <p:spPr>
          <a:xfrm>
            <a:off x="8992543" y="3293537"/>
            <a:ext cx="450000" cy="4500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 name="Tekstfelt 17">
            <a:extLst>
              <a:ext uri="{FF2B5EF4-FFF2-40B4-BE49-F238E27FC236}">
                <a16:creationId xmlns:a16="http://schemas.microsoft.com/office/drawing/2014/main" id="{5545DD10-5214-4507-897F-C6798A0BDE19}"/>
              </a:ext>
            </a:extLst>
          </p:cNvPr>
          <p:cNvSpPr txBox="1"/>
          <p:nvPr/>
        </p:nvSpPr>
        <p:spPr>
          <a:xfrm>
            <a:off x="10080813" y="3226149"/>
            <a:ext cx="1272987" cy="584775"/>
          </a:xfrm>
          <a:prstGeom prst="rect">
            <a:avLst/>
          </a:prstGeom>
          <a:noFill/>
        </p:spPr>
        <p:txBody>
          <a:bodyPr wrap="square" rtlCol="0">
            <a:spAutoFit/>
          </a:bodyPr>
          <a:lstStyle/>
          <a:p>
            <a:pPr algn="ctr"/>
            <a:r>
              <a:rPr lang="da-DK" sz="1600" dirty="0"/>
              <a:t>I høj grad for projektet</a:t>
            </a:r>
          </a:p>
        </p:txBody>
      </p:sp>
      <p:sp>
        <p:nvSpPr>
          <p:cNvPr id="19" name="Tekstfelt 18">
            <a:extLst>
              <a:ext uri="{FF2B5EF4-FFF2-40B4-BE49-F238E27FC236}">
                <a16:creationId xmlns:a16="http://schemas.microsoft.com/office/drawing/2014/main" id="{D5F76779-75A3-CDC9-251D-3E896CBC0FED}"/>
              </a:ext>
            </a:extLst>
          </p:cNvPr>
          <p:cNvSpPr txBox="1"/>
          <p:nvPr/>
        </p:nvSpPr>
        <p:spPr>
          <a:xfrm>
            <a:off x="5928961" y="4356500"/>
            <a:ext cx="1272987" cy="584775"/>
          </a:xfrm>
          <a:prstGeom prst="rect">
            <a:avLst/>
          </a:prstGeom>
          <a:noFill/>
        </p:spPr>
        <p:txBody>
          <a:bodyPr wrap="square" rtlCol="0">
            <a:spAutoFit/>
          </a:bodyPr>
          <a:lstStyle/>
          <a:p>
            <a:pPr algn="ctr"/>
            <a:r>
              <a:rPr lang="da-DK" sz="1600" dirty="0"/>
              <a:t>I lav grad for projektet</a:t>
            </a:r>
          </a:p>
        </p:txBody>
      </p:sp>
      <p:sp>
        <p:nvSpPr>
          <p:cNvPr id="20" name="Ellipse 19">
            <a:extLst>
              <a:ext uri="{FF2B5EF4-FFF2-40B4-BE49-F238E27FC236}">
                <a16:creationId xmlns:a16="http://schemas.microsoft.com/office/drawing/2014/main" id="{66836378-1340-09CA-C93F-B834C9C7912B}"/>
              </a:ext>
            </a:extLst>
          </p:cNvPr>
          <p:cNvSpPr/>
          <p:nvPr/>
        </p:nvSpPr>
        <p:spPr>
          <a:xfrm>
            <a:off x="7417102" y="4426060"/>
            <a:ext cx="450000" cy="4500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Ellipse 20">
            <a:extLst>
              <a:ext uri="{FF2B5EF4-FFF2-40B4-BE49-F238E27FC236}">
                <a16:creationId xmlns:a16="http://schemas.microsoft.com/office/drawing/2014/main" id="{9F71202D-E939-5650-8B8B-D433307FF873}"/>
              </a:ext>
            </a:extLst>
          </p:cNvPr>
          <p:cNvSpPr/>
          <p:nvPr/>
        </p:nvSpPr>
        <p:spPr>
          <a:xfrm>
            <a:off x="8468619" y="4423888"/>
            <a:ext cx="450000" cy="4500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 name="Ellipse 21">
            <a:extLst>
              <a:ext uri="{FF2B5EF4-FFF2-40B4-BE49-F238E27FC236}">
                <a16:creationId xmlns:a16="http://schemas.microsoft.com/office/drawing/2014/main" id="{78F17CE2-EF0B-9ACC-DB39-6D0E518DFB39}"/>
              </a:ext>
            </a:extLst>
          </p:cNvPr>
          <p:cNvSpPr/>
          <p:nvPr/>
        </p:nvSpPr>
        <p:spPr>
          <a:xfrm>
            <a:off x="7944695" y="4423888"/>
            <a:ext cx="450000" cy="4500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3" name="Ellipse 22">
            <a:extLst>
              <a:ext uri="{FF2B5EF4-FFF2-40B4-BE49-F238E27FC236}">
                <a16:creationId xmlns:a16="http://schemas.microsoft.com/office/drawing/2014/main" id="{8A4F1C7B-94AD-1F72-A7C0-DF736E871325}"/>
              </a:ext>
            </a:extLst>
          </p:cNvPr>
          <p:cNvSpPr/>
          <p:nvPr/>
        </p:nvSpPr>
        <p:spPr>
          <a:xfrm>
            <a:off x="9499717" y="4423888"/>
            <a:ext cx="450000" cy="4500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 name="Ellipse 23">
            <a:extLst>
              <a:ext uri="{FF2B5EF4-FFF2-40B4-BE49-F238E27FC236}">
                <a16:creationId xmlns:a16="http://schemas.microsoft.com/office/drawing/2014/main" id="{F3237DC6-7F18-BC29-252D-E886270F7A9B}"/>
              </a:ext>
            </a:extLst>
          </p:cNvPr>
          <p:cNvSpPr/>
          <p:nvPr/>
        </p:nvSpPr>
        <p:spPr>
          <a:xfrm>
            <a:off x="8992543" y="4423888"/>
            <a:ext cx="450000" cy="4500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5" name="Tekstfelt 24">
            <a:extLst>
              <a:ext uri="{FF2B5EF4-FFF2-40B4-BE49-F238E27FC236}">
                <a16:creationId xmlns:a16="http://schemas.microsoft.com/office/drawing/2014/main" id="{31C25F1A-CA95-C887-6AA2-8DAADEA87EE4}"/>
              </a:ext>
            </a:extLst>
          </p:cNvPr>
          <p:cNvSpPr txBox="1"/>
          <p:nvPr/>
        </p:nvSpPr>
        <p:spPr>
          <a:xfrm>
            <a:off x="10080813" y="4356500"/>
            <a:ext cx="1272987" cy="584775"/>
          </a:xfrm>
          <a:prstGeom prst="rect">
            <a:avLst/>
          </a:prstGeom>
          <a:noFill/>
        </p:spPr>
        <p:txBody>
          <a:bodyPr wrap="square" rtlCol="0">
            <a:spAutoFit/>
          </a:bodyPr>
          <a:lstStyle/>
          <a:p>
            <a:pPr algn="ctr"/>
            <a:r>
              <a:rPr lang="da-DK" sz="1600" dirty="0"/>
              <a:t>I høj grad for projektet</a:t>
            </a:r>
          </a:p>
        </p:txBody>
      </p:sp>
      <p:sp>
        <p:nvSpPr>
          <p:cNvPr id="26" name="Tekstfelt 25">
            <a:extLst>
              <a:ext uri="{FF2B5EF4-FFF2-40B4-BE49-F238E27FC236}">
                <a16:creationId xmlns:a16="http://schemas.microsoft.com/office/drawing/2014/main" id="{A5085B56-D0AD-7336-4EF3-2931E83BAD0D}"/>
              </a:ext>
            </a:extLst>
          </p:cNvPr>
          <p:cNvSpPr txBox="1"/>
          <p:nvPr/>
        </p:nvSpPr>
        <p:spPr>
          <a:xfrm>
            <a:off x="5928961" y="5447652"/>
            <a:ext cx="1272987" cy="584775"/>
          </a:xfrm>
          <a:prstGeom prst="rect">
            <a:avLst/>
          </a:prstGeom>
          <a:noFill/>
        </p:spPr>
        <p:txBody>
          <a:bodyPr wrap="square" rtlCol="0">
            <a:spAutoFit/>
          </a:bodyPr>
          <a:lstStyle/>
          <a:p>
            <a:pPr algn="ctr"/>
            <a:r>
              <a:rPr lang="da-DK" sz="1600" dirty="0"/>
              <a:t>I lav grad for projektet</a:t>
            </a:r>
          </a:p>
        </p:txBody>
      </p:sp>
      <p:sp>
        <p:nvSpPr>
          <p:cNvPr id="27" name="Ellipse 26">
            <a:extLst>
              <a:ext uri="{FF2B5EF4-FFF2-40B4-BE49-F238E27FC236}">
                <a16:creationId xmlns:a16="http://schemas.microsoft.com/office/drawing/2014/main" id="{1B75F0B6-C9E5-B803-6A55-62D826C1179D}"/>
              </a:ext>
            </a:extLst>
          </p:cNvPr>
          <p:cNvSpPr/>
          <p:nvPr/>
        </p:nvSpPr>
        <p:spPr>
          <a:xfrm>
            <a:off x="7417102" y="5517212"/>
            <a:ext cx="450000" cy="4500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8" name="Ellipse 27">
            <a:extLst>
              <a:ext uri="{FF2B5EF4-FFF2-40B4-BE49-F238E27FC236}">
                <a16:creationId xmlns:a16="http://schemas.microsoft.com/office/drawing/2014/main" id="{7BDDCF9C-761F-C3B4-097F-066EB661E5A8}"/>
              </a:ext>
            </a:extLst>
          </p:cNvPr>
          <p:cNvSpPr/>
          <p:nvPr/>
        </p:nvSpPr>
        <p:spPr>
          <a:xfrm>
            <a:off x="8468619" y="5515040"/>
            <a:ext cx="450000" cy="4500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9" name="Ellipse 28">
            <a:extLst>
              <a:ext uri="{FF2B5EF4-FFF2-40B4-BE49-F238E27FC236}">
                <a16:creationId xmlns:a16="http://schemas.microsoft.com/office/drawing/2014/main" id="{8D820B88-0CBB-B068-9446-98204FBF9D15}"/>
              </a:ext>
            </a:extLst>
          </p:cNvPr>
          <p:cNvSpPr/>
          <p:nvPr/>
        </p:nvSpPr>
        <p:spPr>
          <a:xfrm>
            <a:off x="7944695" y="5515040"/>
            <a:ext cx="450000" cy="4500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0" name="Ellipse 29">
            <a:extLst>
              <a:ext uri="{FF2B5EF4-FFF2-40B4-BE49-F238E27FC236}">
                <a16:creationId xmlns:a16="http://schemas.microsoft.com/office/drawing/2014/main" id="{78ABE58A-F7B5-6729-6D2C-0ECB47D7F4E2}"/>
              </a:ext>
            </a:extLst>
          </p:cNvPr>
          <p:cNvSpPr/>
          <p:nvPr/>
        </p:nvSpPr>
        <p:spPr>
          <a:xfrm>
            <a:off x="9499717" y="5515040"/>
            <a:ext cx="450000" cy="4500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1" name="Ellipse 30">
            <a:extLst>
              <a:ext uri="{FF2B5EF4-FFF2-40B4-BE49-F238E27FC236}">
                <a16:creationId xmlns:a16="http://schemas.microsoft.com/office/drawing/2014/main" id="{AC357058-E040-1E6A-6612-8F1666B2C4A8}"/>
              </a:ext>
            </a:extLst>
          </p:cNvPr>
          <p:cNvSpPr/>
          <p:nvPr/>
        </p:nvSpPr>
        <p:spPr>
          <a:xfrm>
            <a:off x="8992543" y="5515040"/>
            <a:ext cx="450000" cy="4500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2" name="Tekstfelt 31">
            <a:extLst>
              <a:ext uri="{FF2B5EF4-FFF2-40B4-BE49-F238E27FC236}">
                <a16:creationId xmlns:a16="http://schemas.microsoft.com/office/drawing/2014/main" id="{0010F626-4DA8-83D3-BE64-2C65588F23AC}"/>
              </a:ext>
            </a:extLst>
          </p:cNvPr>
          <p:cNvSpPr txBox="1"/>
          <p:nvPr/>
        </p:nvSpPr>
        <p:spPr>
          <a:xfrm>
            <a:off x="10080813" y="5447652"/>
            <a:ext cx="1272987" cy="584775"/>
          </a:xfrm>
          <a:prstGeom prst="rect">
            <a:avLst/>
          </a:prstGeom>
          <a:noFill/>
        </p:spPr>
        <p:txBody>
          <a:bodyPr wrap="square" rtlCol="0">
            <a:spAutoFit/>
          </a:bodyPr>
          <a:lstStyle/>
          <a:p>
            <a:pPr algn="ctr"/>
            <a:r>
              <a:rPr lang="da-DK" sz="1600" dirty="0"/>
              <a:t>I høj grad for projektet</a:t>
            </a:r>
          </a:p>
        </p:txBody>
      </p:sp>
    </p:spTree>
    <p:extLst>
      <p:ext uri="{BB962C8B-B14F-4D97-AF65-F5344CB8AC3E}">
        <p14:creationId xmlns:p14="http://schemas.microsoft.com/office/powerpoint/2010/main" val="38283458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E474A5-A0E6-311B-DCCF-5CC017F4179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D37DFB3-E402-F461-04C5-057C11B93973}"/>
              </a:ext>
            </a:extLst>
          </p:cNvPr>
          <p:cNvSpPr>
            <a:spLocks noGrp="1"/>
          </p:cNvSpPr>
          <p:nvPr>
            <p:ph type="title"/>
          </p:nvPr>
        </p:nvSpPr>
        <p:spPr>
          <a:xfrm>
            <a:off x="4586791" y="365125"/>
            <a:ext cx="6674224" cy="1325563"/>
          </a:xfrm>
        </p:spPr>
        <p:txBody>
          <a:bodyPr/>
          <a:lstStyle/>
          <a:p>
            <a:r>
              <a:rPr lang="da-DK" dirty="0"/>
              <a:t>KLAM</a:t>
            </a:r>
          </a:p>
        </p:txBody>
      </p:sp>
      <p:sp>
        <p:nvSpPr>
          <p:cNvPr id="3" name="Pladsholder til indhold 2">
            <a:extLst>
              <a:ext uri="{FF2B5EF4-FFF2-40B4-BE49-F238E27FC236}">
                <a16:creationId xmlns:a16="http://schemas.microsoft.com/office/drawing/2014/main" id="{15756D10-CECB-A766-9576-6D5C48223934}"/>
              </a:ext>
            </a:extLst>
          </p:cNvPr>
          <p:cNvSpPr>
            <a:spLocks noGrp="1"/>
          </p:cNvSpPr>
          <p:nvPr>
            <p:ph idx="1"/>
          </p:nvPr>
        </p:nvSpPr>
        <p:spPr>
          <a:xfrm>
            <a:off x="4586791" y="1825624"/>
            <a:ext cx="7390056" cy="5032375"/>
          </a:xfrm>
        </p:spPr>
        <p:txBody>
          <a:bodyPr>
            <a:normAutofit fontScale="92500" lnSpcReduction="20000"/>
          </a:bodyPr>
          <a:lstStyle/>
          <a:p>
            <a:r>
              <a:rPr lang="da-DK" dirty="0"/>
              <a:t>Kontrol</a:t>
            </a:r>
          </a:p>
          <a:p>
            <a:pPr lvl="1"/>
            <a:r>
              <a:rPr lang="da-DK" dirty="0"/>
              <a:t>GAI kan overtage kontrollen fra mennesker. </a:t>
            </a:r>
          </a:p>
          <a:p>
            <a:pPr lvl="1"/>
            <a:r>
              <a:rPr lang="da-DK" dirty="0"/>
              <a:t>Når flere og flere opgaver “</a:t>
            </a:r>
            <a:r>
              <a:rPr lang="da-DK" dirty="0" err="1"/>
              <a:t>botsources</a:t>
            </a:r>
            <a:r>
              <a:rPr lang="da-DK" dirty="0"/>
              <a:t>” og automatiseres, fjernes den menneskelige autonomi.</a:t>
            </a:r>
          </a:p>
          <a:p>
            <a:r>
              <a:rPr lang="da-DK" dirty="0"/>
              <a:t>Løgn</a:t>
            </a:r>
          </a:p>
          <a:p>
            <a:pPr lvl="1"/>
            <a:r>
              <a:rPr lang="da-DK" dirty="0"/>
              <a:t>GAI kan hallucinere og forstærke misinformation. Hvis dette ikke kontrolleres, kan GAI frit fordreje sandheden.</a:t>
            </a:r>
          </a:p>
          <a:p>
            <a:r>
              <a:rPr lang="da-DK" dirty="0"/>
              <a:t>Ansvarsløshed</a:t>
            </a:r>
          </a:p>
          <a:p>
            <a:pPr lvl="1"/>
            <a:r>
              <a:rPr lang="da-DK" dirty="0"/>
              <a:t>GAI kan ikke tage ansvar for sine handlinger. Den kan således ikke stilles til regnskab for tvivlsomme eller forkerte beslutninger. </a:t>
            </a:r>
          </a:p>
          <a:p>
            <a:r>
              <a:rPr lang="da-DK" dirty="0"/>
              <a:t>Manipulation</a:t>
            </a:r>
          </a:p>
          <a:p>
            <a:pPr lvl="1"/>
            <a:r>
              <a:rPr lang="da-DK" dirty="0"/>
              <a:t>GAI kan gennem indsigt og personaliserede algoritmer manipulere med menneskelig adfærd. Individuelle træk kan udnyttes til reklamer og kommunikation.</a:t>
            </a:r>
          </a:p>
        </p:txBody>
      </p:sp>
      <p:pic>
        <p:nvPicPr>
          <p:cNvPr id="5" name="Billede 4" descr="Et billede, der indeholder maleri, kæbe, horror/rædsel, kunst&#10;&#10;AI-genereret indhold kan være ukorrekt.">
            <a:extLst>
              <a:ext uri="{FF2B5EF4-FFF2-40B4-BE49-F238E27FC236}">
                <a16:creationId xmlns:a16="http://schemas.microsoft.com/office/drawing/2014/main" id="{C4010234-9435-55BD-2372-BD54ABEC9D33}"/>
              </a:ext>
            </a:extLst>
          </p:cNvPr>
          <p:cNvPicPr>
            <a:picLocks noChangeAspect="1"/>
          </p:cNvPicPr>
          <p:nvPr/>
        </p:nvPicPr>
        <p:blipFill>
          <a:blip r:embed="rId2"/>
          <a:stretch>
            <a:fillRect/>
          </a:stretch>
        </p:blipFill>
        <p:spPr>
          <a:xfrm>
            <a:off x="29284" y="-1"/>
            <a:ext cx="3901447" cy="6868745"/>
          </a:xfrm>
          <a:prstGeom prst="rect">
            <a:avLst/>
          </a:prstGeom>
        </p:spPr>
      </p:pic>
    </p:spTree>
    <p:extLst>
      <p:ext uri="{BB962C8B-B14F-4D97-AF65-F5344CB8AC3E}">
        <p14:creationId xmlns:p14="http://schemas.microsoft.com/office/powerpoint/2010/main" val="26747596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6D687-B2A9-1E51-3CA6-34FD996343F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2C727CF-75BA-2FDE-8FD8-152CCE655D3A}"/>
              </a:ext>
            </a:extLst>
          </p:cNvPr>
          <p:cNvSpPr>
            <a:spLocks noGrp="1"/>
          </p:cNvSpPr>
          <p:nvPr>
            <p:ph type="title"/>
          </p:nvPr>
        </p:nvSpPr>
        <p:spPr/>
        <p:txBody>
          <a:bodyPr>
            <a:normAutofit/>
          </a:bodyPr>
          <a:lstStyle/>
          <a:p>
            <a:r>
              <a:rPr lang="da-DK" sz="5400" dirty="0"/>
              <a:t>KLAM</a:t>
            </a:r>
          </a:p>
        </p:txBody>
      </p:sp>
      <p:sp>
        <p:nvSpPr>
          <p:cNvPr id="3" name="Pladsholder til indhold 2">
            <a:extLst>
              <a:ext uri="{FF2B5EF4-FFF2-40B4-BE49-F238E27FC236}">
                <a16:creationId xmlns:a16="http://schemas.microsoft.com/office/drawing/2014/main" id="{1100A6D9-2EDF-B1D2-34C4-5268EC251521}"/>
              </a:ext>
            </a:extLst>
          </p:cNvPr>
          <p:cNvSpPr>
            <a:spLocks noGrp="1"/>
          </p:cNvSpPr>
          <p:nvPr>
            <p:ph idx="1"/>
          </p:nvPr>
        </p:nvSpPr>
        <p:spPr>
          <a:xfrm>
            <a:off x="838200" y="1825625"/>
            <a:ext cx="4666129" cy="4351338"/>
          </a:xfrm>
        </p:spPr>
        <p:txBody>
          <a:bodyPr>
            <a:normAutofit fontScale="85000" lnSpcReduction="10000"/>
          </a:bodyPr>
          <a:lstStyle/>
          <a:p>
            <a:pPr marL="0" indent="0">
              <a:lnSpc>
                <a:spcPct val="150000"/>
              </a:lnSpc>
              <a:buNone/>
            </a:pPr>
            <a:r>
              <a:rPr lang="da-DK" sz="5400" dirty="0"/>
              <a:t>Kontrol</a:t>
            </a:r>
          </a:p>
          <a:p>
            <a:pPr marL="0" indent="0">
              <a:lnSpc>
                <a:spcPct val="150000"/>
              </a:lnSpc>
              <a:buNone/>
            </a:pPr>
            <a:r>
              <a:rPr lang="da-DK" sz="5400" dirty="0"/>
              <a:t>Løgn</a:t>
            </a:r>
          </a:p>
          <a:p>
            <a:pPr marL="0" indent="0">
              <a:lnSpc>
                <a:spcPct val="150000"/>
              </a:lnSpc>
              <a:buNone/>
            </a:pPr>
            <a:r>
              <a:rPr lang="da-DK" sz="5400" dirty="0"/>
              <a:t>Ansvarsløshed</a:t>
            </a:r>
          </a:p>
          <a:p>
            <a:pPr marL="0" indent="0">
              <a:lnSpc>
                <a:spcPct val="150000"/>
              </a:lnSpc>
              <a:buNone/>
            </a:pPr>
            <a:r>
              <a:rPr lang="da-DK" sz="5400" dirty="0"/>
              <a:t>Manipulation</a:t>
            </a:r>
          </a:p>
        </p:txBody>
      </p:sp>
      <p:sp>
        <p:nvSpPr>
          <p:cNvPr id="4" name="Tekstfelt 3">
            <a:extLst>
              <a:ext uri="{FF2B5EF4-FFF2-40B4-BE49-F238E27FC236}">
                <a16:creationId xmlns:a16="http://schemas.microsoft.com/office/drawing/2014/main" id="{5224CEE2-5398-436E-B5C2-F5841FD5CB09}"/>
              </a:ext>
            </a:extLst>
          </p:cNvPr>
          <p:cNvSpPr txBox="1"/>
          <p:nvPr/>
        </p:nvSpPr>
        <p:spPr>
          <a:xfrm>
            <a:off x="5928961" y="2111137"/>
            <a:ext cx="1272987" cy="584775"/>
          </a:xfrm>
          <a:prstGeom prst="rect">
            <a:avLst/>
          </a:prstGeom>
          <a:noFill/>
        </p:spPr>
        <p:txBody>
          <a:bodyPr wrap="square" rtlCol="0">
            <a:spAutoFit/>
          </a:bodyPr>
          <a:lstStyle/>
          <a:p>
            <a:pPr algn="ctr"/>
            <a:r>
              <a:rPr lang="da-DK" sz="1600" dirty="0"/>
              <a:t>I lav grad for projektet</a:t>
            </a:r>
          </a:p>
        </p:txBody>
      </p:sp>
      <p:sp>
        <p:nvSpPr>
          <p:cNvPr id="5" name="Ellipse 4">
            <a:extLst>
              <a:ext uri="{FF2B5EF4-FFF2-40B4-BE49-F238E27FC236}">
                <a16:creationId xmlns:a16="http://schemas.microsoft.com/office/drawing/2014/main" id="{D9373CC8-763F-B67E-6715-2CBA7C8B9801}"/>
              </a:ext>
            </a:extLst>
          </p:cNvPr>
          <p:cNvSpPr/>
          <p:nvPr/>
        </p:nvSpPr>
        <p:spPr>
          <a:xfrm>
            <a:off x="7417102" y="2180697"/>
            <a:ext cx="450000" cy="4500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Ellipse 5">
            <a:extLst>
              <a:ext uri="{FF2B5EF4-FFF2-40B4-BE49-F238E27FC236}">
                <a16:creationId xmlns:a16="http://schemas.microsoft.com/office/drawing/2014/main" id="{61D9F6DC-55B9-2A13-D845-01AE56154631}"/>
              </a:ext>
            </a:extLst>
          </p:cNvPr>
          <p:cNvSpPr/>
          <p:nvPr/>
        </p:nvSpPr>
        <p:spPr>
          <a:xfrm>
            <a:off x="8468619" y="2178525"/>
            <a:ext cx="450000" cy="4500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Ellipse 6">
            <a:extLst>
              <a:ext uri="{FF2B5EF4-FFF2-40B4-BE49-F238E27FC236}">
                <a16:creationId xmlns:a16="http://schemas.microsoft.com/office/drawing/2014/main" id="{953B7B12-9794-70DE-B6DB-A2544513068E}"/>
              </a:ext>
            </a:extLst>
          </p:cNvPr>
          <p:cNvSpPr/>
          <p:nvPr/>
        </p:nvSpPr>
        <p:spPr>
          <a:xfrm>
            <a:off x="7944695" y="2178525"/>
            <a:ext cx="450000" cy="4500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Ellipse 7">
            <a:extLst>
              <a:ext uri="{FF2B5EF4-FFF2-40B4-BE49-F238E27FC236}">
                <a16:creationId xmlns:a16="http://schemas.microsoft.com/office/drawing/2014/main" id="{99FC59C5-DE3D-D5CE-A9C0-065EE303297A}"/>
              </a:ext>
            </a:extLst>
          </p:cNvPr>
          <p:cNvSpPr/>
          <p:nvPr/>
        </p:nvSpPr>
        <p:spPr>
          <a:xfrm>
            <a:off x="9499717" y="2178525"/>
            <a:ext cx="450000" cy="4500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Ellipse 8">
            <a:extLst>
              <a:ext uri="{FF2B5EF4-FFF2-40B4-BE49-F238E27FC236}">
                <a16:creationId xmlns:a16="http://schemas.microsoft.com/office/drawing/2014/main" id="{83851BC5-DE65-6A57-C7EA-AF940BFC4080}"/>
              </a:ext>
            </a:extLst>
          </p:cNvPr>
          <p:cNvSpPr/>
          <p:nvPr/>
        </p:nvSpPr>
        <p:spPr>
          <a:xfrm>
            <a:off x="8992543" y="2178525"/>
            <a:ext cx="450000" cy="4500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Tekstfelt 10">
            <a:extLst>
              <a:ext uri="{FF2B5EF4-FFF2-40B4-BE49-F238E27FC236}">
                <a16:creationId xmlns:a16="http://schemas.microsoft.com/office/drawing/2014/main" id="{F620A5BC-0FE4-5C98-0E22-A91D4E8B8558}"/>
              </a:ext>
            </a:extLst>
          </p:cNvPr>
          <p:cNvSpPr txBox="1"/>
          <p:nvPr/>
        </p:nvSpPr>
        <p:spPr>
          <a:xfrm>
            <a:off x="10080813" y="2111137"/>
            <a:ext cx="1272987" cy="584775"/>
          </a:xfrm>
          <a:prstGeom prst="rect">
            <a:avLst/>
          </a:prstGeom>
          <a:noFill/>
        </p:spPr>
        <p:txBody>
          <a:bodyPr wrap="square" rtlCol="0">
            <a:spAutoFit/>
          </a:bodyPr>
          <a:lstStyle/>
          <a:p>
            <a:pPr algn="ctr"/>
            <a:r>
              <a:rPr lang="da-DK" sz="1600" dirty="0"/>
              <a:t>I høj grad for projektet</a:t>
            </a:r>
          </a:p>
        </p:txBody>
      </p:sp>
      <p:sp>
        <p:nvSpPr>
          <p:cNvPr id="12" name="Tekstfelt 11">
            <a:extLst>
              <a:ext uri="{FF2B5EF4-FFF2-40B4-BE49-F238E27FC236}">
                <a16:creationId xmlns:a16="http://schemas.microsoft.com/office/drawing/2014/main" id="{3D015FC9-CA47-39FC-2E7B-23E93CBA4145}"/>
              </a:ext>
            </a:extLst>
          </p:cNvPr>
          <p:cNvSpPr txBox="1"/>
          <p:nvPr/>
        </p:nvSpPr>
        <p:spPr>
          <a:xfrm>
            <a:off x="5928961" y="3226149"/>
            <a:ext cx="1272987" cy="584775"/>
          </a:xfrm>
          <a:prstGeom prst="rect">
            <a:avLst/>
          </a:prstGeom>
          <a:noFill/>
        </p:spPr>
        <p:txBody>
          <a:bodyPr wrap="square" rtlCol="0">
            <a:spAutoFit/>
          </a:bodyPr>
          <a:lstStyle/>
          <a:p>
            <a:pPr algn="ctr"/>
            <a:r>
              <a:rPr lang="da-DK" sz="1600" dirty="0"/>
              <a:t>I lav grad for projektet</a:t>
            </a:r>
          </a:p>
        </p:txBody>
      </p:sp>
      <p:sp>
        <p:nvSpPr>
          <p:cNvPr id="13" name="Ellipse 12">
            <a:extLst>
              <a:ext uri="{FF2B5EF4-FFF2-40B4-BE49-F238E27FC236}">
                <a16:creationId xmlns:a16="http://schemas.microsoft.com/office/drawing/2014/main" id="{8EFD8B16-A991-06EE-EDF3-80A7EA406C3C}"/>
              </a:ext>
            </a:extLst>
          </p:cNvPr>
          <p:cNvSpPr/>
          <p:nvPr/>
        </p:nvSpPr>
        <p:spPr>
          <a:xfrm>
            <a:off x="7417102" y="3295709"/>
            <a:ext cx="450000" cy="4500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Ellipse 13">
            <a:extLst>
              <a:ext uri="{FF2B5EF4-FFF2-40B4-BE49-F238E27FC236}">
                <a16:creationId xmlns:a16="http://schemas.microsoft.com/office/drawing/2014/main" id="{8E6C464E-5E6D-2010-1E3E-BD37F788E7B3}"/>
              </a:ext>
            </a:extLst>
          </p:cNvPr>
          <p:cNvSpPr/>
          <p:nvPr/>
        </p:nvSpPr>
        <p:spPr>
          <a:xfrm>
            <a:off x="8468619" y="3293537"/>
            <a:ext cx="450000" cy="4500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Ellipse 14">
            <a:extLst>
              <a:ext uri="{FF2B5EF4-FFF2-40B4-BE49-F238E27FC236}">
                <a16:creationId xmlns:a16="http://schemas.microsoft.com/office/drawing/2014/main" id="{AAF3BA7A-098B-0975-F558-E4DD863105A1}"/>
              </a:ext>
            </a:extLst>
          </p:cNvPr>
          <p:cNvSpPr/>
          <p:nvPr/>
        </p:nvSpPr>
        <p:spPr>
          <a:xfrm>
            <a:off x="7944695" y="3293537"/>
            <a:ext cx="450000" cy="4500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Ellipse 15">
            <a:extLst>
              <a:ext uri="{FF2B5EF4-FFF2-40B4-BE49-F238E27FC236}">
                <a16:creationId xmlns:a16="http://schemas.microsoft.com/office/drawing/2014/main" id="{E554CDF7-E84C-4EF2-28B2-7EB6BF39CF49}"/>
              </a:ext>
            </a:extLst>
          </p:cNvPr>
          <p:cNvSpPr/>
          <p:nvPr/>
        </p:nvSpPr>
        <p:spPr>
          <a:xfrm>
            <a:off x="9499717" y="3293537"/>
            <a:ext cx="450000" cy="4500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Ellipse 16">
            <a:extLst>
              <a:ext uri="{FF2B5EF4-FFF2-40B4-BE49-F238E27FC236}">
                <a16:creationId xmlns:a16="http://schemas.microsoft.com/office/drawing/2014/main" id="{93370124-58D1-3765-6F35-D880A0571A22}"/>
              </a:ext>
            </a:extLst>
          </p:cNvPr>
          <p:cNvSpPr/>
          <p:nvPr/>
        </p:nvSpPr>
        <p:spPr>
          <a:xfrm>
            <a:off x="8992543" y="3293537"/>
            <a:ext cx="450000" cy="4500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 name="Tekstfelt 17">
            <a:extLst>
              <a:ext uri="{FF2B5EF4-FFF2-40B4-BE49-F238E27FC236}">
                <a16:creationId xmlns:a16="http://schemas.microsoft.com/office/drawing/2014/main" id="{A03E6B1D-2887-CBDA-A422-A5CEF392D568}"/>
              </a:ext>
            </a:extLst>
          </p:cNvPr>
          <p:cNvSpPr txBox="1"/>
          <p:nvPr/>
        </p:nvSpPr>
        <p:spPr>
          <a:xfrm>
            <a:off x="10080813" y="3226149"/>
            <a:ext cx="1272987" cy="584775"/>
          </a:xfrm>
          <a:prstGeom prst="rect">
            <a:avLst/>
          </a:prstGeom>
          <a:noFill/>
        </p:spPr>
        <p:txBody>
          <a:bodyPr wrap="square" rtlCol="0">
            <a:spAutoFit/>
          </a:bodyPr>
          <a:lstStyle/>
          <a:p>
            <a:pPr algn="ctr"/>
            <a:r>
              <a:rPr lang="da-DK" sz="1600" dirty="0"/>
              <a:t>I høj grad for projektet</a:t>
            </a:r>
          </a:p>
        </p:txBody>
      </p:sp>
      <p:sp>
        <p:nvSpPr>
          <p:cNvPr id="19" name="Tekstfelt 18">
            <a:extLst>
              <a:ext uri="{FF2B5EF4-FFF2-40B4-BE49-F238E27FC236}">
                <a16:creationId xmlns:a16="http://schemas.microsoft.com/office/drawing/2014/main" id="{8C91B3D3-38E1-0464-E8B8-58C575F97F4D}"/>
              </a:ext>
            </a:extLst>
          </p:cNvPr>
          <p:cNvSpPr txBox="1"/>
          <p:nvPr/>
        </p:nvSpPr>
        <p:spPr>
          <a:xfrm>
            <a:off x="5928961" y="4356500"/>
            <a:ext cx="1272987" cy="584775"/>
          </a:xfrm>
          <a:prstGeom prst="rect">
            <a:avLst/>
          </a:prstGeom>
          <a:noFill/>
        </p:spPr>
        <p:txBody>
          <a:bodyPr wrap="square" rtlCol="0">
            <a:spAutoFit/>
          </a:bodyPr>
          <a:lstStyle/>
          <a:p>
            <a:pPr algn="ctr"/>
            <a:r>
              <a:rPr lang="da-DK" sz="1600" dirty="0"/>
              <a:t>I lav grad for projektet</a:t>
            </a:r>
          </a:p>
        </p:txBody>
      </p:sp>
      <p:sp>
        <p:nvSpPr>
          <p:cNvPr id="20" name="Ellipse 19">
            <a:extLst>
              <a:ext uri="{FF2B5EF4-FFF2-40B4-BE49-F238E27FC236}">
                <a16:creationId xmlns:a16="http://schemas.microsoft.com/office/drawing/2014/main" id="{FD271081-74D7-C786-530E-2281AA97BF05}"/>
              </a:ext>
            </a:extLst>
          </p:cNvPr>
          <p:cNvSpPr/>
          <p:nvPr/>
        </p:nvSpPr>
        <p:spPr>
          <a:xfrm>
            <a:off x="7417102" y="4426060"/>
            <a:ext cx="450000" cy="4500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Ellipse 20">
            <a:extLst>
              <a:ext uri="{FF2B5EF4-FFF2-40B4-BE49-F238E27FC236}">
                <a16:creationId xmlns:a16="http://schemas.microsoft.com/office/drawing/2014/main" id="{72A966E9-7845-E8BD-5E9B-EAE96F34D8A9}"/>
              </a:ext>
            </a:extLst>
          </p:cNvPr>
          <p:cNvSpPr/>
          <p:nvPr/>
        </p:nvSpPr>
        <p:spPr>
          <a:xfrm>
            <a:off x="8468619" y="4423888"/>
            <a:ext cx="450000" cy="4500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 name="Ellipse 21">
            <a:extLst>
              <a:ext uri="{FF2B5EF4-FFF2-40B4-BE49-F238E27FC236}">
                <a16:creationId xmlns:a16="http://schemas.microsoft.com/office/drawing/2014/main" id="{5AB25662-268A-BA0B-4256-1E945F2E85CA}"/>
              </a:ext>
            </a:extLst>
          </p:cNvPr>
          <p:cNvSpPr/>
          <p:nvPr/>
        </p:nvSpPr>
        <p:spPr>
          <a:xfrm>
            <a:off x="7944695" y="4423888"/>
            <a:ext cx="450000" cy="4500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3" name="Ellipse 22">
            <a:extLst>
              <a:ext uri="{FF2B5EF4-FFF2-40B4-BE49-F238E27FC236}">
                <a16:creationId xmlns:a16="http://schemas.microsoft.com/office/drawing/2014/main" id="{C9CD061C-ECF2-5762-3718-E1EDB0F27A61}"/>
              </a:ext>
            </a:extLst>
          </p:cNvPr>
          <p:cNvSpPr/>
          <p:nvPr/>
        </p:nvSpPr>
        <p:spPr>
          <a:xfrm>
            <a:off x="9499717" y="4423888"/>
            <a:ext cx="450000" cy="4500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 name="Ellipse 23">
            <a:extLst>
              <a:ext uri="{FF2B5EF4-FFF2-40B4-BE49-F238E27FC236}">
                <a16:creationId xmlns:a16="http://schemas.microsoft.com/office/drawing/2014/main" id="{5129D86B-F247-FFD6-E213-D266D87EC9E6}"/>
              </a:ext>
            </a:extLst>
          </p:cNvPr>
          <p:cNvSpPr/>
          <p:nvPr/>
        </p:nvSpPr>
        <p:spPr>
          <a:xfrm>
            <a:off x="8992543" y="4423888"/>
            <a:ext cx="450000" cy="4500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5" name="Tekstfelt 24">
            <a:extLst>
              <a:ext uri="{FF2B5EF4-FFF2-40B4-BE49-F238E27FC236}">
                <a16:creationId xmlns:a16="http://schemas.microsoft.com/office/drawing/2014/main" id="{4AD08FE7-16A7-CCE1-12EE-65BECA5D03F7}"/>
              </a:ext>
            </a:extLst>
          </p:cNvPr>
          <p:cNvSpPr txBox="1"/>
          <p:nvPr/>
        </p:nvSpPr>
        <p:spPr>
          <a:xfrm>
            <a:off x="10080813" y="4356500"/>
            <a:ext cx="1272987" cy="584775"/>
          </a:xfrm>
          <a:prstGeom prst="rect">
            <a:avLst/>
          </a:prstGeom>
          <a:noFill/>
        </p:spPr>
        <p:txBody>
          <a:bodyPr wrap="square" rtlCol="0">
            <a:spAutoFit/>
          </a:bodyPr>
          <a:lstStyle/>
          <a:p>
            <a:pPr algn="ctr"/>
            <a:r>
              <a:rPr lang="da-DK" sz="1600" dirty="0"/>
              <a:t>I høj grad for projektet</a:t>
            </a:r>
          </a:p>
        </p:txBody>
      </p:sp>
      <p:sp>
        <p:nvSpPr>
          <p:cNvPr id="26" name="Tekstfelt 25">
            <a:extLst>
              <a:ext uri="{FF2B5EF4-FFF2-40B4-BE49-F238E27FC236}">
                <a16:creationId xmlns:a16="http://schemas.microsoft.com/office/drawing/2014/main" id="{D8E19245-23F1-45F9-E484-36BD4B43D60C}"/>
              </a:ext>
            </a:extLst>
          </p:cNvPr>
          <p:cNvSpPr txBox="1"/>
          <p:nvPr/>
        </p:nvSpPr>
        <p:spPr>
          <a:xfrm>
            <a:off x="5928961" y="5447652"/>
            <a:ext cx="1272987" cy="584775"/>
          </a:xfrm>
          <a:prstGeom prst="rect">
            <a:avLst/>
          </a:prstGeom>
          <a:noFill/>
        </p:spPr>
        <p:txBody>
          <a:bodyPr wrap="square" rtlCol="0">
            <a:spAutoFit/>
          </a:bodyPr>
          <a:lstStyle/>
          <a:p>
            <a:pPr algn="ctr"/>
            <a:r>
              <a:rPr lang="da-DK" sz="1600" dirty="0"/>
              <a:t>I lav grad for projektet</a:t>
            </a:r>
          </a:p>
        </p:txBody>
      </p:sp>
      <p:sp>
        <p:nvSpPr>
          <p:cNvPr id="27" name="Ellipse 26">
            <a:extLst>
              <a:ext uri="{FF2B5EF4-FFF2-40B4-BE49-F238E27FC236}">
                <a16:creationId xmlns:a16="http://schemas.microsoft.com/office/drawing/2014/main" id="{1B87F403-156D-9268-E0FF-3A4CF6409EF8}"/>
              </a:ext>
            </a:extLst>
          </p:cNvPr>
          <p:cNvSpPr/>
          <p:nvPr/>
        </p:nvSpPr>
        <p:spPr>
          <a:xfrm>
            <a:off x="7417102" y="5517212"/>
            <a:ext cx="450000" cy="4500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8" name="Ellipse 27">
            <a:extLst>
              <a:ext uri="{FF2B5EF4-FFF2-40B4-BE49-F238E27FC236}">
                <a16:creationId xmlns:a16="http://schemas.microsoft.com/office/drawing/2014/main" id="{351110D9-289B-FB69-E924-2B909426B494}"/>
              </a:ext>
            </a:extLst>
          </p:cNvPr>
          <p:cNvSpPr/>
          <p:nvPr/>
        </p:nvSpPr>
        <p:spPr>
          <a:xfrm>
            <a:off x="8468619" y="5515040"/>
            <a:ext cx="450000" cy="4500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9" name="Ellipse 28">
            <a:extLst>
              <a:ext uri="{FF2B5EF4-FFF2-40B4-BE49-F238E27FC236}">
                <a16:creationId xmlns:a16="http://schemas.microsoft.com/office/drawing/2014/main" id="{2DC68343-8218-D167-F102-E4FC31BA9BFB}"/>
              </a:ext>
            </a:extLst>
          </p:cNvPr>
          <p:cNvSpPr/>
          <p:nvPr/>
        </p:nvSpPr>
        <p:spPr>
          <a:xfrm>
            <a:off x="7944695" y="5515040"/>
            <a:ext cx="450000" cy="4500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0" name="Ellipse 29">
            <a:extLst>
              <a:ext uri="{FF2B5EF4-FFF2-40B4-BE49-F238E27FC236}">
                <a16:creationId xmlns:a16="http://schemas.microsoft.com/office/drawing/2014/main" id="{1D526F31-7CFF-1702-279C-6AAED68196D1}"/>
              </a:ext>
            </a:extLst>
          </p:cNvPr>
          <p:cNvSpPr/>
          <p:nvPr/>
        </p:nvSpPr>
        <p:spPr>
          <a:xfrm>
            <a:off x="9499717" y="5515040"/>
            <a:ext cx="450000" cy="4500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1" name="Ellipse 30">
            <a:extLst>
              <a:ext uri="{FF2B5EF4-FFF2-40B4-BE49-F238E27FC236}">
                <a16:creationId xmlns:a16="http://schemas.microsoft.com/office/drawing/2014/main" id="{5108D309-CF72-F6F8-1799-03A53AB2A6F0}"/>
              </a:ext>
            </a:extLst>
          </p:cNvPr>
          <p:cNvSpPr/>
          <p:nvPr/>
        </p:nvSpPr>
        <p:spPr>
          <a:xfrm>
            <a:off x="8992543" y="5515040"/>
            <a:ext cx="450000" cy="4500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2" name="Tekstfelt 31">
            <a:extLst>
              <a:ext uri="{FF2B5EF4-FFF2-40B4-BE49-F238E27FC236}">
                <a16:creationId xmlns:a16="http://schemas.microsoft.com/office/drawing/2014/main" id="{76ED15B3-8303-152C-2E6F-AE5DE73FBC5F}"/>
              </a:ext>
            </a:extLst>
          </p:cNvPr>
          <p:cNvSpPr txBox="1"/>
          <p:nvPr/>
        </p:nvSpPr>
        <p:spPr>
          <a:xfrm>
            <a:off x="10080813" y="5447652"/>
            <a:ext cx="1272987" cy="584775"/>
          </a:xfrm>
          <a:prstGeom prst="rect">
            <a:avLst/>
          </a:prstGeom>
          <a:noFill/>
        </p:spPr>
        <p:txBody>
          <a:bodyPr wrap="square" rtlCol="0">
            <a:spAutoFit/>
          </a:bodyPr>
          <a:lstStyle/>
          <a:p>
            <a:pPr algn="ctr"/>
            <a:r>
              <a:rPr lang="da-DK" sz="1600" dirty="0"/>
              <a:t>I høj grad for projektet</a:t>
            </a:r>
          </a:p>
        </p:txBody>
      </p:sp>
    </p:spTree>
    <p:extLst>
      <p:ext uri="{BB962C8B-B14F-4D97-AF65-F5344CB8AC3E}">
        <p14:creationId xmlns:p14="http://schemas.microsoft.com/office/powerpoint/2010/main" val="16500641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7B65277-82C6-6D08-6DCA-4A7DCC3B71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el 3">
            <a:extLst>
              <a:ext uri="{FF2B5EF4-FFF2-40B4-BE49-F238E27FC236}">
                <a16:creationId xmlns:a16="http://schemas.microsoft.com/office/drawing/2014/main" id="{DCD94606-6D13-8AE5-978B-F904AEF84D00}"/>
              </a:ext>
            </a:extLst>
          </p:cNvPr>
          <p:cNvSpPr>
            <a:spLocks noGrp="1"/>
          </p:cNvSpPr>
          <p:nvPr>
            <p:ph type="title"/>
          </p:nvPr>
        </p:nvSpPr>
        <p:spPr>
          <a:xfrm>
            <a:off x="612648" y="603504"/>
            <a:ext cx="6702552" cy="1243225"/>
          </a:xfrm>
        </p:spPr>
        <p:txBody>
          <a:bodyPr anchor="b">
            <a:normAutofit/>
          </a:bodyPr>
          <a:lstStyle/>
          <a:p>
            <a:r>
              <a:rPr lang="da-DK" dirty="0"/>
              <a:t>Tilladelser til GAI-projekter</a:t>
            </a:r>
          </a:p>
        </p:txBody>
      </p:sp>
      <p:sp>
        <p:nvSpPr>
          <p:cNvPr id="5" name="Pladsholder til indhold 4">
            <a:extLst>
              <a:ext uri="{FF2B5EF4-FFF2-40B4-BE49-F238E27FC236}">
                <a16:creationId xmlns:a16="http://schemas.microsoft.com/office/drawing/2014/main" id="{F4448CEC-65C6-2800-E4ED-BE32AE378259}"/>
              </a:ext>
            </a:extLst>
          </p:cNvPr>
          <p:cNvSpPr>
            <a:spLocks noGrp="1"/>
          </p:cNvSpPr>
          <p:nvPr>
            <p:ph idx="1"/>
          </p:nvPr>
        </p:nvSpPr>
        <p:spPr>
          <a:xfrm>
            <a:off x="612648" y="2212848"/>
            <a:ext cx="5862396" cy="4096512"/>
          </a:xfrm>
        </p:spPr>
        <p:txBody>
          <a:bodyPr>
            <a:normAutofit/>
          </a:bodyPr>
          <a:lstStyle/>
          <a:p>
            <a:r>
              <a:rPr lang="da-DK" dirty="0"/>
              <a:t>Lovgivning:</a:t>
            </a:r>
          </a:p>
          <a:p>
            <a:r>
              <a:rPr lang="da-DK" dirty="0"/>
              <a:t>GDPR, AI </a:t>
            </a:r>
            <a:r>
              <a:rPr lang="da-DK" dirty="0" err="1"/>
              <a:t>Act</a:t>
            </a:r>
            <a:r>
              <a:rPr lang="da-DK" dirty="0"/>
              <a:t>, NIS2, ophavsret osv.</a:t>
            </a:r>
          </a:p>
          <a:p>
            <a:r>
              <a:rPr lang="da-DK" dirty="0"/>
              <a:t>Kontrakter:</a:t>
            </a:r>
          </a:p>
          <a:p>
            <a:pPr lvl="1"/>
            <a:r>
              <a:rPr lang="da-DK" sz="2800" dirty="0"/>
              <a:t>Indbyrdes aftaler om, hvem der må bruge hvad. Fx adgang til data eller vilkår, man som bruger skal acceptere for at anvende it-programmer</a:t>
            </a:r>
          </a:p>
          <a:p>
            <a:r>
              <a:rPr lang="da-DK" dirty="0"/>
              <a:t>Etik</a:t>
            </a:r>
          </a:p>
        </p:txBody>
      </p:sp>
      <p:pic>
        <p:nvPicPr>
          <p:cNvPr id="6" name="Billede 5" descr="Et billede, der indeholder møbel, taburet, mur, gulv&#10;&#10;AI-genereret indhold kan være ukorrekt.">
            <a:extLst>
              <a:ext uri="{FF2B5EF4-FFF2-40B4-BE49-F238E27FC236}">
                <a16:creationId xmlns:a16="http://schemas.microsoft.com/office/drawing/2014/main" id="{91C8088D-F899-CC24-2B56-9F005F1AE75F}"/>
              </a:ext>
            </a:extLst>
          </p:cNvPr>
          <p:cNvPicPr>
            <a:picLocks noChangeAspect="1"/>
          </p:cNvPicPr>
          <p:nvPr/>
        </p:nvPicPr>
        <p:blipFill>
          <a:blip r:embed="rId2"/>
          <a:stretch>
            <a:fillRect/>
          </a:stretch>
        </p:blipFill>
        <p:spPr>
          <a:xfrm>
            <a:off x="7091395" y="813133"/>
            <a:ext cx="4681506" cy="5260120"/>
          </a:xfrm>
          <a:prstGeom prst="rect">
            <a:avLst/>
          </a:prstGeom>
        </p:spPr>
      </p:pic>
    </p:spTree>
    <p:extLst>
      <p:ext uri="{BB962C8B-B14F-4D97-AF65-F5344CB8AC3E}">
        <p14:creationId xmlns:p14="http://schemas.microsoft.com/office/powerpoint/2010/main" val="9094582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F70D66-4DF7-81E9-B618-19E951720490}"/>
              </a:ext>
            </a:extLst>
          </p:cNvPr>
          <p:cNvSpPr>
            <a:spLocks noGrp="1"/>
          </p:cNvSpPr>
          <p:nvPr>
            <p:ph type="title"/>
          </p:nvPr>
        </p:nvSpPr>
        <p:spPr/>
        <p:txBody>
          <a:bodyPr/>
          <a:lstStyle/>
          <a:p>
            <a:r>
              <a:rPr lang="da-DK" dirty="0"/>
              <a:t>Eksempler på juridiske temaer i forhold til AI</a:t>
            </a:r>
          </a:p>
        </p:txBody>
      </p:sp>
      <p:sp>
        <p:nvSpPr>
          <p:cNvPr id="3" name="Pladsholder til indhold 2">
            <a:extLst>
              <a:ext uri="{FF2B5EF4-FFF2-40B4-BE49-F238E27FC236}">
                <a16:creationId xmlns:a16="http://schemas.microsoft.com/office/drawing/2014/main" id="{EA6A3610-4964-8E24-9C07-823EDE345E7E}"/>
              </a:ext>
            </a:extLst>
          </p:cNvPr>
          <p:cNvSpPr>
            <a:spLocks noGrp="1"/>
          </p:cNvSpPr>
          <p:nvPr>
            <p:ph idx="1"/>
          </p:nvPr>
        </p:nvSpPr>
        <p:spPr/>
        <p:txBody>
          <a:bodyPr>
            <a:normAutofit/>
          </a:bodyPr>
          <a:lstStyle/>
          <a:p>
            <a:r>
              <a:rPr lang="da-DK" dirty="0"/>
              <a:t>Persondata (GDPR)</a:t>
            </a:r>
          </a:p>
          <a:p>
            <a:r>
              <a:rPr lang="da-DK" dirty="0"/>
              <a:t>Cybersikkerhed</a:t>
            </a:r>
          </a:p>
          <a:p>
            <a:r>
              <a:rPr lang="da-DK" dirty="0"/>
              <a:t>Datastyring</a:t>
            </a:r>
          </a:p>
          <a:p>
            <a:r>
              <a:rPr lang="da-DK" dirty="0"/>
              <a:t>ESG</a:t>
            </a:r>
          </a:p>
          <a:p>
            <a:r>
              <a:rPr lang="da-DK" dirty="0"/>
              <a:t>Forsikring</a:t>
            </a:r>
          </a:p>
          <a:p>
            <a:r>
              <a:rPr lang="da-DK" dirty="0"/>
              <a:t>Fortrolighed</a:t>
            </a:r>
          </a:p>
          <a:p>
            <a:r>
              <a:rPr lang="da-DK" dirty="0"/>
              <a:t>Copyright</a:t>
            </a:r>
          </a:p>
          <a:p>
            <a:r>
              <a:rPr lang="da-DK" dirty="0"/>
              <a:t>AI </a:t>
            </a:r>
            <a:r>
              <a:rPr lang="da-DK" dirty="0" err="1"/>
              <a:t>Act</a:t>
            </a:r>
            <a:endParaRPr lang="da-DK" dirty="0"/>
          </a:p>
        </p:txBody>
      </p:sp>
    </p:spTree>
    <p:extLst>
      <p:ext uri="{BB962C8B-B14F-4D97-AF65-F5344CB8AC3E}">
        <p14:creationId xmlns:p14="http://schemas.microsoft.com/office/powerpoint/2010/main" val="3402698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671E37-145F-CE31-FE91-D4C01D32B3B5}"/>
              </a:ext>
            </a:extLst>
          </p:cNvPr>
          <p:cNvSpPr>
            <a:spLocks noGrp="1"/>
          </p:cNvSpPr>
          <p:nvPr>
            <p:ph type="title"/>
          </p:nvPr>
        </p:nvSpPr>
        <p:spPr/>
        <p:txBody>
          <a:bodyPr/>
          <a:lstStyle/>
          <a:p>
            <a:r>
              <a:rPr lang="da-DK" dirty="0" err="1"/>
              <a:t>EUs</a:t>
            </a:r>
            <a:r>
              <a:rPr lang="da-DK" dirty="0"/>
              <a:t> AI </a:t>
            </a:r>
            <a:r>
              <a:rPr lang="da-DK" dirty="0" err="1"/>
              <a:t>Act</a:t>
            </a:r>
            <a:endParaRPr lang="da-DK" dirty="0"/>
          </a:p>
        </p:txBody>
      </p:sp>
      <p:sp>
        <p:nvSpPr>
          <p:cNvPr id="3" name="Pladsholder til indhold 2">
            <a:extLst>
              <a:ext uri="{FF2B5EF4-FFF2-40B4-BE49-F238E27FC236}">
                <a16:creationId xmlns:a16="http://schemas.microsoft.com/office/drawing/2014/main" id="{A44A910F-6963-787B-95A9-9063FC2C5A48}"/>
              </a:ext>
            </a:extLst>
          </p:cNvPr>
          <p:cNvSpPr>
            <a:spLocks noGrp="1"/>
          </p:cNvSpPr>
          <p:nvPr>
            <p:ph idx="1"/>
          </p:nvPr>
        </p:nvSpPr>
        <p:spPr/>
        <p:txBody>
          <a:bodyPr>
            <a:normAutofit/>
          </a:bodyPr>
          <a:lstStyle/>
          <a:p>
            <a:r>
              <a:rPr lang="da-DK" dirty="0"/>
              <a:t>Trådte i kraft d. 1. august 2024 og bliver løbende implementeret frem til 2027</a:t>
            </a:r>
          </a:p>
          <a:p>
            <a:r>
              <a:rPr lang="da-DK" dirty="0"/>
              <a:t>Regulere brugen af kunstig intelligens i EU for at sikre, at AI er sikker, gennemsigtig og overholder europæiske værdier og grundlæggende rettigheder.</a:t>
            </a:r>
          </a:p>
          <a:p>
            <a:r>
              <a:rPr lang="da-DK" dirty="0"/>
              <a:t>Bred forståelse af AI</a:t>
            </a:r>
          </a:p>
          <a:p>
            <a:r>
              <a:rPr lang="da-DK" dirty="0"/>
              <a:t>Udarbejd en AI-compliance-tjekliste eller brug skabeloner fra Erhvervsstyrelsen eller EU-kommissionen (de er på vej).</a:t>
            </a:r>
          </a:p>
          <a:p>
            <a:r>
              <a:rPr lang="da-DK" dirty="0"/>
              <a:t>Risikobaseret tilgang</a:t>
            </a:r>
          </a:p>
        </p:txBody>
      </p:sp>
      <p:sp>
        <p:nvSpPr>
          <p:cNvPr id="4" name="Tekstfelt 3">
            <a:extLst>
              <a:ext uri="{FF2B5EF4-FFF2-40B4-BE49-F238E27FC236}">
                <a16:creationId xmlns:a16="http://schemas.microsoft.com/office/drawing/2014/main" id="{22A87ED3-2737-B633-BB94-418ECDB19686}"/>
              </a:ext>
            </a:extLst>
          </p:cNvPr>
          <p:cNvSpPr txBox="1"/>
          <p:nvPr/>
        </p:nvSpPr>
        <p:spPr>
          <a:xfrm>
            <a:off x="7996518" y="6338986"/>
            <a:ext cx="2765885" cy="307777"/>
          </a:xfrm>
          <a:prstGeom prst="rect">
            <a:avLst/>
          </a:prstGeom>
          <a:noFill/>
        </p:spPr>
        <p:txBody>
          <a:bodyPr wrap="none" rtlCol="0">
            <a:spAutoFit/>
          </a:bodyPr>
          <a:lstStyle/>
          <a:p>
            <a:r>
              <a:rPr lang="da-DK" sz="1400" dirty="0"/>
              <a:t>Kilde: </a:t>
            </a:r>
            <a:r>
              <a:rPr lang="da-DK" sz="1400" dirty="0">
                <a:hlinkClick r:id="rId2"/>
              </a:rPr>
              <a:t>https://dinero.dk/eu-ai-act/</a:t>
            </a:r>
            <a:endParaRPr lang="da-DK" sz="1400" dirty="0"/>
          </a:p>
        </p:txBody>
      </p:sp>
    </p:spTree>
    <p:extLst>
      <p:ext uri="{BB962C8B-B14F-4D97-AF65-F5344CB8AC3E}">
        <p14:creationId xmlns:p14="http://schemas.microsoft.com/office/powerpoint/2010/main" val="24552444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Pladsholder til indhold 3">
            <a:extLst>
              <a:ext uri="{FF2B5EF4-FFF2-40B4-BE49-F238E27FC236}">
                <a16:creationId xmlns:a16="http://schemas.microsoft.com/office/drawing/2014/main" id="{20AD7C1A-3314-76F2-8A5B-F1FF5125F7F9}"/>
              </a:ext>
            </a:extLst>
          </p:cNvPr>
          <p:cNvGraphicFramePr>
            <a:graphicFrameLocks noGrp="1"/>
          </p:cNvGraphicFramePr>
          <p:nvPr>
            <p:ph idx="1"/>
            <p:extLst>
              <p:ext uri="{D42A27DB-BD31-4B8C-83A1-F6EECF244321}">
                <p14:modId xmlns:p14="http://schemas.microsoft.com/office/powerpoint/2010/main" val="2386917526"/>
              </p:ext>
            </p:extLst>
          </p:nvPr>
        </p:nvGraphicFramePr>
        <p:xfrm>
          <a:off x="2979420" y="936784"/>
          <a:ext cx="6233160" cy="49844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kstfelt 4">
            <a:extLst>
              <a:ext uri="{FF2B5EF4-FFF2-40B4-BE49-F238E27FC236}">
                <a16:creationId xmlns:a16="http://schemas.microsoft.com/office/drawing/2014/main" id="{BEE1DF16-C6BF-FE69-6459-4EC73F55EDB3}"/>
              </a:ext>
            </a:extLst>
          </p:cNvPr>
          <p:cNvSpPr txBox="1"/>
          <p:nvPr/>
        </p:nvSpPr>
        <p:spPr>
          <a:xfrm>
            <a:off x="4539367" y="1632209"/>
            <a:ext cx="796308" cy="307777"/>
          </a:xfrm>
          <a:prstGeom prst="rect">
            <a:avLst/>
          </a:prstGeom>
          <a:noFill/>
        </p:spPr>
        <p:txBody>
          <a:bodyPr wrap="none" rtlCol="0">
            <a:spAutoFit/>
          </a:bodyPr>
          <a:lstStyle/>
          <a:p>
            <a:r>
              <a:rPr lang="da-DK" sz="1400" dirty="0"/>
              <a:t>Forbudt</a:t>
            </a:r>
          </a:p>
        </p:txBody>
      </p:sp>
      <p:sp>
        <p:nvSpPr>
          <p:cNvPr id="6" name="Tekstfelt 5">
            <a:extLst>
              <a:ext uri="{FF2B5EF4-FFF2-40B4-BE49-F238E27FC236}">
                <a16:creationId xmlns:a16="http://schemas.microsoft.com/office/drawing/2014/main" id="{EDB65CBF-DCAD-C3B9-5B62-E1F4941F9AAC}"/>
              </a:ext>
            </a:extLst>
          </p:cNvPr>
          <p:cNvSpPr txBox="1"/>
          <p:nvPr/>
        </p:nvSpPr>
        <p:spPr>
          <a:xfrm>
            <a:off x="6923176" y="1591998"/>
            <a:ext cx="1616340" cy="307777"/>
          </a:xfrm>
          <a:prstGeom prst="rect">
            <a:avLst/>
          </a:prstGeom>
          <a:noFill/>
        </p:spPr>
        <p:txBody>
          <a:bodyPr wrap="none" rtlCol="0">
            <a:spAutoFit/>
          </a:bodyPr>
          <a:lstStyle/>
          <a:p>
            <a:r>
              <a:rPr lang="da-DK" sz="1400" dirty="0"/>
              <a:t>Masseovervågning</a:t>
            </a:r>
          </a:p>
        </p:txBody>
      </p:sp>
      <p:sp>
        <p:nvSpPr>
          <p:cNvPr id="10" name="Tekstfelt 9">
            <a:extLst>
              <a:ext uri="{FF2B5EF4-FFF2-40B4-BE49-F238E27FC236}">
                <a16:creationId xmlns:a16="http://schemas.microsoft.com/office/drawing/2014/main" id="{551E7001-5B7A-9DB7-9DF0-EFB5D0BDA1A0}"/>
              </a:ext>
            </a:extLst>
          </p:cNvPr>
          <p:cNvSpPr txBox="1"/>
          <p:nvPr/>
        </p:nvSpPr>
        <p:spPr>
          <a:xfrm>
            <a:off x="1798840" y="2820324"/>
            <a:ext cx="2816667" cy="523220"/>
          </a:xfrm>
          <a:prstGeom prst="rect">
            <a:avLst/>
          </a:prstGeom>
          <a:noFill/>
        </p:spPr>
        <p:txBody>
          <a:bodyPr wrap="square" rtlCol="0">
            <a:spAutoFit/>
          </a:bodyPr>
          <a:lstStyle/>
          <a:p>
            <a:pPr algn="r"/>
            <a:r>
              <a:rPr lang="da-DK" sz="1400" dirty="0"/>
              <a:t>Krav til dokumentation, sikkerhed, data og menneskelig kontrol </a:t>
            </a:r>
          </a:p>
        </p:txBody>
      </p:sp>
      <p:sp>
        <p:nvSpPr>
          <p:cNvPr id="11" name="Tekstfelt 10">
            <a:extLst>
              <a:ext uri="{FF2B5EF4-FFF2-40B4-BE49-F238E27FC236}">
                <a16:creationId xmlns:a16="http://schemas.microsoft.com/office/drawing/2014/main" id="{2E85BA59-BC7B-90A6-A254-F4D9498972E1}"/>
              </a:ext>
            </a:extLst>
          </p:cNvPr>
          <p:cNvSpPr txBox="1"/>
          <p:nvPr/>
        </p:nvSpPr>
        <p:spPr>
          <a:xfrm>
            <a:off x="2309770" y="4002228"/>
            <a:ext cx="1552028" cy="307777"/>
          </a:xfrm>
          <a:prstGeom prst="rect">
            <a:avLst/>
          </a:prstGeom>
          <a:noFill/>
        </p:spPr>
        <p:txBody>
          <a:bodyPr wrap="none" rtlCol="0">
            <a:spAutoFit/>
          </a:bodyPr>
          <a:lstStyle/>
          <a:p>
            <a:r>
              <a:rPr lang="da-DK" sz="1400" dirty="0"/>
              <a:t>Gennemsigtighed</a:t>
            </a:r>
          </a:p>
        </p:txBody>
      </p:sp>
      <p:sp>
        <p:nvSpPr>
          <p:cNvPr id="12" name="Tekstfelt 11">
            <a:extLst>
              <a:ext uri="{FF2B5EF4-FFF2-40B4-BE49-F238E27FC236}">
                <a16:creationId xmlns:a16="http://schemas.microsoft.com/office/drawing/2014/main" id="{6E472CB3-DD3A-642C-F5B3-7EEEEBEF5050}"/>
              </a:ext>
            </a:extLst>
          </p:cNvPr>
          <p:cNvSpPr txBox="1"/>
          <p:nvPr/>
        </p:nvSpPr>
        <p:spPr>
          <a:xfrm>
            <a:off x="1798840" y="5190343"/>
            <a:ext cx="1390381" cy="307777"/>
          </a:xfrm>
          <a:prstGeom prst="rect">
            <a:avLst/>
          </a:prstGeom>
          <a:noFill/>
        </p:spPr>
        <p:txBody>
          <a:bodyPr wrap="none" rtlCol="0">
            <a:spAutoFit/>
          </a:bodyPr>
          <a:lstStyle/>
          <a:p>
            <a:r>
              <a:rPr lang="da-DK" sz="1400" dirty="0"/>
              <a:t>Adfærdskodeks</a:t>
            </a:r>
          </a:p>
        </p:txBody>
      </p:sp>
      <p:sp>
        <p:nvSpPr>
          <p:cNvPr id="13" name="Tekstfelt 12">
            <a:extLst>
              <a:ext uri="{FF2B5EF4-FFF2-40B4-BE49-F238E27FC236}">
                <a16:creationId xmlns:a16="http://schemas.microsoft.com/office/drawing/2014/main" id="{D6FF44C2-1D78-3143-3CA6-FD9C0191C1A9}"/>
              </a:ext>
            </a:extLst>
          </p:cNvPr>
          <p:cNvSpPr txBox="1"/>
          <p:nvPr/>
        </p:nvSpPr>
        <p:spPr>
          <a:xfrm>
            <a:off x="7891856" y="2607924"/>
            <a:ext cx="2068964" cy="954107"/>
          </a:xfrm>
          <a:prstGeom prst="rect">
            <a:avLst/>
          </a:prstGeom>
          <a:noFill/>
        </p:spPr>
        <p:txBody>
          <a:bodyPr wrap="none" rtlCol="0">
            <a:spAutoFit/>
          </a:bodyPr>
          <a:lstStyle/>
          <a:p>
            <a:r>
              <a:rPr lang="da-DK" sz="1400" dirty="0"/>
              <a:t>Rekruttering</a:t>
            </a:r>
          </a:p>
          <a:p>
            <a:r>
              <a:rPr lang="da-DK" sz="1400" dirty="0"/>
              <a:t>Uddannelse</a:t>
            </a:r>
          </a:p>
          <a:p>
            <a:r>
              <a:rPr lang="da-DK" sz="1400" dirty="0"/>
              <a:t>Kritisk infrastruktur</a:t>
            </a:r>
          </a:p>
          <a:p>
            <a:r>
              <a:rPr lang="da-DK" sz="1400" dirty="0"/>
              <a:t>Demokratiske processer</a:t>
            </a:r>
          </a:p>
        </p:txBody>
      </p:sp>
      <p:sp>
        <p:nvSpPr>
          <p:cNvPr id="14" name="Tekstfelt 13">
            <a:extLst>
              <a:ext uri="{FF2B5EF4-FFF2-40B4-BE49-F238E27FC236}">
                <a16:creationId xmlns:a16="http://schemas.microsoft.com/office/drawing/2014/main" id="{401F15A1-0331-9080-5434-484982286402}"/>
              </a:ext>
            </a:extLst>
          </p:cNvPr>
          <p:cNvSpPr txBox="1"/>
          <p:nvPr/>
        </p:nvSpPr>
        <p:spPr>
          <a:xfrm>
            <a:off x="8499500" y="3899133"/>
            <a:ext cx="1893660" cy="738664"/>
          </a:xfrm>
          <a:prstGeom prst="rect">
            <a:avLst/>
          </a:prstGeom>
          <a:noFill/>
        </p:spPr>
        <p:txBody>
          <a:bodyPr wrap="none" rtlCol="0">
            <a:spAutoFit/>
          </a:bodyPr>
          <a:lstStyle/>
          <a:p>
            <a:r>
              <a:rPr lang="da-DK" sz="1400" dirty="0" err="1"/>
              <a:t>Chatbots</a:t>
            </a:r>
            <a:endParaRPr lang="da-DK" sz="1400" dirty="0"/>
          </a:p>
          <a:p>
            <a:r>
              <a:rPr lang="da-DK" sz="1400" dirty="0"/>
              <a:t>AI-genererede billeder</a:t>
            </a:r>
          </a:p>
          <a:p>
            <a:r>
              <a:rPr lang="da-DK" sz="1400" dirty="0"/>
              <a:t>ChatGPT</a:t>
            </a:r>
          </a:p>
        </p:txBody>
      </p:sp>
      <p:sp>
        <p:nvSpPr>
          <p:cNvPr id="15" name="Tekstfelt 14">
            <a:extLst>
              <a:ext uri="{FF2B5EF4-FFF2-40B4-BE49-F238E27FC236}">
                <a16:creationId xmlns:a16="http://schemas.microsoft.com/office/drawing/2014/main" id="{6050526A-20E5-7A42-ECFB-CF77451DD64D}"/>
              </a:ext>
            </a:extLst>
          </p:cNvPr>
          <p:cNvSpPr txBox="1"/>
          <p:nvPr/>
        </p:nvSpPr>
        <p:spPr>
          <a:xfrm>
            <a:off x="9055401" y="4974899"/>
            <a:ext cx="1653658" cy="738664"/>
          </a:xfrm>
          <a:prstGeom prst="rect">
            <a:avLst/>
          </a:prstGeom>
          <a:noFill/>
        </p:spPr>
        <p:txBody>
          <a:bodyPr wrap="none" rtlCol="0">
            <a:spAutoFit/>
          </a:bodyPr>
          <a:lstStyle/>
          <a:p>
            <a:r>
              <a:rPr lang="da-DK" sz="1400" dirty="0"/>
              <a:t>Computerspil</a:t>
            </a:r>
          </a:p>
          <a:p>
            <a:r>
              <a:rPr lang="da-DK" sz="1400" dirty="0"/>
              <a:t>Netflixanbefalinger</a:t>
            </a:r>
          </a:p>
          <a:p>
            <a:r>
              <a:rPr lang="da-DK" sz="1400" dirty="0"/>
              <a:t>Spamfiltre</a:t>
            </a:r>
          </a:p>
        </p:txBody>
      </p:sp>
    </p:spTree>
    <p:extLst>
      <p:ext uri="{BB962C8B-B14F-4D97-AF65-F5344CB8AC3E}">
        <p14:creationId xmlns:p14="http://schemas.microsoft.com/office/powerpoint/2010/main" val="13433635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felt 4">
            <a:extLst>
              <a:ext uri="{FF2B5EF4-FFF2-40B4-BE49-F238E27FC236}">
                <a16:creationId xmlns:a16="http://schemas.microsoft.com/office/drawing/2014/main" id="{14FD9DA6-40F4-26EA-A338-E406FADB3947}"/>
              </a:ext>
            </a:extLst>
          </p:cNvPr>
          <p:cNvSpPr txBox="1"/>
          <p:nvPr/>
        </p:nvSpPr>
        <p:spPr>
          <a:xfrm>
            <a:off x="4424869" y="2967335"/>
            <a:ext cx="3342262" cy="923330"/>
          </a:xfrm>
          <a:prstGeom prst="rect">
            <a:avLst/>
          </a:prstGeom>
          <a:noFill/>
        </p:spPr>
        <p:txBody>
          <a:bodyPr wrap="none" rtlCol="0">
            <a:spAutoFit/>
          </a:bodyPr>
          <a:lstStyle/>
          <a:p>
            <a:r>
              <a:rPr lang="da-DK" sz="5400" dirty="0"/>
              <a:t>Hvem er I?</a:t>
            </a:r>
          </a:p>
        </p:txBody>
      </p:sp>
    </p:spTree>
    <p:extLst>
      <p:ext uri="{BB962C8B-B14F-4D97-AF65-F5344CB8AC3E}">
        <p14:creationId xmlns:p14="http://schemas.microsoft.com/office/powerpoint/2010/main" val="7905271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57E956-0FB6-25F3-A4D8-852A42DE855E}"/>
              </a:ext>
            </a:extLst>
          </p:cNvPr>
          <p:cNvSpPr>
            <a:spLocks noGrp="1"/>
          </p:cNvSpPr>
          <p:nvPr>
            <p:ph type="title"/>
          </p:nvPr>
        </p:nvSpPr>
        <p:spPr/>
        <p:txBody>
          <a:bodyPr/>
          <a:lstStyle/>
          <a:p>
            <a:r>
              <a:rPr lang="da-DK" dirty="0"/>
              <a:t>Retningslinjer for etisk brug af GAI</a:t>
            </a:r>
          </a:p>
        </p:txBody>
      </p:sp>
      <p:sp>
        <p:nvSpPr>
          <p:cNvPr id="3" name="Pladsholder til indhold 2">
            <a:extLst>
              <a:ext uri="{FF2B5EF4-FFF2-40B4-BE49-F238E27FC236}">
                <a16:creationId xmlns:a16="http://schemas.microsoft.com/office/drawing/2014/main" id="{BD883D72-61F0-8C18-DAB7-A0744F52AE3C}"/>
              </a:ext>
            </a:extLst>
          </p:cNvPr>
          <p:cNvSpPr>
            <a:spLocks noGrp="1"/>
          </p:cNvSpPr>
          <p:nvPr>
            <p:ph idx="1"/>
          </p:nvPr>
        </p:nvSpPr>
        <p:spPr/>
        <p:txBody>
          <a:bodyPr>
            <a:normAutofit fontScale="92500" lnSpcReduction="10000"/>
          </a:bodyPr>
          <a:lstStyle/>
          <a:p>
            <a:r>
              <a:rPr lang="da-DK" dirty="0"/>
              <a:t>Definér hvad GAI skal bruges til (opgavetyper og forretningsmål).</a:t>
            </a:r>
          </a:p>
          <a:p>
            <a:r>
              <a:rPr lang="da-DK" dirty="0"/>
              <a:t>Udvælg hvilke værktøjer der må anvendes – og af hvem.</a:t>
            </a:r>
          </a:p>
          <a:p>
            <a:r>
              <a:rPr lang="da-DK" dirty="0"/>
              <a:t>Udpeg ansvarlige og afsæt ressourcer til viden, test og drift.</a:t>
            </a:r>
          </a:p>
          <a:p>
            <a:r>
              <a:rPr lang="da-DK" dirty="0"/>
              <a:t>AI kan udvise bias og opfinde eller forvride fakta – Sørg for, at mennesker har ansvaret for det endelige output.</a:t>
            </a:r>
          </a:p>
          <a:p>
            <a:r>
              <a:rPr lang="da-DK" dirty="0"/>
              <a:t>Datahåndtering: Upload aldrig persondata, fortrolige </a:t>
            </a:r>
            <a:r>
              <a:rPr lang="da-DK" dirty="0" err="1"/>
              <a:t>oplysninnger</a:t>
            </a:r>
            <a:r>
              <a:rPr lang="da-DK" dirty="0"/>
              <a:t> og ophavsretlig beskyttet indhold uden godkendelse.</a:t>
            </a:r>
          </a:p>
          <a:p>
            <a:r>
              <a:rPr lang="da-DK" dirty="0"/>
              <a:t>Beslut om vi skal informere om brug af AI (fx tekst, billeder).</a:t>
            </a:r>
          </a:p>
          <a:p>
            <a:r>
              <a:rPr lang="da-DK" dirty="0"/>
              <a:t>Opdater værktøjer, politikker og retningslinjer efter behov.</a:t>
            </a:r>
          </a:p>
          <a:p>
            <a:r>
              <a:rPr lang="da-DK" dirty="0"/>
              <a:t>Uddan medarbejderne i brugen af GAI, herunder faldgruberne.</a:t>
            </a:r>
          </a:p>
        </p:txBody>
      </p:sp>
    </p:spTree>
    <p:extLst>
      <p:ext uri="{BB962C8B-B14F-4D97-AF65-F5344CB8AC3E}">
        <p14:creationId xmlns:p14="http://schemas.microsoft.com/office/powerpoint/2010/main" val="11317095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8A6C1891-3E06-6399-14A6-C16C63FBD559}"/>
              </a:ext>
            </a:extLst>
          </p:cNvPr>
          <p:cNvPicPr>
            <a:picLocks noChangeAspect="1"/>
          </p:cNvPicPr>
          <p:nvPr/>
        </p:nvPicPr>
        <p:blipFill>
          <a:blip r:embed="rId2"/>
          <a:stretch>
            <a:fillRect/>
          </a:stretch>
        </p:blipFill>
        <p:spPr>
          <a:xfrm>
            <a:off x="2209800" y="203129"/>
            <a:ext cx="7772400" cy="6451741"/>
          </a:xfrm>
          <a:prstGeom prst="rect">
            <a:avLst/>
          </a:prstGeom>
        </p:spPr>
      </p:pic>
      <p:sp>
        <p:nvSpPr>
          <p:cNvPr id="5" name="Tekstfelt 4">
            <a:extLst>
              <a:ext uri="{FF2B5EF4-FFF2-40B4-BE49-F238E27FC236}">
                <a16:creationId xmlns:a16="http://schemas.microsoft.com/office/drawing/2014/main" id="{084B6F3A-02EB-1AC7-E964-2EF1B1921C7A}"/>
              </a:ext>
            </a:extLst>
          </p:cNvPr>
          <p:cNvSpPr txBox="1"/>
          <p:nvPr/>
        </p:nvSpPr>
        <p:spPr>
          <a:xfrm>
            <a:off x="6549337" y="6500981"/>
            <a:ext cx="3432863" cy="307777"/>
          </a:xfrm>
          <a:prstGeom prst="rect">
            <a:avLst/>
          </a:prstGeom>
          <a:noFill/>
        </p:spPr>
        <p:txBody>
          <a:bodyPr wrap="none" rtlCol="0">
            <a:spAutoFit/>
          </a:bodyPr>
          <a:lstStyle/>
          <a:p>
            <a:r>
              <a:rPr lang="da-DK" sz="1400" dirty="0"/>
              <a:t>Kilde: </a:t>
            </a:r>
            <a:r>
              <a:rPr lang="da-DK" sz="1400" u="sng" dirty="0">
                <a:hlinkClick r:id="rId3"/>
              </a:rPr>
              <a:t>https://www.petersvarre.dk/aiaware</a:t>
            </a:r>
            <a:endParaRPr lang="da-DK" sz="1400" dirty="0"/>
          </a:p>
        </p:txBody>
      </p:sp>
    </p:spTree>
    <p:extLst>
      <p:ext uri="{BB962C8B-B14F-4D97-AF65-F5344CB8AC3E}">
        <p14:creationId xmlns:p14="http://schemas.microsoft.com/office/powerpoint/2010/main" val="17654972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DDC3C0A4-46CC-C01B-FA71-B2F48CC59182}"/>
              </a:ext>
            </a:extLst>
          </p:cNvPr>
          <p:cNvPicPr>
            <a:picLocks noChangeAspect="1"/>
          </p:cNvPicPr>
          <p:nvPr/>
        </p:nvPicPr>
        <p:blipFill>
          <a:blip r:embed="rId2"/>
          <a:stretch>
            <a:fillRect/>
          </a:stretch>
        </p:blipFill>
        <p:spPr>
          <a:xfrm>
            <a:off x="2765267" y="336176"/>
            <a:ext cx="6661466" cy="6185647"/>
          </a:xfrm>
          <a:prstGeom prst="rect">
            <a:avLst/>
          </a:prstGeom>
        </p:spPr>
      </p:pic>
      <p:sp>
        <p:nvSpPr>
          <p:cNvPr id="3" name="Tekstfelt 2">
            <a:extLst>
              <a:ext uri="{FF2B5EF4-FFF2-40B4-BE49-F238E27FC236}">
                <a16:creationId xmlns:a16="http://schemas.microsoft.com/office/drawing/2014/main" id="{43FFB2E1-281A-19B4-1FC3-CA32E312A14E}"/>
              </a:ext>
            </a:extLst>
          </p:cNvPr>
          <p:cNvSpPr txBox="1"/>
          <p:nvPr/>
        </p:nvSpPr>
        <p:spPr>
          <a:xfrm>
            <a:off x="3081777" y="6517340"/>
            <a:ext cx="6028445" cy="461665"/>
          </a:xfrm>
          <a:prstGeom prst="rect">
            <a:avLst/>
          </a:prstGeom>
          <a:noFill/>
        </p:spPr>
        <p:txBody>
          <a:bodyPr wrap="none" rtlCol="0">
            <a:spAutoFit/>
          </a:bodyPr>
          <a:lstStyle/>
          <a:p>
            <a:r>
              <a:rPr lang="da-DK" sz="1200" dirty="0" err="1"/>
              <a:t>Kilde:</a:t>
            </a:r>
            <a:r>
              <a:rPr lang="da-DK" sz="1200" u="sng" dirty="0" err="1">
                <a:hlinkClick r:id="rId3"/>
              </a:rPr>
              <a:t>https</a:t>
            </a:r>
            <a:r>
              <a:rPr lang="da-DK" sz="1200" u="sng" dirty="0">
                <a:hlinkClick r:id="rId3"/>
              </a:rPr>
              <a:t>://dm.dk/media/m3al1ine/8-principper-for-meningsfuld-implementering-1.pd</a:t>
            </a:r>
            <a:endParaRPr lang="da-DK" sz="1200" dirty="0"/>
          </a:p>
          <a:p>
            <a:endParaRPr lang="da-DK" sz="1200" dirty="0"/>
          </a:p>
        </p:txBody>
      </p:sp>
    </p:spTree>
    <p:extLst>
      <p:ext uri="{BB962C8B-B14F-4D97-AF65-F5344CB8AC3E}">
        <p14:creationId xmlns:p14="http://schemas.microsoft.com/office/powerpoint/2010/main" val="18600142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2786FB-2DF3-3273-7128-91FAA3A2C088}"/>
              </a:ext>
            </a:extLst>
          </p:cNvPr>
          <p:cNvSpPr>
            <a:spLocks noGrp="1"/>
          </p:cNvSpPr>
          <p:nvPr>
            <p:ph type="title"/>
          </p:nvPr>
        </p:nvSpPr>
        <p:spPr/>
        <p:txBody>
          <a:bodyPr/>
          <a:lstStyle/>
          <a:p>
            <a:r>
              <a:rPr lang="da-DK" dirty="0"/>
              <a:t>Netværksaccept for GAI-projektet</a:t>
            </a:r>
          </a:p>
        </p:txBody>
      </p:sp>
      <p:graphicFrame>
        <p:nvGraphicFramePr>
          <p:cNvPr id="3" name="Tabel 2">
            <a:extLst>
              <a:ext uri="{FF2B5EF4-FFF2-40B4-BE49-F238E27FC236}">
                <a16:creationId xmlns:a16="http://schemas.microsoft.com/office/drawing/2014/main" id="{27360854-2BC9-B7F3-FCCD-D1BAF29BEBC1}"/>
              </a:ext>
            </a:extLst>
          </p:cNvPr>
          <p:cNvGraphicFramePr>
            <a:graphicFrameLocks noGrp="1"/>
          </p:cNvGraphicFramePr>
          <p:nvPr>
            <p:extLst>
              <p:ext uri="{D42A27DB-BD31-4B8C-83A1-F6EECF244321}">
                <p14:modId xmlns:p14="http://schemas.microsoft.com/office/powerpoint/2010/main" val="3628163717"/>
              </p:ext>
            </p:extLst>
          </p:nvPr>
        </p:nvGraphicFramePr>
        <p:xfrm>
          <a:off x="838200" y="1783465"/>
          <a:ext cx="4845424" cy="4709410"/>
        </p:xfrm>
        <a:graphic>
          <a:graphicData uri="http://schemas.openxmlformats.org/drawingml/2006/table">
            <a:tbl>
              <a:tblPr firstRow="1" bandRow="1">
                <a:tableStyleId>{5C22544A-7EE6-4342-B048-85BDC9FD1C3A}</a:tableStyleId>
              </a:tblPr>
              <a:tblGrid>
                <a:gridCol w="1211356">
                  <a:extLst>
                    <a:ext uri="{9D8B030D-6E8A-4147-A177-3AD203B41FA5}">
                      <a16:colId xmlns:a16="http://schemas.microsoft.com/office/drawing/2014/main" val="2071962929"/>
                    </a:ext>
                  </a:extLst>
                </a:gridCol>
                <a:gridCol w="1211356">
                  <a:extLst>
                    <a:ext uri="{9D8B030D-6E8A-4147-A177-3AD203B41FA5}">
                      <a16:colId xmlns:a16="http://schemas.microsoft.com/office/drawing/2014/main" val="1868644627"/>
                    </a:ext>
                  </a:extLst>
                </a:gridCol>
                <a:gridCol w="1211356">
                  <a:extLst>
                    <a:ext uri="{9D8B030D-6E8A-4147-A177-3AD203B41FA5}">
                      <a16:colId xmlns:a16="http://schemas.microsoft.com/office/drawing/2014/main" val="2951179782"/>
                    </a:ext>
                  </a:extLst>
                </a:gridCol>
                <a:gridCol w="1211356">
                  <a:extLst>
                    <a:ext uri="{9D8B030D-6E8A-4147-A177-3AD203B41FA5}">
                      <a16:colId xmlns:a16="http://schemas.microsoft.com/office/drawing/2014/main" val="3565710826"/>
                    </a:ext>
                  </a:extLst>
                </a:gridCol>
              </a:tblGrid>
              <a:tr h="759002">
                <a:tc>
                  <a:txBody>
                    <a:bodyPr/>
                    <a:lstStyle/>
                    <a:p>
                      <a:pPr algn="ctr"/>
                      <a:r>
                        <a:rPr lang="da-DK" b="0" dirty="0" err="1">
                          <a:solidFill>
                            <a:schemeClr val="tx1"/>
                          </a:solidFill>
                        </a:rPr>
                        <a:t>Interes-senter</a:t>
                      </a:r>
                      <a:endParaRPr lang="da-DK"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da-DK" b="0" dirty="0">
                          <a:solidFill>
                            <a:schemeClr val="tx1"/>
                          </a:solidFill>
                        </a:rPr>
                        <a:t>Det gør dem vrede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da-DK" b="0" dirty="0">
                          <a:solidFill>
                            <a:schemeClr val="tx1"/>
                          </a:solidFill>
                        </a:rPr>
                        <a:t>Det er de ligeglade med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b="0" dirty="0">
                          <a:solidFill>
                            <a:schemeClr val="tx1"/>
                          </a:solidFill>
                        </a:rPr>
                        <a:t>Det gør dem glade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0335000"/>
                  </a:ext>
                </a:extLst>
              </a:tr>
              <a:tr h="759002">
                <a:tc>
                  <a:txBody>
                    <a:bodyPr/>
                    <a:lstStyle/>
                    <a:p>
                      <a:endParaRPr lang="da-DK"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da-DK"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da-DK"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da-DK"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65402337"/>
                  </a:ext>
                </a:extLst>
              </a:tr>
              <a:tr h="759002">
                <a:tc>
                  <a:txBody>
                    <a:bodyPr/>
                    <a:lstStyle/>
                    <a:p>
                      <a:endParaRPr lang="da-DK"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da-DK"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da-DK"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da-DK"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15053387"/>
                  </a:ext>
                </a:extLst>
              </a:tr>
              <a:tr h="759002">
                <a:tc>
                  <a:txBody>
                    <a:bodyPr/>
                    <a:lstStyle/>
                    <a:p>
                      <a:endParaRPr lang="da-DK"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da-DK"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da-DK"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da-DK"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92774705"/>
                  </a:ext>
                </a:extLst>
              </a:tr>
              <a:tr h="759002">
                <a:tc>
                  <a:txBody>
                    <a:bodyPr/>
                    <a:lstStyle/>
                    <a:p>
                      <a:endParaRPr lang="da-DK"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da-DK"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da-DK"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da-DK"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55271897"/>
                  </a:ext>
                </a:extLst>
              </a:tr>
              <a:tr h="759002">
                <a:tc>
                  <a:txBody>
                    <a:bodyPr/>
                    <a:lstStyle/>
                    <a:p>
                      <a:endParaRPr lang="da-DK"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da-DK"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da-DK"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da-DK"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19799493"/>
                  </a:ext>
                </a:extLst>
              </a:tr>
            </a:tbl>
          </a:graphicData>
        </a:graphic>
      </p:graphicFrame>
      <p:graphicFrame>
        <p:nvGraphicFramePr>
          <p:cNvPr id="4" name="Tabel 3">
            <a:extLst>
              <a:ext uri="{FF2B5EF4-FFF2-40B4-BE49-F238E27FC236}">
                <a16:creationId xmlns:a16="http://schemas.microsoft.com/office/drawing/2014/main" id="{FF4A0720-D197-BCCB-2CC6-9772361B4C98}"/>
              </a:ext>
            </a:extLst>
          </p:cNvPr>
          <p:cNvGraphicFramePr>
            <a:graphicFrameLocks noGrp="1"/>
          </p:cNvGraphicFramePr>
          <p:nvPr>
            <p:extLst>
              <p:ext uri="{D42A27DB-BD31-4B8C-83A1-F6EECF244321}">
                <p14:modId xmlns:p14="http://schemas.microsoft.com/office/powerpoint/2010/main" val="2886427644"/>
              </p:ext>
            </p:extLst>
          </p:nvPr>
        </p:nvGraphicFramePr>
        <p:xfrm>
          <a:off x="7070165" y="1783465"/>
          <a:ext cx="4064000" cy="2095252"/>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1252858243"/>
                    </a:ext>
                  </a:extLst>
                </a:gridCol>
                <a:gridCol w="2032000">
                  <a:extLst>
                    <a:ext uri="{9D8B030D-6E8A-4147-A177-3AD203B41FA5}">
                      <a16:colId xmlns:a16="http://schemas.microsoft.com/office/drawing/2014/main" val="2305433663"/>
                    </a:ext>
                  </a:extLst>
                </a:gridCol>
              </a:tblGrid>
              <a:tr h="1047626">
                <a:tc>
                  <a:txBody>
                    <a:bodyPr/>
                    <a:lstStyle/>
                    <a:p>
                      <a:pPr algn="ctr"/>
                      <a:r>
                        <a:rPr lang="da-DK" b="0" dirty="0">
                          <a:solidFill>
                            <a:schemeClr val="tx1"/>
                          </a:solidFill>
                        </a:rPr>
                        <a:t>Bevar deres tilfredshed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da-DK" b="0" dirty="0">
                          <a:solidFill>
                            <a:schemeClr val="tx1"/>
                          </a:solidFill>
                        </a:rPr>
                        <a:t>Nøgle-interessenter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8098617"/>
                  </a:ext>
                </a:extLst>
              </a:tr>
              <a:tr h="1047626">
                <a:tc>
                  <a:txBody>
                    <a:bodyPr/>
                    <a:lstStyle/>
                    <a:p>
                      <a:pPr algn="ctr"/>
                      <a:r>
                        <a:rPr lang="da-DK" b="0" dirty="0">
                          <a:solidFill>
                            <a:schemeClr val="tx1"/>
                          </a:solidFill>
                        </a:rPr>
                        <a:t>Lav prioritet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da-DK" b="0" dirty="0">
                          <a:solidFill>
                            <a:schemeClr val="tx1"/>
                          </a:solidFill>
                        </a:rPr>
                        <a:t>Informer løbende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99994903"/>
                  </a:ext>
                </a:extLst>
              </a:tr>
            </a:tbl>
          </a:graphicData>
        </a:graphic>
      </p:graphicFrame>
      <p:sp>
        <p:nvSpPr>
          <p:cNvPr id="5" name="Rektangel 4">
            <a:extLst>
              <a:ext uri="{FF2B5EF4-FFF2-40B4-BE49-F238E27FC236}">
                <a16:creationId xmlns:a16="http://schemas.microsoft.com/office/drawing/2014/main" id="{7B77283B-B08F-A925-D8F8-D2DC68232370}"/>
              </a:ext>
            </a:extLst>
          </p:cNvPr>
          <p:cNvSpPr/>
          <p:nvPr/>
        </p:nvSpPr>
        <p:spPr>
          <a:xfrm>
            <a:off x="7070165" y="5145741"/>
            <a:ext cx="4064000" cy="134713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ekstfelt 5">
            <a:extLst>
              <a:ext uri="{FF2B5EF4-FFF2-40B4-BE49-F238E27FC236}">
                <a16:creationId xmlns:a16="http://schemas.microsoft.com/office/drawing/2014/main" id="{153D0625-EEF7-D2CB-C873-A4D1AD58A698}"/>
              </a:ext>
            </a:extLst>
          </p:cNvPr>
          <p:cNvSpPr txBox="1"/>
          <p:nvPr/>
        </p:nvSpPr>
        <p:spPr>
          <a:xfrm>
            <a:off x="7070165" y="5145741"/>
            <a:ext cx="1483611" cy="369332"/>
          </a:xfrm>
          <a:prstGeom prst="rect">
            <a:avLst/>
          </a:prstGeom>
          <a:noFill/>
        </p:spPr>
        <p:txBody>
          <a:bodyPr wrap="none" rtlCol="0">
            <a:spAutoFit/>
          </a:bodyPr>
          <a:lstStyle/>
          <a:p>
            <a:r>
              <a:rPr lang="da-DK" dirty="0"/>
              <a:t>Konklusioner</a:t>
            </a:r>
          </a:p>
        </p:txBody>
      </p:sp>
      <p:sp>
        <p:nvSpPr>
          <p:cNvPr id="7" name="Tekstfelt 6">
            <a:extLst>
              <a:ext uri="{FF2B5EF4-FFF2-40B4-BE49-F238E27FC236}">
                <a16:creationId xmlns:a16="http://schemas.microsoft.com/office/drawing/2014/main" id="{0503D436-576F-2F89-0142-CE0A71130C9C}"/>
              </a:ext>
            </a:extLst>
          </p:cNvPr>
          <p:cNvSpPr txBox="1"/>
          <p:nvPr/>
        </p:nvSpPr>
        <p:spPr>
          <a:xfrm>
            <a:off x="7811970" y="3928981"/>
            <a:ext cx="530273" cy="369332"/>
          </a:xfrm>
          <a:prstGeom prst="rect">
            <a:avLst/>
          </a:prstGeom>
          <a:noFill/>
        </p:spPr>
        <p:txBody>
          <a:bodyPr wrap="none" rtlCol="0">
            <a:spAutoFit/>
          </a:bodyPr>
          <a:lstStyle/>
          <a:p>
            <a:r>
              <a:rPr lang="da-DK" dirty="0"/>
              <a:t>Lav</a:t>
            </a:r>
          </a:p>
        </p:txBody>
      </p:sp>
      <p:sp>
        <p:nvSpPr>
          <p:cNvPr id="8" name="Tekstfelt 7">
            <a:extLst>
              <a:ext uri="{FF2B5EF4-FFF2-40B4-BE49-F238E27FC236}">
                <a16:creationId xmlns:a16="http://schemas.microsoft.com/office/drawing/2014/main" id="{A4F852E5-ACCF-F7B0-5C5D-6E7EC8520F59}"/>
              </a:ext>
            </a:extLst>
          </p:cNvPr>
          <p:cNvSpPr txBox="1"/>
          <p:nvPr/>
        </p:nvSpPr>
        <p:spPr>
          <a:xfrm>
            <a:off x="9807388" y="3928981"/>
            <a:ext cx="529312" cy="369332"/>
          </a:xfrm>
          <a:prstGeom prst="rect">
            <a:avLst/>
          </a:prstGeom>
          <a:noFill/>
        </p:spPr>
        <p:txBody>
          <a:bodyPr wrap="none" rtlCol="0">
            <a:spAutoFit/>
          </a:bodyPr>
          <a:lstStyle/>
          <a:p>
            <a:r>
              <a:rPr lang="da-DK" dirty="0"/>
              <a:t>Høj</a:t>
            </a:r>
          </a:p>
        </p:txBody>
      </p:sp>
      <p:sp>
        <p:nvSpPr>
          <p:cNvPr id="9" name="Tekstfelt 8">
            <a:extLst>
              <a:ext uri="{FF2B5EF4-FFF2-40B4-BE49-F238E27FC236}">
                <a16:creationId xmlns:a16="http://schemas.microsoft.com/office/drawing/2014/main" id="{ECFCF967-CE0B-0480-2931-B1BA929941F5}"/>
              </a:ext>
            </a:extLst>
          </p:cNvPr>
          <p:cNvSpPr txBox="1"/>
          <p:nvPr/>
        </p:nvSpPr>
        <p:spPr>
          <a:xfrm>
            <a:off x="8553776" y="4182952"/>
            <a:ext cx="1108509" cy="369332"/>
          </a:xfrm>
          <a:prstGeom prst="rect">
            <a:avLst/>
          </a:prstGeom>
          <a:noFill/>
        </p:spPr>
        <p:txBody>
          <a:bodyPr wrap="none" rtlCol="0">
            <a:spAutoFit/>
          </a:bodyPr>
          <a:lstStyle/>
          <a:p>
            <a:r>
              <a:rPr lang="da-DK" dirty="0"/>
              <a:t>Interesse</a:t>
            </a:r>
          </a:p>
        </p:txBody>
      </p:sp>
      <p:sp>
        <p:nvSpPr>
          <p:cNvPr id="12" name="Tekstfelt 11">
            <a:extLst>
              <a:ext uri="{FF2B5EF4-FFF2-40B4-BE49-F238E27FC236}">
                <a16:creationId xmlns:a16="http://schemas.microsoft.com/office/drawing/2014/main" id="{E8A2C8D9-2669-C648-E53E-B9DC27CC3D5F}"/>
              </a:ext>
            </a:extLst>
          </p:cNvPr>
          <p:cNvSpPr txBox="1"/>
          <p:nvPr/>
        </p:nvSpPr>
        <p:spPr>
          <a:xfrm rot="16200000">
            <a:off x="6550213" y="3137645"/>
            <a:ext cx="530273" cy="369332"/>
          </a:xfrm>
          <a:prstGeom prst="rect">
            <a:avLst/>
          </a:prstGeom>
          <a:noFill/>
        </p:spPr>
        <p:txBody>
          <a:bodyPr wrap="none" rtlCol="0">
            <a:spAutoFit/>
          </a:bodyPr>
          <a:lstStyle/>
          <a:p>
            <a:r>
              <a:rPr lang="da-DK" dirty="0"/>
              <a:t>Lav</a:t>
            </a:r>
          </a:p>
        </p:txBody>
      </p:sp>
      <p:sp>
        <p:nvSpPr>
          <p:cNvPr id="13" name="Tekstfelt 12">
            <a:extLst>
              <a:ext uri="{FF2B5EF4-FFF2-40B4-BE49-F238E27FC236}">
                <a16:creationId xmlns:a16="http://schemas.microsoft.com/office/drawing/2014/main" id="{F5586E4E-2DDC-E5D8-AFF9-619D757C1E74}"/>
              </a:ext>
            </a:extLst>
          </p:cNvPr>
          <p:cNvSpPr txBox="1"/>
          <p:nvPr/>
        </p:nvSpPr>
        <p:spPr>
          <a:xfrm rot="16200000">
            <a:off x="6550693" y="2189266"/>
            <a:ext cx="529312" cy="369332"/>
          </a:xfrm>
          <a:prstGeom prst="rect">
            <a:avLst/>
          </a:prstGeom>
          <a:noFill/>
        </p:spPr>
        <p:txBody>
          <a:bodyPr wrap="none" rtlCol="0">
            <a:spAutoFit/>
          </a:bodyPr>
          <a:lstStyle/>
          <a:p>
            <a:r>
              <a:rPr lang="da-DK" dirty="0"/>
              <a:t>Høj</a:t>
            </a:r>
          </a:p>
        </p:txBody>
      </p:sp>
      <p:sp>
        <p:nvSpPr>
          <p:cNvPr id="14" name="Tekstfelt 13">
            <a:extLst>
              <a:ext uri="{FF2B5EF4-FFF2-40B4-BE49-F238E27FC236}">
                <a16:creationId xmlns:a16="http://schemas.microsoft.com/office/drawing/2014/main" id="{46FD087C-AA29-14C2-CCC5-6B0AADBDC06D}"/>
              </a:ext>
            </a:extLst>
          </p:cNvPr>
          <p:cNvSpPr txBox="1"/>
          <p:nvPr/>
        </p:nvSpPr>
        <p:spPr>
          <a:xfrm rot="16200000">
            <a:off x="6037699" y="2646424"/>
            <a:ext cx="678391" cy="369332"/>
          </a:xfrm>
          <a:prstGeom prst="rect">
            <a:avLst/>
          </a:prstGeom>
          <a:noFill/>
        </p:spPr>
        <p:txBody>
          <a:bodyPr wrap="none" rtlCol="0">
            <a:spAutoFit/>
          </a:bodyPr>
          <a:lstStyle/>
          <a:p>
            <a:r>
              <a:rPr lang="da-DK" dirty="0"/>
              <a:t>Magt</a:t>
            </a:r>
          </a:p>
        </p:txBody>
      </p:sp>
    </p:spTree>
    <p:extLst>
      <p:ext uri="{BB962C8B-B14F-4D97-AF65-F5344CB8AC3E}">
        <p14:creationId xmlns:p14="http://schemas.microsoft.com/office/powerpoint/2010/main" val="10947697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C43981-D2AB-AC5E-74EC-7420C71A8E3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87560B4-D593-0679-0A23-A41909553CF6}"/>
              </a:ext>
            </a:extLst>
          </p:cNvPr>
          <p:cNvSpPr>
            <a:spLocks noGrp="1"/>
          </p:cNvSpPr>
          <p:nvPr>
            <p:ph type="title"/>
          </p:nvPr>
        </p:nvSpPr>
        <p:spPr>
          <a:xfrm>
            <a:off x="403215" y="2569436"/>
            <a:ext cx="5334197" cy="1708242"/>
          </a:xfrm>
        </p:spPr>
        <p:txBody>
          <a:bodyPr anchor="ctr">
            <a:normAutofit fontScale="90000"/>
          </a:bodyPr>
          <a:lstStyle/>
          <a:p>
            <a:pPr algn="ctr"/>
            <a:br>
              <a:rPr lang="da-DK" dirty="0"/>
            </a:br>
            <a:br>
              <a:rPr lang="da-DK" dirty="0"/>
            </a:br>
            <a:r>
              <a:rPr lang="da-DK" dirty="0"/>
              <a:t>🕸️</a:t>
            </a:r>
            <a:br>
              <a:rPr lang="da-DK" dirty="0"/>
            </a:br>
            <a:r>
              <a:rPr lang="da-DK" sz="7300" dirty="0"/>
              <a:t>STRATEGISK KOMPABILITET</a:t>
            </a:r>
            <a:r>
              <a:rPr lang="da-DK" dirty="0"/>
              <a:t> </a:t>
            </a:r>
            <a:br>
              <a:rPr lang="da-DK" dirty="0"/>
            </a:br>
            <a:endParaRPr lang="da-DK" sz="6600" dirty="0"/>
          </a:p>
        </p:txBody>
      </p:sp>
      <p:pic>
        <p:nvPicPr>
          <p:cNvPr id="3" name="Billede 2">
            <a:extLst>
              <a:ext uri="{FF2B5EF4-FFF2-40B4-BE49-F238E27FC236}">
                <a16:creationId xmlns:a16="http://schemas.microsoft.com/office/drawing/2014/main" id="{4975F380-8144-0378-E3CD-2E59F7F5F622}"/>
              </a:ext>
            </a:extLst>
          </p:cNvPr>
          <p:cNvPicPr>
            <a:picLocks noChangeAspect="1"/>
          </p:cNvPicPr>
          <p:nvPr/>
        </p:nvPicPr>
        <p:blipFill>
          <a:blip r:embed="rId2"/>
          <a:stretch>
            <a:fillRect/>
          </a:stretch>
        </p:blipFill>
        <p:spPr>
          <a:xfrm>
            <a:off x="6118494" y="0"/>
            <a:ext cx="6073506" cy="6858000"/>
          </a:xfrm>
          <a:prstGeom prst="rect">
            <a:avLst/>
          </a:prstGeom>
        </p:spPr>
      </p:pic>
    </p:spTree>
    <p:extLst>
      <p:ext uri="{BB962C8B-B14F-4D97-AF65-F5344CB8AC3E}">
        <p14:creationId xmlns:p14="http://schemas.microsoft.com/office/powerpoint/2010/main" val="94736230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1E4CC-E353-003F-CA6B-90AA1A1E0AE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4A36FBE-532C-706B-99CD-D471E36DA439}"/>
              </a:ext>
            </a:extLst>
          </p:cNvPr>
          <p:cNvSpPr>
            <a:spLocks noGrp="1"/>
          </p:cNvSpPr>
          <p:nvPr>
            <p:ph type="title"/>
          </p:nvPr>
        </p:nvSpPr>
        <p:spPr>
          <a:xfrm>
            <a:off x="838200" y="1572125"/>
            <a:ext cx="10515600" cy="1856873"/>
          </a:xfrm>
        </p:spPr>
        <p:txBody>
          <a:bodyPr/>
          <a:lstStyle/>
          <a:p>
            <a:pPr algn="ctr"/>
            <a:r>
              <a:rPr lang="da-DK" sz="6000" dirty="0"/>
              <a:t>STRATEGISK KOMPABILITET</a:t>
            </a:r>
            <a:endParaRPr lang="da-DK" dirty="0"/>
          </a:p>
        </p:txBody>
      </p:sp>
      <p:sp>
        <p:nvSpPr>
          <p:cNvPr id="3" name="Pladsholder til indhold 2">
            <a:extLst>
              <a:ext uri="{FF2B5EF4-FFF2-40B4-BE49-F238E27FC236}">
                <a16:creationId xmlns:a16="http://schemas.microsoft.com/office/drawing/2014/main" id="{0E25F900-F8C5-A3D6-F275-8CCA6E9B5D40}"/>
              </a:ext>
            </a:extLst>
          </p:cNvPr>
          <p:cNvSpPr>
            <a:spLocks noGrp="1"/>
          </p:cNvSpPr>
          <p:nvPr>
            <p:ph idx="1"/>
          </p:nvPr>
        </p:nvSpPr>
        <p:spPr>
          <a:xfrm>
            <a:off x="838200" y="3428999"/>
            <a:ext cx="10515600" cy="2747963"/>
          </a:xfrm>
        </p:spPr>
        <p:txBody>
          <a:bodyPr>
            <a:normAutofit/>
          </a:bodyPr>
          <a:lstStyle/>
          <a:p>
            <a:pPr marL="0" indent="0" algn="ctr">
              <a:buNone/>
            </a:pPr>
            <a:r>
              <a:rPr lang="da-DK" sz="4000" dirty="0"/>
              <a:t>GAI-projektet passer sammen med strategien</a:t>
            </a:r>
          </a:p>
        </p:txBody>
      </p:sp>
    </p:spTree>
    <p:extLst>
      <p:ext uri="{BB962C8B-B14F-4D97-AF65-F5344CB8AC3E}">
        <p14:creationId xmlns:p14="http://schemas.microsoft.com/office/powerpoint/2010/main" val="7234948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1F9C61-00C3-0BD1-E5C1-102CFD3A0B93}"/>
              </a:ext>
            </a:extLst>
          </p:cNvPr>
          <p:cNvSpPr>
            <a:spLocks noGrp="1"/>
          </p:cNvSpPr>
          <p:nvPr>
            <p:ph type="title"/>
          </p:nvPr>
        </p:nvSpPr>
        <p:spPr/>
        <p:txBody>
          <a:bodyPr/>
          <a:lstStyle/>
          <a:p>
            <a:r>
              <a:rPr lang="da-DK" dirty="0"/>
              <a:t>Strategisk </a:t>
            </a:r>
            <a:r>
              <a:rPr lang="da-DK" dirty="0" err="1"/>
              <a:t>kompabilitet</a:t>
            </a:r>
            <a:endParaRPr lang="da-DK" dirty="0"/>
          </a:p>
        </p:txBody>
      </p:sp>
      <p:sp>
        <p:nvSpPr>
          <p:cNvPr id="3" name="Pladsholder til indhold 2">
            <a:extLst>
              <a:ext uri="{FF2B5EF4-FFF2-40B4-BE49-F238E27FC236}">
                <a16:creationId xmlns:a16="http://schemas.microsoft.com/office/drawing/2014/main" id="{F9D068F2-E41D-B18B-33AF-3D2C242BB492}"/>
              </a:ext>
            </a:extLst>
          </p:cNvPr>
          <p:cNvSpPr>
            <a:spLocks noGrp="1"/>
          </p:cNvSpPr>
          <p:nvPr>
            <p:ph idx="1"/>
          </p:nvPr>
        </p:nvSpPr>
        <p:spPr/>
        <p:txBody>
          <a:bodyPr>
            <a:normAutofit lnSpcReduction="10000"/>
          </a:bodyPr>
          <a:lstStyle/>
          <a:p>
            <a:r>
              <a:rPr lang="da-DK" dirty="0"/>
              <a:t>Gnist, Uro og Netværksaccept fokuserer på selve projektet men ikke på alt det andet, der foregår i organisationen.</a:t>
            </a:r>
          </a:p>
          <a:p>
            <a:r>
              <a:rPr lang="da-DK" dirty="0"/>
              <a:t>I organisationens arbejde hen imod en konkurrencefordel på markedet er der 5 områder, inden for hvilke de strategiske beslutninger opstår: </a:t>
            </a:r>
          </a:p>
          <a:p>
            <a:r>
              <a:rPr lang="da-DK" dirty="0"/>
              <a:t>De 5 P’er (revideret udgave af Mintzbergs 5 P’er): </a:t>
            </a:r>
          </a:p>
          <a:p>
            <a:pPr lvl="1"/>
            <a:r>
              <a:rPr lang="da-DK" dirty="0"/>
              <a:t>Position</a:t>
            </a:r>
          </a:p>
          <a:p>
            <a:pPr lvl="1"/>
            <a:r>
              <a:rPr lang="da-DK" dirty="0"/>
              <a:t>Perspektiv</a:t>
            </a:r>
          </a:p>
          <a:p>
            <a:pPr lvl="1"/>
            <a:r>
              <a:rPr lang="da-DK" dirty="0"/>
              <a:t>Plan </a:t>
            </a:r>
          </a:p>
          <a:p>
            <a:pPr lvl="1"/>
            <a:r>
              <a:rPr lang="da-DK" dirty="0"/>
              <a:t>Projekter</a:t>
            </a:r>
          </a:p>
          <a:p>
            <a:pPr lvl="1"/>
            <a:r>
              <a:rPr lang="da-DK" dirty="0"/>
              <a:t>Parathed</a:t>
            </a:r>
          </a:p>
        </p:txBody>
      </p:sp>
    </p:spTree>
    <p:extLst>
      <p:ext uri="{BB962C8B-B14F-4D97-AF65-F5344CB8AC3E}">
        <p14:creationId xmlns:p14="http://schemas.microsoft.com/office/powerpoint/2010/main" val="14551976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0F8E3A-025E-AE76-76D9-C380769D5AF1}"/>
              </a:ext>
            </a:extLst>
          </p:cNvPr>
          <p:cNvSpPr>
            <a:spLocks noGrp="1"/>
          </p:cNvSpPr>
          <p:nvPr>
            <p:ph type="title"/>
          </p:nvPr>
        </p:nvSpPr>
        <p:spPr/>
        <p:txBody>
          <a:bodyPr/>
          <a:lstStyle/>
          <a:p>
            <a:r>
              <a:rPr lang="da-DK" dirty="0"/>
              <a:t>Position	</a:t>
            </a:r>
          </a:p>
        </p:txBody>
      </p:sp>
      <p:sp>
        <p:nvSpPr>
          <p:cNvPr id="3" name="Pladsholder til indhold 2">
            <a:extLst>
              <a:ext uri="{FF2B5EF4-FFF2-40B4-BE49-F238E27FC236}">
                <a16:creationId xmlns:a16="http://schemas.microsoft.com/office/drawing/2014/main" id="{54A9DB27-EEB4-7B2B-4C4A-E22EC3E0E3BD}"/>
              </a:ext>
            </a:extLst>
          </p:cNvPr>
          <p:cNvSpPr>
            <a:spLocks noGrp="1"/>
          </p:cNvSpPr>
          <p:nvPr>
            <p:ph idx="1"/>
          </p:nvPr>
        </p:nvSpPr>
        <p:spPr/>
        <p:txBody>
          <a:bodyPr>
            <a:normAutofit/>
          </a:bodyPr>
          <a:lstStyle/>
          <a:p>
            <a:r>
              <a:rPr lang="da-DK" dirty="0"/>
              <a:t>Hvad ønsker organisationen at opnå?</a:t>
            </a:r>
          </a:p>
          <a:p>
            <a:r>
              <a:rPr lang="da-DK" dirty="0"/>
              <a:t>Kan opdeles i 3 andre P’er:</a:t>
            </a:r>
          </a:p>
          <a:p>
            <a:pPr lvl="1"/>
            <a:r>
              <a:rPr lang="da-DK" dirty="0"/>
              <a:t>Purpose: Formål. Organisationens overordnede formål. Hvad ville verden gå glip af, hvis denne organisation ikke fandtes?</a:t>
            </a:r>
          </a:p>
          <a:p>
            <a:pPr lvl="1"/>
            <a:r>
              <a:rPr lang="da-DK" dirty="0"/>
              <a:t>Plads: Den unikke position, som organisationen (ønsker at) indtage blandt konkurrenterne.</a:t>
            </a:r>
          </a:p>
          <a:p>
            <a:pPr lvl="1"/>
            <a:r>
              <a:rPr lang="da-DK" dirty="0"/>
              <a:t>Præstation: De tal, der beskriver organisationen og dens ønskede udvikling. Fx indtjening, antal kunder, kundetilfredshed, medarbejdertilfredshed osv.</a:t>
            </a:r>
          </a:p>
        </p:txBody>
      </p:sp>
    </p:spTree>
    <p:extLst>
      <p:ext uri="{BB962C8B-B14F-4D97-AF65-F5344CB8AC3E}">
        <p14:creationId xmlns:p14="http://schemas.microsoft.com/office/powerpoint/2010/main" val="41819888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7331D5-5C77-EDDA-2A4E-EB46C329B3F1}"/>
              </a:ext>
            </a:extLst>
          </p:cNvPr>
          <p:cNvSpPr>
            <a:spLocks noGrp="1"/>
          </p:cNvSpPr>
          <p:nvPr>
            <p:ph type="title"/>
          </p:nvPr>
        </p:nvSpPr>
        <p:spPr/>
        <p:txBody>
          <a:bodyPr/>
          <a:lstStyle/>
          <a:p>
            <a:r>
              <a:rPr lang="da-DK" dirty="0"/>
              <a:t>Position &amp; GAI</a:t>
            </a:r>
          </a:p>
        </p:txBody>
      </p:sp>
      <p:sp>
        <p:nvSpPr>
          <p:cNvPr id="3" name="Pladsholder til indhold 2">
            <a:extLst>
              <a:ext uri="{FF2B5EF4-FFF2-40B4-BE49-F238E27FC236}">
                <a16:creationId xmlns:a16="http://schemas.microsoft.com/office/drawing/2014/main" id="{BE2B0040-472D-B212-4BE0-E457AD37BD6E}"/>
              </a:ext>
            </a:extLst>
          </p:cNvPr>
          <p:cNvSpPr>
            <a:spLocks noGrp="1"/>
          </p:cNvSpPr>
          <p:nvPr>
            <p:ph idx="1"/>
          </p:nvPr>
        </p:nvSpPr>
        <p:spPr/>
        <p:txBody>
          <a:bodyPr/>
          <a:lstStyle/>
          <a:p>
            <a:r>
              <a:rPr lang="da-DK" dirty="0"/>
              <a:t>Hvordan kan GAI-projektet påvirke positionen? </a:t>
            </a:r>
          </a:p>
          <a:p>
            <a:r>
              <a:rPr lang="da-DK" dirty="0"/>
              <a:t>Passer GAI-projektet og den strategiske position sammen?</a:t>
            </a:r>
          </a:p>
          <a:p>
            <a:r>
              <a:rPr lang="da-DK" dirty="0"/>
              <a:t>Hvilke GAI-projekter skal organisationen igangsætte, når den vil bevare sin position i markedet – eller skabe en ny?</a:t>
            </a:r>
          </a:p>
        </p:txBody>
      </p:sp>
    </p:spTree>
    <p:extLst>
      <p:ext uri="{BB962C8B-B14F-4D97-AF65-F5344CB8AC3E}">
        <p14:creationId xmlns:p14="http://schemas.microsoft.com/office/powerpoint/2010/main" val="186346374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E6AFA8-22DF-A2D7-4039-03E502C3FED0}"/>
              </a:ext>
            </a:extLst>
          </p:cNvPr>
          <p:cNvSpPr>
            <a:spLocks noGrp="1"/>
          </p:cNvSpPr>
          <p:nvPr>
            <p:ph type="title"/>
          </p:nvPr>
        </p:nvSpPr>
        <p:spPr/>
        <p:txBody>
          <a:bodyPr/>
          <a:lstStyle/>
          <a:p>
            <a:r>
              <a:rPr lang="da-DK" dirty="0"/>
              <a:t>Perspektiv &amp; GAI</a:t>
            </a:r>
          </a:p>
        </p:txBody>
      </p:sp>
      <p:sp>
        <p:nvSpPr>
          <p:cNvPr id="3" name="Pladsholder til indhold 2">
            <a:extLst>
              <a:ext uri="{FF2B5EF4-FFF2-40B4-BE49-F238E27FC236}">
                <a16:creationId xmlns:a16="http://schemas.microsoft.com/office/drawing/2014/main" id="{4CD7D5B8-BD70-E4EF-08EC-1796D9B72D68}"/>
              </a:ext>
            </a:extLst>
          </p:cNvPr>
          <p:cNvSpPr>
            <a:spLocks noGrp="1"/>
          </p:cNvSpPr>
          <p:nvPr>
            <p:ph idx="1"/>
          </p:nvPr>
        </p:nvSpPr>
        <p:spPr/>
        <p:txBody>
          <a:bodyPr>
            <a:normAutofit/>
          </a:bodyPr>
          <a:lstStyle/>
          <a:p>
            <a:r>
              <a:rPr lang="da-DK" dirty="0"/>
              <a:t>Kultur, identitet, værdisæt, moralsk kompas.</a:t>
            </a:r>
          </a:p>
          <a:p>
            <a:r>
              <a:rPr lang="da-DK" dirty="0"/>
              <a:t>Perspektivet er for en organisation, hvad personligheden er for et menneske.</a:t>
            </a:r>
          </a:p>
          <a:p>
            <a:r>
              <a:rPr lang="da-DK" dirty="0"/>
              <a:t>Hvordan passer dette GAI-projekt til organisationens kultur og værdier? </a:t>
            </a:r>
          </a:p>
          <a:p>
            <a:r>
              <a:rPr lang="da-DK" dirty="0"/>
              <a:t>Ligger det inden for vores moralske kompas, eller udfordrer det måden, vi tænker rigtigt og forkert?</a:t>
            </a:r>
          </a:p>
        </p:txBody>
      </p:sp>
    </p:spTree>
    <p:extLst>
      <p:ext uri="{BB962C8B-B14F-4D97-AF65-F5344CB8AC3E}">
        <p14:creationId xmlns:p14="http://schemas.microsoft.com/office/powerpoint/2010/main" val="29459612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BED4E821-C780-0D70-329E-AA7533773E94}"/>
              </a:ext>
            </a:extLst>
          </p:cNvPr>
          <p:cNvSpPr txBox="1"/>
          <p:nvPr/>
        </p:nvSpPr>
        <p:spPr>
          <a:xfrm>
            <a:off x="885278" y="1118880"/>
            <a:ext cx="10421443" cy="4620176"/>
          </a:xfrm>
          <a:prstGeom prst="rect">
            <a:avLst/>
          </a:prstGeom>
          <a:noFill/>
        </p:spPr>
        <p:txBody>
          <a:bodyPr wrap="none" rtlCol="0">
            <a:spAutoFit/>
          </a:bodyPr>
          <a:lstStyle/>
          <a:p>
            <a:pPr algn="ctr">
              <a:lnSpc>
                <a:spcPct val="150000"/>
              </a:lnSpc>
            </a:pPr>
            <a:r>
              <a:rPr lang="da-DK" sz="4000" dirty="0"/>
              <a:t>Formål med dagen: </a:t>
            </a:r>
          </a:p>
          <a:p>
            <a:pPr algn="ctr">
              <a:lnSpc>
                <a:spcPct val="150000"/>
              </a:lnSpc>
            </a:pPr>
            <a:endParaRPr lang="da-DK" sz="4000" dirty="0"/>
          </a:p>
          <a:p>
            <a:pPr algn="ctr">
              <a:lnSpc>
                <a:spcPct val="150000"/>
              </a:lnSpc>
            </a:pPr>
            <a:r>
              <a:rPr lang="da-DK" sz="4000" dirty="0"/>
              <a:t>AI er </a:t>
            </a:r>
            <a:r>
              <a:rPr lang="da-DK" sz="4000"/>
              <a:t>kommet, og </a:t>
            </a:r>
            <a:r>
              <a:rPr lang="da-DK" sz="4000" dirty="0"/>
              <a:t>ingen slipper for det. </a:t>
            </a:r>
          </a:p>
          <a:p>
            <a:pPr algn="ctr">
              <a:lnSpc>
                <a:spcPct val="150000"/>
              </a:lnSpc>
            </a:pPr>
            <a:r>
              <a:rPr lang="da-DK" sz="4000" dirty="0"/>
              <a:t>Hvordan får vi GAI implementeret på en måde, </a:t>
            </a:r>
          </a:p>
          <a:p>
            <a:pPr algn="ctr">
              <a:lnSpc>
                <a:spcPct val="150000"/>
              </a:lnSpc>
            </a:pPr>
            <a:r>
              <a:rPr lang="da-DK" sz="4000" dirty="0"/>
              <a:t>så det giver værdi?</a:t>
            </a:r>
          </a:p>
        </p:txBody>
      </p:sp>
    </p:spTree>
    <p:extLst>
      <p:ext uri="{BB962C8B-B14F-4D97-AF65-F5344CB8AC3E}">
        <p14:creationId xmlns:p14="http://schemas.microsoft.com/office/powerpoint/2010/main" val="286302302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63510F-890C-1463-9E89-CC1604243AB6}"/>
              </a:ext>
            </a:extLst>
          </p:cNvPr>
          <p:cNvSpPr>
            <a:spLocks noGrp="1"/>
          </p:cNvSpPr>
          <p:nvPr>
            <p:ph type="title"/>
          </p:nvPr>
        </p:nvSpPr>
        <p:spPr/>
        <p:txBody>
          <a:bodyPr/>
          <a:lstStyle/>
          <a:p>
            <a:r>
              <a:rPr lang="da-DK" dirty="0"/>
              <a:t>Plan &amp; GAI</a:t>
            </a:r>
          </a:p>
        </p:txBody>
      </p:sp>
      <p:sp>
        <p:nvSpPr>
          <p:cNvPr id="3" name="Pladsholder til indhold 2">
            <a:extLst>
              <a:ext uri="{FF2B5EF4-FFF2-40B4-BE49-F238E27FC236}">
                <a16:creationId xmlns:a16="http://schemas.microsoft.com/office/drawing/2014/main" id="{31B55849-81C7-6748-9C8F-EAA6D279E1FF}"/>
              </a:ext>
            </a:extLst>
          </p:cNvPr>
          <p:cNvSpPr>
            <a:spLocks noGrp="1"/>
          </p:cNvSpPr>
          <p:nvPr>
            <p:ph idx="1"/>
          </p:nvPr>
        </p:nvSpPr>
        <p:spPr/>
        <p:txBody>
          <a:bodyPr>
            <a:normAutofit/>
          </a:bodyPr>
          <a:lstStyle/>
          <a:p>
            <a:r>
              <a:rPr lang="da-DK" dirty="0"/>
              <a:t>Der skal være en plan for, hvordan organisationen kommer til den ønskede position med det perspektiv, den har.</a:t>
            </a:r>
          </a:p>
          <a:p>
            <a:r>
              <a:rPr lang="da-DK" dirty="0"/>
              <a:t>Typisk udvælges 3-5 indsatsområder, fx en bedre udnyttelse af de digitale muligheder. En reduktion af firmaets klimaindvirkning eller en bedre udnyttelse af GAI.</a:t>
            </a:r>
          </a:p>
          <a:p>
            <a:r>
              <a:rPr lang="da-DK" dirty="0"/>
              <a:t>Passer GAI-projektet ind i den strategiske plan og dens indsatsområder?</a:t>
            </a:r>
          </a:p>
        </p:txBody>
      </p:sp>
    </p:spTree>
    <p:extLst>
      <p:ext uri="{BB962C8B-B14F-4D97-AF65-F5344CB8AC3E}">
        <p14:creationId xmlns:p14="http://schemas.microsoft.com/office/powerpoint/2010/main" val="90824060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4E6E04-BAFF-CC79-654B-3EC90F77E719}"/>
              </a:ext>
            </a:extLst>
          </p:cNvPr>
          <p:cNvSpPr>
            <a:spLocks noGrp="1"/>
          </p:cNvSpPr>
          <p:nvPr>
            <p:ph type="title"/>
          </p:nvPr>
        </p:nvSpPr>
        <p:spPr/>
        <p:txBody>
          <a:bodyPr/>
          <a:lstStyle/>
          <a:p>
            <a:r>
              <a:rPr lang="da-DK" dirty="0"/>
              <a:t>Projekter &amp; GAI</a:t>
            </a:r>
          </a:p>
        </p:txBody>
      </p:sp>
      <p:sp>
        <p:nvSpPr>
          <p:cNvPr id="3" name="Pladsholder til indhold 2">
            <a:extLst>
              <a:ext uri="{FF2B5EF4-FFF2-40B4-BE49-F238E27FC236}">
                <a16:creationId xmlns:a16="http://schemas.microsoft.com/office/drawing/2014/main" id="{50A3EADE-A922-A924-E5FE-3EC53387A6EA}"/>
              </a:ext>
            </a:extLst>
          </p:cNvPr>
          <p:cNvSpPr>
            <a:spLocks noGrp="1"/>
          </p:cNvSpPr>
          <p:nvPr>
            <p:ph idx="1"/>
          </p:nvPr>
        </p:nvSpPr>
        <p:spPr/>
        <p:txBody>
          <a:bodyPr>
            <a:normAutofit fontScale="92500"/>
          </a:bodyPr>
          <a:lstStyle/>
          <a:p>
            <a:r>
              <a:rPr lang="da-DK" dirty="0"/>
              <a:t>GAI-projektet</a:t>
            </a:r>
          </a:p>
          <a:p>
            <a:r>
              <a:rPr lang="da-DK" dirty="0"/>
              <a:t>Hvad vil man opnå med dette projekt?</a:t>
            </a:r>
          </a:p>
          <a:p>
            <a:r>
              <a:rPr lang="da-DK" dirty="0"/>
              <a:t>Hvad er tidshorisonten for projektet?</a:t>
            </a:r>
          </a:p>
          <a:p>
            <a:r>
              <a:rPr lang="da-DK" dirty="0"/>
              <a:t>Hvilke ressourcer er allokeret til projektet? (medarbejdere, software, data, penge)</a:t>
            </a:r>
          </a:p>
          <a:p>
            <a:r>
              <a:rPr lang="da-DK" dirty="0"/>
              <a:t>Passer GAI-projektet sammen med organisationens øvrige projekter?</a:t>
            </a:r>
          </a:p>
          <a:p>
            <a:r>
              <a:rPr lang="da-DK" dirty="0"/>
              <a:t>Kæmper de om de samme ressourcer?</a:t>
            </a:r>
          </a:p>
          <a:p>
            <a:r>
              <a:rPr lang="da-DK" dirty="0"/>
              <a:t>Er det afhængigt af andre projekter? </a:t>
            </a:r>
          </a:p>
          <a:p>
            <a:r>
              <a:rPr lang="da-DK" dirty="0"/>
              <a:t>Giver de en samlet strategi?</a:t>
            </a:r>
          </a:p>
        </p:txBody>
      </p:sp>
    </p:spTree>
    <p:extLst>
      <p:ext uri="{BB962C8B-B14F-4D97-AF65-F5344CB8AC3E}">
        <p14:creationId xmlns:p14="http://schemas.microsoft.com/office/powerpoint/2010/main" val="225220831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16FD73-F50C-95C8-6013-8C9500BAE2AB}"/>
              </a:ext>
            </a:extLst>
          </p:cNvPr>
          <p:cNvSpPr>
            <a:spLocks noGrp="1"/>
          </p:cNvSpPr>
          <p:nvPr>
            <p:ph type="title"/>
          </p:nvPr>
        </p:nvSpPr>
        <p:spPr/>
        <p:txBody>
          <a:bodyPr/>
          <a:lstStyle/>
          <a:p>
            <a:r>
              <a:rPr lang="da-DK" dirty="0"/>
              <a:t>Parathed &amp; GAI</a:t>
            </a:r>
          </a:p>
        </p:txBody>
      </p:sp>
      <p:sp>
        <p:nvSpPr>
          <p:cNvPr id="3" name="Pladsholder til indhold 2">
            <a:extLst>
              <a:ext uri="{FF2B5EF4-FFF2-40B4-BE49-F238E27FC236}">
                <a16:creationId xmlns:a16="http://schemas.microsoft.com/office/drawing/2014/main" id="{222820D3-D0BB-A50A-6AE7-56078CD64378}"/>
              </a:ext>
            </a:extLst>
          </p:cNvPr>
          <p:cNvSpPr>
            <a:spLocks noGrp="1"/>
          </p:cNvSpPr>
          <p:nvPr>
            <p:ph idx="1"/>
          </p:nvPr>
        </p:nvSpPr>
        <p:spPr/>
        <p:txBody>
          <a:bodyPr>
            <a:normAutofit/>
          </a:bodyPr>
          <a:lstStyle/>
          <a:p>
            <a:r>
              <a:rPr lang="da-DK" dirty="0"/>
              <a:t>En organisations proaktive indsatser med henblik på at kunne modstå kriser, turbulens, forstyrrelser og usikkerhed (uventede hændelser, som kræver at organisationen reagerer).</a:t>
            </a:r>
          </a:p>
          <a:p>
            <a:pPr lvl="1"/>
            <a:r>
              <a:rPr lang="da-DK" dirty="0"/>
              <a:t>Fx Corona, krigen i Ukraine, krigen i Gaza.</a:t>
            </a:r>
          </a:p>
          <a:p>
            <a:r>
              <a:rPr lang="da-DK" dirty="0"/>
              <a:t>Hvordan påvirker GAI-projektet organisationens parathed? </a:t>
            </a:r>
          </a:p>
          <a:p>
            <a:r>
              <a:rPr lang="da-DK" dirty="0"/>
              <a:t>Bliver vi fx mere sårbare? </a:t>
            </a:r>
          </a:p>
          <a:p>
            <a:r>
              <a:rPr lang="da-DK" dirty="0"/>
              <a:t>Eller fremmer det vores parathed, når vi fx kan bruge AI til at lave forecasts?</a:t>
            </a:r>
          </a:p>
        </p:txBody>
      </p:sp>
    </p:spTree>
    <p:extLst>
      <p:ext uri="{BB962C8B-B14F-4D97-AF65-F5344CB8AC3E}">
        <p14:creationId xmlns:p14="http://schemas.microsoft.com/office/powerpoint/2010/main" val="22057070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465595-0A52-7E58-EA8B-9B53BCBEC71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201245B-6B43-2F44-291F-9F348BD93326}"/>
              </a:ext>
            </a:extLst>
          </p:cNvPr>
          <p:cNvSpPr>
            <a:spLocks noGrp="1"/>
          </p:cNvSpPr>
          <p:nvPr>
            <p:ph type="title"/>
          </p:nvPr>
        </p:nvSpPr>
        <p:spPr/>
        <p:txBody>
          <a:bodyPr/>
          <a:lstStyle/>
          <a:p>
            <a:r>
              <a:rPr lang="da-DK" dirty="0"/>
              <a:t>Strategisk kompatibilitet af GAI-projekt</a:t>
            </a:r>
          </a:p>
        </p:txBody>
      </p:sp>
      <p:sp>
        <p:nvSpPr>
          <p:cNvPr id="3" name="Rektangel 2">
            <a:extLst>
              <a:ext uri="{FF2B5EF4-FFF2-40B4-BE49-F238E27FC236}">
                <a16:creationId xmlns:a16="http://schemas.microsoft.com/office/drawing/2014/main" id="{BC69B7F1-F4A9-85DC-A04B-45EA89DDA283}"/>
              </a:ext>
            </a:extLst>
          </p:cNvPr>
          <p:cNvSpPr/>
          <p:nvPr/>
        </p:nvSpPr>
        <p:spPr>
          <a:xfrm>
            <a:off x="4414839" y="1958400"/>
            <a:ext cx="2971800" cy="3416215"/>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Rektangel 3">
            <a:extLst>
              <a:ext uri="{FF2B5EF4-FFF2-40B4-BE49-F238E27FC236}">
                <a16:creationId xmlns:a16="http://schemas.microsoft.com/office/drawing/2014/main" id="{E9247488-6B74-3EB1-5E92-A14E0F8996BF}"/>
              </a:ext>
            </a:extLst>
          </p:cNvPr>
          <p:cNvSpPr/>
          <p:nvPr/>
        </p:nvSpPr>
        <p:spPr>
          <a:xfrm>
            <a:off x="3057525" y="1957388"/>
            <a:ext cx="1271588" cy="342900"/>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Rektangel 5">
            <a:extLst>
              <a:ext uri="{FF2B5EF4-FFF2-40B4-BE49-F238E27FC236}">
                <a16:creationId xmlns:a16="http://schemas.microsoft.com/office/drawing/2014/main" id="{169D8F85-AF60-56DF-1008-6C64DED88E8E}"/>
              </a:ext>
            </a:extLst>
          </p:cNvPr>
          <p:cNvSpPr/>
          <p:nvPr/>
        </p:nvSpPr>
        <p:spPr>
          <a:xfrm>
            <a:off x="3057525" y="3166316"/>
            <a:ext cx="1271588" cy="342900"/>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Rektangel 6">
            <a:extLst>
              <a:ext uri="{FF2B5EF4-FFF2-40B4-BE49-F238E27FC236}">
                <a16:creationId xmlns:a16="http://schemas.microsoft.com/office/drawing/2014/main" id="{9E4BCD4A-383D-50FA-6554-D17DB98E3EA2}"/>
              </a:ext>
            </a:extLst>
          </p:cNvPr>
          <p:cNvSpPr/>
          <p:nvPr/>
        </p:nvSpPr>
        <p:spPr>
          <a:xfrm>
            <a:off x="3057525" y="3569292"/>
            <a:ext cx="1271588" cy="342900"/>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ktangel 7">
            <a:extLst>
              <a:ext uri="{FF2B5EF4-FFF2-40B4-BE49-F238E27FC236}">
                <a16:creationId xmlns:a16="http://schemas.microsoft.com/office/drawing/2014/main" id="{F0B87CB9-97B4-5203-76F8-625185D18BEF}"/>
              </a:ext>
            </a:extLst>
          </p:cNvPr>
          <p:cNvSpPr/>
          <p:nvPr/>
        </p:nvSpPr>
        <p:spPr>
          <a:xfrm>
            <a:off x="3057525" y="3972267"/>
            <a:ext cx="1271588" cy="342900"/>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Rektangel 8">
            <a:extLst>
              <a:ext uri="{FF2B5EF4-FFF2-40B4-BE49-F238E27FC236}">
                <a16:creationId xmlns:a16="http://schemas.microsoft.com/office/drawing/2014/main" id="{ACAF1150-671D-5BCE-AC6D-82E7C03048CC}"/>
              </a:ext>
            </a:extLst>
          </p:cNvPr>
          <p:cNvSpPr/>
          <p:nvPr/>
        </p:nvSpPr>
        <p:spPr>
          <a:xfrm>
            <a:off x="3054007" y="4632474"/>
            <a:ext cx="1271588" cy="342900"/>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Rektangel 9">
            <a:extLst>
              <a:ext uri="{FF2B5EF4-FFF2-40B4-BE49-F238E27FC236}">
                <a16:creationId xmlns:a16="http://schemas.microsoft.com/office/drawing/2014/main" id="{1FBA8346-0AA9-25B9-03DB-A11F1EA5C1D9}"/>
              </a:ext>
            </a:extLst>
          </p:cNvPr>
          <p:cNvSpPr/>
          <p:nvPr/>
        </p:nvSpPr>
        <p:spPr>
          <a:xfrm>
            <a:off x="3057525" y="5032595"/>
            <a:ext cx="1271588" cy="342900"/>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ktangel 10">
            <a:extLst>
              <a:ext uri="{FF2B5EF4-FFF2-40B4-BE49-F238E27FC236}">
                <a16:creationId xmlns:a16="http://schemas.microsoft.com/office/drawing/2014/main" id="{658E4010-2E5B-2E57-8847-31EC1F722C3C}"/>
              </a:ext>
            </a:extLst>
          </p:cNvPr>
          <p:cNvSpPr/>
          <p:nvPr/>
        </p:nvSpPr>
        <p:spPr>
          <a:xfrm>
            <a:off x="3057525" y="2763340"/>
            <a:ext cx="1271588" cy="342900"/>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Rektangel 11">
            <a:extLst>
              <a:ext uri="{FF2B5EF4-FFF2-40B4-BE49-F238E27FC236}">
                <a16:creationId xmlns:a16="http://schemas.microsoft.com/office/drawing/2014/main" id="{C430DC04-B1AC-49D6-D7F5-89A7FD42E082}"/>
              </a:ext>
            </a:extLst>
          </p:cNvPr>
          <p:cNvSpPr/>
          <p:nvPr/>
        </p:nvSpPr>
        <p:spPr>
          <a:xfrm>
            <a:off x="3057525" y="2360364"/>
            <a:ext cx="1271588" cy="342900"/>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Rektangel 12">
            <a:extLst>
              <a:ext uri="{FF2B5EF4-FFF2-40B4-BE49-F238E27FC236}">
                <a16:creationId xmlns:a16="http://schemas.microsoft.com/office/drawing/2014/main" id="{1839C52D-94B4-0B41-4183-8DE293E795D5}"/>
              </a:ext>
            </a:extLst>
          </p:cNvPr>
          <p:cNvSpPr/>
          <p:nvPr/>
        </p:nvSpPr>
        <p:spPr>
          <a:xfrm>
            <a:off x="7472364" y="1957388"/>
            <a:ext cx="1337017" cy="1070601"/>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Rektangel 13">
            <a:extLst>
              <a:ext uri="{FF2B5EF4-FFF2-40B4-BE49-F238E27FC236}">
                <a16:creationId xmlns:a16="http://schemas.microsoft.com/office/drawing/2014/main" id="{BE866423-BE1A-ADF6-C71F-8308F4168A8B}"/>
              </a:ext>
            </a:extLst>
          </p:cNvPr>
          <p:cNvSpPr/>
          <p:nvPr/>
        </p:nvSpPr>
        <p:spPr>
          <a:xfrm>
            <a:off x="7472363" y="3130701"/>
            <a:ext cx="1337017" cy="1070601"/>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Rektangel 14">
            <a:extLst>
              <a:ext uri="{FF2B5EF4-FFF2-40B4-BE49-F238E27FC236}">
                <a16:creationId xmlns:a16="http://schemas.microsoft.com/office/drawing/2014/main" id="{0F45A1B9-7E32-ECA3-0B1F-7C4D575C77F2}"/>
              </a:ext>
            </a:extLst>
          </p:cNvPr>
          <p:cNvSpPr/>
          <p:nvPr/>
        </p:nvSpPr>
        <p:spPr>
          <a:xfrm>
            <a:off x="7472363" y="4304014"/>
            <a:ext cx="1337017" cy="1070601"/>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Rektangel 15">
            <a:extLst>
              <a:ext uri="{FF2B5EF4-FFF2-40B4-BE49-F238E27FC236}">
                <a16:creationId xmlns:a16="http://schemas.microsoft.com/office/drawing/2014/main" id="{288D8EF1-FC7A-907B-7F1F-F48B727BA168}"/>
              </a:ext>
            </a:extLst>
          </p:cNvPr>
          <p:cNvSpPr/>
          <p:nvPr/>
        </p:nvSpPr>
        <p:spPr>
          <a:xfrm>
            <a:off x="3057525" y="5429252"/>
            <a:ext cx="5751856" cy="400049"/>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Rektangel 16">
            <a:extLst>
              <a:ext uri="{FF2B5EF4-FFF2-40B4-BE49-F238E27FC236}">
                <a16:creationId xmlns:a16="http://schemas.microsoft.com/office/drawing/2014/main" id="{F56D2AEE-D687-8AEB-69B5-F5E606C26CFC}"/>
              </a:ext>
            </a:extLst>
          </p:cNvPr>
          <p:cNvSpPr/>
          <p:nvPr/>
        </p:nvSpPr>
        <p:spPr>
          <a:xfrm>
            <a:off x="3057525" y="5886856"/>
            <a:ext cx="5751856" cy="601637"/>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 name="Tekstfelt 17">
            <a:extLst>
              <a:ext uri="{FF2B5EF4-FFF2-40B4-BE49-F238E27FC236}">
                <a16:creationId xmlns:a16="http://schemas.microsoft.com/office/drawing/2014/main" id="{665D67E1-B7E7-EE91-A0BB-1B1884B34C93}"/>
              </a:ext>
            </a:extLst>
          </p:cNvPr>
          <p:cNvSpPr txBox="1"/>
          <p:nvPr/>
        </p:nvSpPr>
        <p:spPr>
          <a:xfrm>
            <a:off x="1011411" y="3168457"/>
            <a:ext cx="1714500" cy="830997"/>
          </a:xfrm>
          <a:prstGeom prst="rect">
            <a:avLst/>
          </a:prstGeom>
          <a:noFill/>
        </p:spPr>
        <p:txBody>
          <a:bodyPr wrap="square" rtlCol="0">
            <a:spAutoFit/>
          </a:bodyPr>
          <a:lstStyle/>
          <a:p>
            <a:pPr algn="ctr"/>
            <a:r>
              <a:rPr lang="da-DK" sz="1200" dirty="0"/>
              <a:t>Hvordan passer GAI-projektet ind i organisationens strategi?</a:t>
            </a:r>
          </a:p>
        </p:txBody>
      </p:sp>
      <p:sp>
        <p:nvSpPr>
          <p:cNvPr id="19" name="Tekstfelt 18">
            <a:extLst>
              <a:ext uri="{FF2B5EF4-FFF2-40B4-BE49-F238E27FC236}">
                <a16:creationId xmlns:a16="http://schemas.microsoft.com/office/drawing/2014/main" id="{822B9244-7B45-C203-1446-03126AAF3D6A}"/>
              </a:ext>
            </a:extLst>
          </p:cNvPr>
          <p:cNvSpPr txBox="1"/>
          <p:nvPr/>
        </p:nvSpPr>
        <p:spPr>
          <a:xfrm>
            <a:off x="7841318" y="1685302"/>
            <a:ext cx="683200" cy="261610"/>
          </a:xfrm>
          <a:prstGeom prst="rect">
            <a:avLst/>
          </a:prstGeom>
          <a:noFill/>
        </p:spPr>
        <p:txBody>
          <a:bodyPr wrap="none" rtlCol="0">
            <a:spAutoFit/>
          </a:bodyPr>
          <a:lstStyle/>
          <a:p>
            <a:r>
              <a:rPr lang="da-DK" sz="1100" dirty="0"/>
              <a:t>Position</a:t>
            </a:r>
            <a:endParaRPr lang="da-DK" dirty="0"/>
          </a:p>
        </p:txBody>
      </p:sp>
      <p:sp>
        <p:nvSpPr>
          <p:cNvPr id="20" name="Tekstfelt 19">
            <a:extLst>
              <a:ext uri="{FF2B5EF4-FFF2-40B4-BE49-F238E27FC236}">
                <a16:creationId xmlns:a16="http://schemas.microsoft.com/office/drawing/2014/main" id="{B96938E4-2C6B-DFC4-0500-38920E1387C8}"/>
              </a:ext>
            </a:extLst>
          </p:cNvPr>
          <p:cNvSpPr txBox="1"/>
          <p:nvPr/>
        </p:nvSpPr>
        <p:spPr>
          <a:xfrm>
            <a:off x="3022946" y="1680849"/>
            <a:ext cx="457176" cy="261610"/>
          </a:xfrm>
          <a:prstGeom prst="rect">
            <a:avLst/>
          </a:prstGeom>
          <a:noFill/>
        </p:spPr>
        <p:txBody>
          <a:bodyPr wrap="none" rtlCol="0">
            <a:spAutoFit/>
          </a:bodyPr>
          <a:lstStyle/>
          <a:p>
            <a:r>
              <a:rPr lang="da-DK" sz="1100" dirty="0"/>
              <a:t>Plan</a:t>
            </a:r>
            <a:endParaRPr lang="da-DK" dirty="0"/>
          </a:p>
        </p:txBody>
      </p:sp>
      <p:sp>
        <p:nvSpPr>
          <p:cNvPr id="21" name="Tekstfelt 20">
            <a:extLst>
              <a:ext uri="{FF2B5EF4-FFF2-40B4-BE49-F238E27FC236}">
                <a16:creationId xmlns:a16="http://schemas.microsoft.com/office/drawing/2014/main" id="{E589D207-1C45-F1A2-7899-B0E8400B3C46}"/>
              </a:ext>
            </a:extLst>
          </p:cNvPr>
          <p:cNvSpPr txBox="1"/>
          <p:nvPr/>
        </p:nvSpPr>
        <p:spPr>
          <a:xfrm>
            <a:off x="5567006" y="1693233"/>
            <a:ext cx="732893" cy="261610"/>
          </a:xfrm>
          <a:prstGeom prst="rect">
            <a:avLst/>
          </a:prstGeom>
          <a:noFill/>
        </p:spPr>
        <p:txBody>
          <a:bodyPr wrap="none" rtlCol="0">
            <a:spAutoFit/>
          </a:bodyPr>
          <a:lstStyle/>
          <a:p>
            <a:r>
              <a:rPr lang="da-DK" sz="1100" dirty="0"/>
              <a:t>Projekter</a:t>
            </a:r>
            <a:endParaRPr lang="da-DK" dirty="0"/>
          </a:p>
        </p:txBody>
      </p:sp>
      <p:sp>
        <p:nvSpPr>
          <p:cNvPr id="22" name="Tekstfelt 21">
            <a:extLst>
              <a:ext uri="{FF2B5EF4-FFF2-40B4-BE49-F238E27FC236}">
                <a16:creationId xmlns:a16="http://schemas.microsoft.com/office/drawing/2014/main" id="{72D43FD7-770B-4F78-4570-B8503A929F33}"/>
              </a:ext>
            </a:extLst>
          </p:cNvPr>
          <p:cNvSpPr txBox="1"/>
          <p:nvPr/>
        </p:nvSpPr>
        <p:spPr>
          <a:xfrm>
            <a:off x="3054007" y="5886322"/>
            <a:ext cx="986167" cy="261610"/>
          </a:xfrm>
          <a:prstGeom prst="rect">
            <a:avLst/>
          </a:prstGeom>
          <a:noFill/>
        </p:spPr>
        <p:txBody>
          <a:bodyPr wrap="none" rtlCol="0">
            <a:spAutoFit/>
          </a:bodyPr>
          <a:lstStyle/>
          <a:p>
            <a:r>
              <a:rPr lang="da-DK" sz="1100" dirty="0"/>
              <a:t>Konklusioner</a:t>
            </a:r>
            <a:endParaRPr lang="da-DK" dirty="0"/>
          </a:p>
        </p:txBody>
      </p:sp>
      <p:sp>
        <p:nvSpPr>
          <p:cNvPr id="23" name="Tekstfelt 22">
            <a:extLst>
              <a:ext uri="{FF2B5EF4-FFF2-40B4-BE49-F238E27FC236}">
                <a16:creationId xmlns:a16="http://schemas.microsoft.com/office/drawing/2014/main" id="{DFC4E939-955D-54FF-EA2D-C51774F12E6F}"/>
              </a:ext>
            </a:extLst>
          </p:cNvPr>
          <p:cNvSpPr txBox="1"/>
          <p:nvPr/>
        </p:nvSpPr>
        <p:spPr>
          <a:xfrm>
            <a:off x="7841318" y="1994694"/>
            <a:ext cx="691215" cy="261610"/>
          </a:xfrm>
          <a:prstGeom prst="rect">
            <a:avLst/>
          </a:prstGeom>
          <a:noFill/>
        </p:spPr>
        <p:txBody>
          <a:bodyPr wrap="none" rtlCol="0">
            <a:spAutoFit/>
          </a:bodyPr>
          <a:lstStyle/>
          <a:p>
            <a:r>
              <a:rPr lang="da-DK" sz="1100" dirty="0"/>
              <a:t>Purpose</a:t>
            </a:r>
            <a:endParaRPr lang="da-DK" dirty="0"/>
          </a:p>
        </p:txBody>
      </p:sp>
      <p:sp>
        <p:nvSpPr>
          <p:cNvPr id="25" name="Tekstfelt 24">
            <a:extLst>
              <a:ext uri="{FF2B5EF4-FFF2-40B4-BE49-F238E27FC236}">
                <a16:creationId xmlns:a16="http://schemas.microsoft.com/office/drawing/2014/main" id="{4FB17D0D-8A62-A738-5EDD-BBA0A3A739B6}"/>
              </a:ext>
            </a:extLst>
          </p:cNvPr>
          <p:cNvSpPr txBox="1"/>
          <p:nvPr/>
        </p:nvSpPr>
        <p:spPr>
          <a:xfrm>
            <a:off x="7694643" y="4384048"/>
            <a:ext cx="976549" cy="261610"/>
          </a:xfrm>
          <a:prstGeom prst="rect">
            <a:avLst/>
          </a:prstGeom>
          <a:noFill/>
        </p:spPr>
        <p:txBody>
          <a:bodyPr wrap="none" rtlCol="0">
            <a:spAutoFit/>
          </a:bodyPr>
          <a:lstStyle/>
          <a:p>
            <a:r>
              <a:rPr lang="da-DK" sz="1100" dirty="0"/>
              <a:t>Performance</a:t>
            </a:r>
          </a:p>
        </p:txBody>
      </p:sp>
      <p:sp>
        <p:nvSpPr>
          <p:cNvPr id="26" name="Tekstfelt 25">
            <a:extLst>
              <a:ext uri="{FF2B5EF4-FFF2-40B4-BE49-F238E27FC236}">
                <a16:creationId xmlns:a16="http://schemas.microsoft.com/office/drawing/2014/main" id="{F63BF0A7-CBC3-962C-F915-2A32EC0E438E}"/>
              </a:ext>
            </a:extLst>
          </p:cNvPr>
          <p:cNvSpPr txBox="1"/>
          <p:nvPr/>
        </p:nvSpPr>
        <p:spPr>
          <a:xfrm>
            <a:off x="7919865" y="3192969"/>
            <a:ext cx="526106" cy="261610"/>
          </a:xfrm>
          <a:prstGeom prst="rect">
            <a:avLst/>
          </a:prstGeom>
          <a:noFill/>
        </p:spPr>
        <p:txBody>
          <a:bodyPr wrap="none" rtlCol="0">
            <a:spAutoFit/>
          </a:bodyPr>
          <a:lstStyle/>
          <a:p>
            <a:r>
              <a:rPr lang="da-DK" sz="1100" dirty="0"/>
              <a:t>Plads</a:t>
            </a:r>
            <a:endParaRPr lang="da-DK" dirty="0"/>
          </a:p>
        </p:txBody>
      </p:sp>
      <p:sp>
        <p:nvSpPr>
          <p:cNvPr id="27" name="Tekstfelt 26">
            <a:extLst>
              <a:ext uri="{FF2B5EF4-FFF2-40B4-BE49-F238E27FC236}">
                <a16:creationId xmlns:a16="http://schemas.microsoft.com/office/drawing/2014/main" id="{B274BA3B-5E8B-7B87-D6A3-C3D6C7113B87}"/>
              </a:ext>
            </a:extLst>
          </p:cNvPr>
          <p:cNvSpPr txBox="1"/>
          <p:nvPr/>
        </p:nvSpPr>
        <p:spPr>
          <a:xfrm>
            <a:off x="3056106" y="5509925"/>
            <a:ext cx="819455" cy="261610"/>
          </a:xfrm>
          <a:prstGeom prst="rect">
            <a:avLst/>
          </a:prstGeom>
          <a:noFill/>
        </p:spPr>
        <p:txBody>
          <a:bodyPr wrap="none" rtlCol="0">
            <a:spAutoFit/>
          </a:bodyPr>
          <a:lstStyle/>
          <a:p>
            <a:r>
              <a:rPr lang="da-DK" sz="1100" dirty="0"/>
              <a:t>Perspektiv</a:t>
            </a:r>
            <a:endParaRPr lang="da-DK" dirty="0"/>
          </a:p>
        </p:txBody>
      </p:sp>
      <p:sp>
        <p:nvSpPr>
          <p:cNvPr id="28" name="Tekstfelt 27">
            <a:extLst>
              <a:ext uri="{FF2B5EF4-FFF2-40B4-BE49-F238E27FC236}">
                <a16:creationId xmlns:a16="http://schemas.microsoft.com/office/drawing/2014/main" id="{330CBD6E-29D6-8E25-009E-035560FBE845}"/>
              </a:ext>
            </a:extLst>
          </p:cNvPr>
          <p:cNvSpPr txBox="1"/>
          <p:nvPr/>
        </p:nvSpPr>
        <p:spPr>
          <a:xfrm>
            <a:off x="3057525" y="4374056"/>
            <a:ext cx="739305" cy="261610"/>
          </a:xfrm>
          <a:prstGeom prst="rect">
            <a:avLst/>
          </a:prstGeom>
          <a:noFill/>
        </p:spPr>
        <p:txBody>
          <a:bodyPr wrap="none" rtlCol="0">
            <a:spAutoFit/>
          </a:bodyPr>
          <a:lstStyle/>
          <a:p>
            <a:r>
              <a:rPr lang="da-DK" sz="1100" dirty="0"/>
              <a:t>Parathed</a:t>
            </a:r>
            <a:endParaRPr lang="da-DK" dirty="0"/>
          </a:p>
        </p:txBody>
      </p:sp>
    </p:spTree>
    <p:extLst>
      <p:ext uri="{BB962C8B-B14F-4D97-AF65-F5344CB8AC3E}">
        <p14:creationId xmlns:p14="http://schemas.microsoft.com/office/powerpoint/2010/main" val="332975961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4685CB-F29D-3053-72A6-F4CB4DC179B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6A01CE9-C414-80C2-EDB2-D19C61EAB52C}"/>
              </a:ext>
            </a:extLst>
          </p:cNvPr>
          <p:cNvSpPr>
            <a:spLocks noGrp="1"/>
          </p:cNvSpPr>
          <p:nvPr>
            <p:ph type="title"/>
          </p:nvPr>
        </p:nvSpPr>
        <p:spPr>
          <a:xfrm>
            <a:off x="44988" y="2574879"/>
            <a:ext cx="6073506" cy="1708242"/>
          </a:xfrm>
        </p:spPr>
        <p:txBody>
          <a:bodyPr anchor="ctr">
            <a:normAutofit fontScale="90000"/>
          </a:bodyPr>
          <a:lstStyle/>
          <a:p>
            <a:pPr algn="ctr"/>
            <a:br>
              <a:rPr lang="da-DK" dirty="0"/>
            </a:br>
            <a:br>
              <a:rPr lang="da-DK" dirty="0"/>
            </a:br>
            <a:r>
              <a:rPr lang="da-DK" dirty="0"/>
              <a:t>✅</a:t>
            </a:r>
            <a:br>
              <a:rPr lang="da-DK" dirty="0"/>
            </a:br>
            <a:r>
              <a:rPr lang="da-DK" dirty="0"/>
              <a:t>TEST AF GAI I FORRETNINGSMODELLEN</a:t>
            </a:r>
            <a:br>
              <a:rPr lang="da-DK" dirty="0"/>
            </a:br>
            <a:endParaRPr lang="da-DK" sz="6600" dirty="0"/>
          </a:p>
        </p:txBody>
      </p:sp>
      <p:pic>
        <p:nvPicPr>
          <p:cNvPr id="5" name="Billede 4" descr="Et billede, der indeholder museum, Ansigt, kunst, maleri&#10;&#10;AI-genereret indhold kan være ukorrekt.">
            <a:extLst>
              <a:ext uri="{FF2B5EF4-FFF2-40B4-BE49-F238E27FC236}">
                <a16:creationId xmlns:a16="http://schemas.microsoft.com/office/drawing/2014/main" id="{ACC2AE6B-8A5A-13B0-C09B-4268312E1DC7}"/>
              </a:ext>
            </a:extLst>
          </p:cNvPr>
          <p:cNvPicPr>
            <a:picLocks noChangeAspect="1"/>
          </p:cNvPicPr>
          <p:nvPr/>
        </p:nvPicPr>
        <p:blipFill>
          <a:blip r:embed="rId2"/>
          <a:stretch>
            <a:fillRect/>
          </a:stretch>
        </p:blipFill>
        <p:spPr>
          <a:xfrm>
            <a:off x="6118494" y="0"/>
            <a:ext cx="6073506" cy="6891922"/>
          </a:xfrm>
          <a:prstGeom prst="rect">
            <a:avLst/>
          </a:prstGeom>
        </p:spPr>
      </p:pic>
    </p:spTree>
    <p:extLst>
      <p:ext uri="{BB962C8B-B14F-4D97-AF65-F5344CB8AC3E}">
        <p14:creationId xmlns:p14="http://schemas.microsoft.com/office/powerpoint/2010/main" val="298353439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A4F1B3-1EA1-2AC3-4FB2-958E638CCB9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D78179F-9AF2-2BDA-1A55-3A554FEA6DDD}"/>
              </a:ext>
            </a:extLst>
          </p:cNvPr>
          <p:cNvSpPr>
            <a:spLocks noGrp="1"/>
          </p:cNvSpPr>
          <p:nvPr>
            <p:ph type="title"/>
          </p:nvPr>
        </p:nvSpPr>
        <p:spPr>
          <a:xfrm>
            <a:off x="838200" y="1572125"/>
            <a:ext cx="10515600" cy="1856873"/>
          </a:xfrm>
        </p:spPr>
        <p:txBody>
          <a:bodyPr/>
          <a:lstStyle/>
          <a:p>
            <a:pPr algn="ctr"/>
            <a:r>
              <a:rPr lang="da-DK" sz="6000" dirty="0"/>
              <a:t>TEST AF GAI I</a:t>
            </a:r>
            <a:br>
              <a:rPr lang="da-DK" sz="6000" dirty="0"/>
            </a:br>
            <a:r>
              <a:rPr lang="da-DK" sz="6000" dirty="0"/>
              <a:t>FORRETNINGSMODELLEN</a:t>
            </a:r>
            <a:endParaRPr lang="da-DK" dirty="0"/>
          </a:p>
        </p:txBody>
      </p:sp>
      <p:sp>
        <p:nvSpPr>
          <p:cNvPr id="3" name="Pladsholder til indhold 2">
            <a:extLst>
              <a:ext uri="{FF2B5EF4-FFF2-40B4-BE49-F238E27FC236}">
                <a16:creationId xmlns:a16="http://schemas.microsoft.com/office/drawing/2014/main" id="{3F37E7FE-6775-62CD-5275-6BA92B6726AC}"/>
              </a:ext>
            </a:extLst>
          </p:cNvPr>
          <p:cNvSpPr>
            <a:spLocks noGrp="1"/>
          </p:cNvSpPr>
          <p:nvPr>
            <p:ph idx="1"/>
          </p:nvPr>
        </p:nvSpPr>
        <p:spPr>
          <a:xfrm>
            <a:off x="838200" y="3428999"/>
            <a:ext cx="10515600" cy="2747963"/>
          </a:xfrm>
        </p:spPr>
        <p:txBody>
          <a:bodyPr>
            <a:normAutofit/>
          </a:bodyPr>
          <a:lstStyle/>
          <a:p>
            <a:pPr marL="0" indent="0" algn="ctr">
              <a:buNone/>
            </a:pPr>
            <a:r>
              <a:rPr lang="da-DK" sz="4000" dirty="0"/>
              <a:t>GAI-projekter skal passe ind i organisationens værdiskabelse.</a:t>
            </a:r>
          </a:p>
        </p:txBody>
      </p:sp>
    </p:spTree>
    <p:extLst>
      <p:ext uri="{BB962C8B-B14F-4D97-AF65-F5344CB8AC3E}">
        <p14:creationId xmlns:p14="http://schemas.microsoft.com/office/powerpoint/2010/main" val="383692957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0DD5C0-5A1B-793E-5FF8-2D3A516C1E63}"/>
              </a:ext>
            </a:extLst>
          </p:cNvPr>
          <p:cNvSpPr>
            <a:spLocks noGrp="1"/>
          </p:cNvSpPr>
          <p:nvPr>
            <p:ph type="title"/>
          </p:nvPr>
        </p:nvSpPr>
        <p:spPr/>
        <p:txBody>
          <a:bodyPr/>
          <a:lstStyle/>
          <a:p>
            <a:r>
              <a:rPr lang="da-DK" dirty="0"/>
              <a:t>Test af GAI i forretningsmodellen</a:t>
            </a:r>
          </a:p>
        </p:txBody>
      </p:sp>
      <p:sp>
        <p:nvSpPr>
          <p:cNvPr id="3" name="Pladsholder til indhold 2">
            <a:extLst>
              <a:ext uri="{FF2B5EF4-FFF2-40B4-BE49-F238E27FC236}">
                <a16:creationId xmlns:a16="http://schemas.microsoft.com/office/drawing/2014/main" id="{B2CA6634-2B44-1B18-5418-EF5F976C8D88}"/>
              </a:ext>
            </a:extLst>
          </p:cNvPr>
          <p:cNvSpPr>
            <a:spLocks noGrp="1"/>
          </p:cNvSpPr>
          <p:nvPr>
            <p:ph idx="1"/>
          </p:nvPr>
        </p:nvSpPr>
        <p:spPr/>
        <p:txBody>
          <a:bodyPr>
            <a:normAutofit/>
          </a:bodyPr>
          <a:lstStyle/>
          <a:p>
            <a:r>
              <a:rPr lang="da-DK" dirty="0"/>
              <a:t>Forretningsmodellen beskriver den måde, hvorpå en virksomhed skaber værdi ”motoren” der skal køre.</a:t>
            </a:r>
          </a:p>
          <a:p>
            <a:r>
              <a:rPr lang="da-DK" dirty="0"/>
              <a:t>Kan fx analyseres vha. Business Model </a:t>
            </a:r>
            <a:r>
              <a:rPr lang="da-DK" dirty="0" err="1"/>
              <a:t>Canvas</a:t>
            </a:r>
            <a:r>
              <a:rPr lang="da-DK" dirty="0"/>
              <a:t> (Kunderelationer, aktiviteter, partnere, omsætning osv.).</a:t>
            </a:r>
          </a:p>
          <a:p>
            <a:r>
              <a:rPr lang="da-DK" dirty="0"/>
              <a:t>Eller i Alignment </a:t>
            </a:r>
            <a:r>
              <a:rPr lang="da-DK" dirty="0" err="1"/>
              <a:t>Squared</a:t>
            </a:r>
            <a:r>
              <a:rPr lang="da-DK" dirty="0"/>
              <a:t>-modellen.</a:t>
            </a:r>
          </a:p>
          <a:p>
            <a:r>
              <a:rPr lang="da-DK" dirty="0"/>
              <a:t>Hvis ikke teknologien understøttes af forretningsmodellen, er der ikke noget godt grundlag for den videre værdiskabelse eller kommercialisering af GAI.</a:t>
            </a:r>
          </a:p>
        </p:txBody>
      </p:sp>
    </p:spTree>
    <p:extLst>
      <p:ext uri="{BB962C8B-B14F-4D97-AF65-F5344CB8AC3E}">
        <p14:creationId xmlns:p14="http://schemas.microsoft.com/office/powerpoint/2010/main" val="376856491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DFB992-1ED0-69F4-7F46-FCEC1ECB2E0F}"/>
              </a:ext>
            </a:extLst>
          </p:cNvPr>
          <p:cNvSpPr>
            <a:spLocks noGrp="1"/>
          </p:cNvSpPr>
          <p:nvPr>
            <p:ph type="title"/>
          </p:nvPr>
        </p:nvSpPr>
        <p:spPr/>
        <p:txBody>
          <a:bodyPr/>
          <a:lstStyle/>
          <a:p>
            <a:r>
              <a:rPr lang="da-DK" dirty="0"/>
              <a:t>Test af GAI-projektet i forretningsmodellen</a:t>
            </a:r>
          </a:p>
        </p:txBody>
      </p:sp>
      <p:sp>
        <p:nvSpPr>
          <p:cNvPr id="3" name="Rektangel 2">
            <a:extLst>
              <a:ext uri="{FF2B5EF4-FFF2-40B4-BE49-F238E27FC236}">
                <a16:creationId xmlns:a16="http://schemas.microsoft.com/office/drawing/2014/main" id="{DE79D7E4-23AC-6157-F4F2-8A3A284758B0}"/>
              </a:ext>
            </a:extLst>
          </p:cNvPr>
          <p:cNvSpPr/>
          <p:nvPr/>
        </p:nvSpPr>
        <p:spPr>
          <a:xfrm>
            <a:off x="5137151" y="3326003"/>
            <a:ext cx="1909187" cy="1678075"/>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ktangel 4">
            <a:extLst>
              <a:ext uri="{FF2B5EF4-FFF2-40B4-BE49-F238E27FC236}">
                <a16:creationId xmlns:a16="http://schemas.microsoft.com/office/drawing/2014/main" id="{32489881-2DA4-1784-8DBD-F439EA60240C}"/>
              </a:ext>
            </a:extLst>
          </p:cNvPr>
          <p:cNvSpPr/>
          <p:nvPr/>
        </p:nvSpPr>
        <p:spPr>
          <a:xfrm>
            <a:off x="5625333" y="3758919"/>
            <a:ext cx="932822" cy="812242"/>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Rektangel 5">
            <a:extLst>
              <a:ext uri="{FF2B5EF4-FFF2-40B4-BE49-F238E27FC236}">
                <a16:creationId xmlns:a16="http://schemas.microsoft.com/office/drawing/2014/main" id="{59ED211F-DAC5-D4AF-2D93-3862787C5C1F}"/>
              </a:ext>
            </a:extLst>
          </p:cNvPr>
          <p:cNvSpPr/>
          <p:nvPr/>
        </p:nvSpPr>
        <p:spPr>
          <a:xfrm>
            <a:off x="5137151" y="2008740"/>
            <a:ext cx="1909187" cy="322478"/>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Rektangel 6">
            <a:extLst>
              <a:ext uri="{FF2B5EF4-FFF2-40B4-BE49-F238E27FC236}">
                <a16:creationId xmlns:a16="http://schemas.microsoft.com/office/drawing/2014/main" id="{7E9C1B3B-34E5-9C0F-109B-27062A9CB409}"/>
              </a:ext>
            </a:extLst>
          </p:cNvPr>
          <p:cNvSpPr/>
          <p:nvPr/>
        </p:nvSpPr>
        <p:spPr>
          <a:xfrm>
            <a:off x="5137151" y="5567022"/>
            <a:ext cx="1909187" cy="322478"/>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ktangel 7">
            <a:extLst>
              <a:ext uri="{FF2B5EF4-FFF2-40B4-BE49-F238E27FC236}">
                <a16:creationId xmlns:a16="http://schemas.microsoft.com/office/drawing/2014/main" id="{59BDD397-EABD-67B1-B359-51958EDBDAB8}"/>
              </a:ext>
            </a:extLst>
          </p:cNvPr>
          <p:cNvSpPr/>
          <p:nvPr/>
        </p:nvSpPr>
        <p:spPr>
          <a:xfrm>
            <a:off x="5137151" y="5115356"/>
            <a:ext cx="1909187" cy="322478"/>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Rektangel 8">
            <a:extLst>
              <a:ext uri="{FF2B5EF4-FFF2-40B4-BE49-F238E27FC236}">
                <a16:creationId xmlns:a16="http://schemas.microsoft.com/office/drawing/2014/main" id="{4094E799-1FA7-7E59-6DC5-EC0E6CE19287}"/>
              </a:ext>
            </a:extLst>
          </p:cNvPr>
          <p:cNvSpPr/>
          <p:nvPr/>
        </p:nvSpPr>
        <p:spPr>
          <a:xfrm>
            <a:off x="5137151" y="2447287"/>
            <a:ext cx="1909187" cy="322478"/>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Rektangel 9">
            <a:extLst>
              <a:ext uri="{FF2B5EF4-FFF2-40B4-BE49-F238E27FC236}">
                <a16:creationId xmlns:a16="http://schemas.microsoft.com/office/drawing/2014/main" id="{069CD1DC-E396-E65E-FF5F-5B8BBFC544B3}"/>
              </a:ext>
            </a:extLst>
          </p:cNvPr>
          <p:cNvSpPr/>
          <p:nvPr/>
        </p:nvSpPr>
        <p:spPr>
          <a:xfrm>
            <a:off x="5137151" y="6018687"/>
            <a:ext cx="1909187" cy="322478"/>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ktangel 10">
            <a:extLst>
              <a:ext uri="{FF2B5EF4-FFF2-40B4-BE49-F238E27FC236}">
                <a16:creationId xmlns:a16="http://schemas.microsoft.com/office/drawing/2014/main" id="{DF579974-66DA-7CA5-F7A8-4601151138B7}"/>
              </a:ext>
            </a:extLst>
          </p:cNvPr>
          <p:cNvSpPr/>
          <p:nvPr/>
        </p:nvSpPr>
        <p:spPr>
          <a:xfrm>
            <a:off x="5137151" y="2885835"/>
            <a:ext cx="1909187" cy="322478"/>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Rektangel 11">
            <a:extLst>
              <a:ext uri="{FF2B5EF4-FFF2-40B4-BE49-F238E27FC236}">
                <a16:creationId xmlns:a16="http://schemas.microsoft.com/office/drawing/2014/main" id="{BF557509-F330-3050-02D6-28D5880D740D}"/>
              </a:ext>
            </a:extLst>
          </p:cNvPr>
          <p:cNvSpPr/>
          <p:nvPr/>
        </p:nvSpPr>
        <p:spPr>
          <a:xfrm rot="5400000">
            <a:off x="3086670" y="4011118"/>
            <a:ext cx="1678076" cy="307846"/>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Rektangel 12">
            <a:extLst>
              <a:ext uri="{FF2B5EF4-FFF2-40B4-BE49-F238E27FC236}">
                <a16:creationId xmlns:a16="http://schemas.microsoft.com/office/drawing/2014/main" id="{B6C9F9AF-8E36-F7BC-7339-B8907FE749D3}"/>
              </a:ext>
            </a:extLst>
          </p:cNvPr>
          <p:cNvSpPr/>
          <p:nvPr/>
        </p:nvSpPr>
        <p:spPr>
          <a:xfrm rot="5400000">
            <a:off x="3545382" y="4011118"/>
            <a:ext cx="1678076" cy="307846"/>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Rektangel 13">
            <a:extLst>
              <a:ext uri="{FF2B5EF4-FFF2-40B4-BE49-F238E27FC236}">
                <a16:creationId xmlns:a16="http://schemas.microsoft.com/office/drawing/2014/main" id="{4969D232-9146-7985-26FF-7CDBA2B9D1D1}"/>
              </a:ext>
            </a:extLst>
          </p:cNvPr>
          <p:cNvSpPr/>
          <p:nvPr/>
        </p:nvSpPr>
        <p:spPr>
          <a:xfrm rot="5400000">
            <a:off x="4004094" y="4011118"/>
            <a:ext cx="1678076" cy="307846"/>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Rektangel 14">
            <a:extLst>
              <a:ext uri="{FF2B5EF4-FFF2-40B4-BE49-F238E27FC236}">
                <a16:creationId xmlns:a16="http://schemas.microsoft.com/office/drawing/2014/main" id="{90CA2CAC-4911-C631-515A-DAF2BD9BD44D}"/>
              </a:ext>
            </a:extLst>
          </p:cNvPr>
          <p:cNvSpPr/>
          <p:nvPr/>
        </p:nvSpPr>
        <p:spPr>
          <a:xfrm rot="5400000">
            <a:off x="6501319" y="4011118"/>
            <a:ext cx="1678076" cy="307846"/>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Rektangel 15">
            <a:extLst>
              <a:ext uri="{FF2B5EF4-FFF2-40B4-BE49-F238E27FC236}">
                <a16:creationId xmlns:a16="http://schemas.microsoft.com/office/drawing/2014/main" id="{B841346A-23B3-11B1-E769-34F12AF6D38C}"/>
              </a:ext>
            </a:extLst>
          </p:cNvPr>
          <p:cNvSpPr/>
          <p:nvPr/>
        </p:nvSpPr>
        <p:spPr>
          <a:xfrm rot="5400000">
            <a:off x="6960030" y="4011118"/>
            <a:ext cx="1678076" cy="307846"/>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Rektangel 16">
            <a:extLst>
              <a:ext uri="{FF2B5EF4-FFF2-40B4-BE49-F238E27FC236}">
                <a16:creationId xmlns:a16="http://schemas.microsoft.com/office/drawing/2014/main" id="{FA7AAD86-D6F3-568A-D451-9CDC10653EE9}"/>
              </a:ext>
            </a:extLst>
          </p:cNvPr>
          <p:cNvSpPr/>
          <p:nvPr/>
        </p:nvSpPr>
        <p:spPr>
          <a:xfrm rot="5400000">
            <a:off x="7418742" y="4011118"/>
            <a:ext cx="1678076" cy="307846"/>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 name="Tekstfelt 17">
            <a:extLst>
              <a:ext uri="{FF2B5EF4-FFF2-40B4-BE49-F238E27FC236}">
                <a16:creationId xmlns:a16="http://schemas.microsoft.com/office/drawing/2014/main" id="{E5527D0A-6121-D758-0663-838F74A43932}"/>
              </a:ext>
            </a:extLst>
          </p:cNvPr>
          <p:cNvSpPr txBox="1"/>
          <p:nvPr/>
        </p:nvSpPr>
        <p:spPr>
          <a:xfrm>
            <a:off x="838200" y="2327400"/>
            <a:ext cx="2519113" cy="2662267"/>
          </a:xfrm>
          <a:prstGeom prst="rect">
            <a:avLst/>
          </a:prstGeom>
          <a:noFill/>
        </p:spPr>
        <p:txBody>
          <a:bodyPr wrap="square" rtlCol="0">
            <a:spAutoFit/>
          </a:bodyPr>
          <a:lstStyle/>
          <a:p>
            <a:pPr>
              <a:spcAft>
                <a:spcPts val="600"/>
              </a:spcAft>
            </a:pPr>
            <a:r>
              <a:rPr lang="da-DK" sz="1200" b="1" dirty="0"/>
              <a:t>Kunder:</a:t>
            </a:r>
          </a:p>
          <a:p>
            <a:pPr>
              <a:spcAft>
                <a:spcPts val="600"/>
              </a:spcAft>
            </a:pPr>
            <a:r>
              <a:rPr lang="da-DK" sz="1200" dirty="0"/>
              <a:t>Hvem er vores kunder?</a:t>
            </a:r>
          </a:p>
          <a:p>
            <a:pPr>
              <a:spcAft>
                <a:spcPts val="600"/>
              </a:spcAft>
            </a:pPr>
            <a:r>
              <a:rPr lang="da-DK" sz="1200" dirty="0"/>
              <a:t>Skaber GAI et nyt kundebehov?</a:t>
            </a:r>
          </a:p>
          <a:p>
            <a:pPr>
              <a:spcAft>
                <a:spcPts val="600"/>
              </a:spcAft>
            </a:pPr>
            <a:r>
              <a:rPr lang="da-DK" sz="1200" dirty="0"/>
              <a:t>Kan GAI bidrage til bedre kundeindsigter og –segmentering?</a:t>
            </a:r>
          </a:p>
          <a:p>
            <a:pPr>
              <a:spcAft>
                <a:spcPts val="600"/>
              </a:spcAft>
            </a:pPr>
            <a:endParaRPr lang="da-DK" sz="1200" dirty="0"/>
          </a:p>
          <a:p>
            <a:pPr>
              <a:spcAft>
                <a:spcPts val="600"/>
              </a:spcAft>
            </a:pPr>
            <a:r>
              <a:rPr lang="da-DK" sz="1200" b="1" dirty="0"/>
              <a:t>Bidrag:</a:t>
            </a:r>
          </a:p>
          <a:p>
            <a:pPr>
              <a:spcAft>
                <a:spcPts val="600"/>
              </a:spcAft>
            </a:pPr>
            <a:r>
              <a:rPr lang="da-DK" sz="1200" dirty="0"/>
              <a:t>Hvad er det organisationen sælger til kunderne? (</a:t>
            </a:r>
            <a:r>
              <a:rPr lang="da-DK" sz="1200" dirty="0" err="1"/>
              <a:t>value</a:t>
            </a:r>
            <a:r>
              <a:rPr lang="da-DK" sz="1200" dirty="0"/>
              <a:t> proposition)</a:t>
            </a:r>
          </a:p>
          <a:p>
            <a:pPr>
              <a:spcAft>
                <a:spcPts val="600"/>
              </a:spcAft>
            </a:pPr>
            <a:r>
              <a:rPr lang="da-DK" sz="1200" dirty="0"/>
              <a:t>Hvordan kommer GAI til at ændre organisationens bidrag?</a:t>
            </a:r>
          </a:p>
        </p:txBody>
      </p:sp>
      <p:sp>
        <p:nvSpPr>
          <p:cNvPr id="19" name="Tekstfelt 18">
            <a:extLst>
              <a:ext uri="{FF2B5EF4-FFF2-40B4-BE49-F238E27FC236}">
                <a16:creationId xmlns:a16="http://schemas.microsoft.com/office/drawing/2014/main" id="{305D2EE0-8D1A-0997-CA7C-0CB9D2500F6D}"/>
              </a:ext>
            </a:extLst>
          </p:cNvPr>
          <p:cNvSpPr txBox="1"/>
          <p:nvPr/>
        </p:nvSpPr>
        <p:spPr>
          <a:xfrm>
            <a:off x="8747534" y="2219679"/>
            <a:ext cx="2519113" cy="2877711"/>
          </a:xfrm>
          <a:prstGeom prst="rect">
            <a:avLst/>
          </a:prstGeom>
          <a:noFill/>
        </p:spPr>
        <p:txBody>
          <a:bodyPr wrap="square" rtlCol="0">
            <a:spAutoFit/>
          </a:bodyPr>
          <a:lstStyle/>
          <a:p>
            <a:pPr>
              <a:spcAft>
                <a:spcPts val="600"/>
              </a:spcAft>
            </a:pPr>
            <a:r>
              <a:rPr lang="da-DK" sz="1200" b="1" dirty="0"/>
              <a:t>Demonstration:</a:t>
            </a:r>
          </a:p>
          <a:p>
            <a:pPr>
              <a:spcAft>
                <a:spcPts val="600"/>
              </a:spcAft>
            </a:pPr>
            <a:r>
              <a:rPr lang="da-DK" sz="1200" dirty="0"/>
              <a:t>Hvordan overbevises kunderne om, at organisationens bidrag er det bedste til deres behov?</a:t>
            </a:r>
          </a:p>
          <a:p>
            <a:pPr>
              <a:spcAft>
                <a:spcPts val="600"/>
              </a:spcAft>
            </a:pPr>
            <a:r>
              <a:rPr lang="da-DK" sz="1200" dirty="0"/>
              <a:t>Hvordan anvendes GAI til markedsføring, salg og kunderejsen?</a:t>
            </a:r>
          </a:p>
          <a:p>
            <a:pPr>
              <a:spcAft>
                <a:spcPts val="600"/>
              </a:spcAft>
            </a:pPr>
            <a:endParaRPr lang="da-DK" sz="1200" dirty="0"/>
          </a:p>
          <a:p>
            <a:pPr>
              <a:spcAft>
                <a:spcPts val="600"/>
              </a:spcAft>
            </a:pPr>
            <a:r>
              <a:rPr lang="da-DK" sz="1200" b="1" dirty="0"/>
              <a:t>Kompetencer:</a:t>
            </a:r>
            <a:br>
              <a:rPr lang="da-DK" sz="1200" dirty="0"/>
            </a:br>
            <a:r>
              <a:rPr lang="da-DK" sz="1200" dirty="0"/>
              <a:t>Hvor godt mestrer organisationen GAI?</a:t>
            </a:r>
          </a:p>
          <a:p>
            <a:pPr>
              <a:spcAft>
                <a:spcPts val="600"/>
              </a:spcAft>
            </a:pPr>
            <a:r>
              <a:rPr lang="da-DK" sz="1200" dirty="0"/>
              <a:t>Kan GAI være med til at forstærke organisationens fordele?</a:t>
            </a:r>
          </a:p>
        </p:txBody>
      </p:sp>
      <p:sp>
        <p:nvSpPr>
          <p:cNvPr id="21" name="Tekstfelt 20">
            <a:extLst>
              <a:ext uri="{FF2B5EF4-FFF2-40B4-BE49-F238E27FC236}">
                <a16:creationId xmlns:a16="http://schemas.microsoft.com/office/drawing/2014/main" id="{7B9FE8F7-95C0-0468-3447-7FEA9AB38425}"/>
              </a:ext>
            </a:extLst>
          </p:cNvPr>
          <p:cNvSpPr txBox="1"/>
          <p:nvPr/>
        </p:nvSpPr>
        <p:spPr>
          <a:xfrm>
            <a:off x="5763668" y="3950010"/>
            <a:ext cx="684803" cy="415498"/>
          </a:xfrm>
          <a:prstGeom prst="rect">
            <a:avLst/>
          </a:prstGeom>
          <a:noFill/>
        </p:spPr>
        <p:txBody>
          <a:bodyPr wrap="none" rtlCol="0">
            <a:spAutoFit/>
          </a:bodyPr>
          <a:lstStyle/>
          <a:p>
            <a:pPr algn="ctr"/>
            <a:r>
              <a:rPr lang="da-DK" sz="1050" dirty="0"/>
              <a:t>Hvorfor?</a:t>
            </a:r>
            <a:br>
              <a:rPr lang="da-DK" sz="1050" dirty="0"/>
            </a:br>
            <a:r>
              <a:rPr lang="da-DK" sz="1050" dirty="0"/>
              <a:t>Position</a:t>
            </a:r>
          </a:p>
        </p:txBody>
      </p:sp>
      <p:sp>
        <p:nvSpPr>
          <p:cNvPr id="22" name="Tekstfelt 21">
            <a:extLst>
              <a:ext uri="{FF2B5EF4-FFF2-40B4-BE49-F238E27FC236}">
                <a16:creationId xmlns:a16="http://schemas.microsoft.com/office/drawing/2014/main" id="{915D1FAD-E056-31ED-70F8-C4C77212DE7D}"/>
              </a:ext>
            </a:extLst>
          </p:cNvPr>
          <p:cNvSpPr txBox="1"/>
          <p:nvPr/>
        </p:nvSpPr>
        <p:spPr>
          <a:xfrm>
            <a:off x="5242792" y="5145929"/>
            <a:ext cx="1697901" cy="253916"/>
          </a:xfrm>
          <a:prstGeom prst="rect">
            <a:avLst/>
          </a:prstGeom>
          <a:noFill/>
        </p:spPr>
        <p:txBody>
          <a:bodyPr wrap="none" rtlCol="0">
            <a:spAutoFit/>
          </a:bodyPr>
          <a:lstStyle/>
          <a:p>
            <a:r>
              <a:rPr lang="da-DK" sz="1050" dirty="0"/>
              <a:t>Key </a:t>
            </a:r>
            <a:r>
              <a:rPr lang="da-DK" sz="1050" dirty="0" err="1"/>
              <a:t>Account</a:t>
            </a:r>
            <a:r>
              <a:rPr lang="da-DK" sz="1050" dirty="0"/>
              <a:t> Management</a:t>
            </a:r>
          </a:p>
        </p:txBody>
      </p:sp>
      <p:sp>
        <p:nvSpPr>
          <p:cNvPr id="23" name="Tekstfelt 22">
            <a:extLst>
              <a:ext uri="{FF2B5EF4-FFF2-40B4-BE49-F238E27FC236}">
                <a16:creationId xmlns:a16="http://schemas.microsoft.com/office/drawing/2014/main" id="{66B883BD-7080-C2F6-18FA-3DBC1C92CC07}"/>
              </a:ext>
            </a:extLst>
          </p:cNvPr>
          <p:cNvSpPr txBox="1"/>
          <p:nvPr/>
        </p:nvSpPr>
        <p:spPr>
          <a:xfrm>
            <a:off x="5544858" y="4568608"/>
            <a:ext cx="1122423" cy="415498"/>
          </a:xfrm>
          <a:prstGeom prst="rect">
            <a:avLst/>
          </a:prstGeom>
          <a:noFill/>
        </p:spPr>
        <p:txBody>
          <a:bodyPr wrap="none" rtlCol="0">
            <a:spAutoFit/>
          </a:bodyPr>
          <a:lstStyle/>
          <a:p>
            <a:pPr algn="ctr"/>
            <a:r>
              <a:rPr lang="da-DK" sz="1050" dirty="0"/>
              <a:t>Hvordan?</a:t>
            </a:r>
          </a:p>
          <a:p>
            <a:pPr algn="ctr"/>
            <a:r>
              <a:rPr lang="da-DK" sz="1050" dirty="0"/>
              <a:t>(demonstration)</a:t>
            </a:r>
          </a:p>
        </p:txBody>
      </p:sp>
      <p:sp>
        <p:nvSpPr>
          <p:cNvPr id="24" name="Tekstfelt 23">
            <a:extLst>
              <a:ext uri="{FF2B5EF4-FFF2-40B4-BE49-F238E27FC236}">
                <a16:creationId xmlns:a16="http://schemas.microsoft.com/office/drawing/2014/main" id="{97C73106-A295-B581-5A72-C873CCFF2A4F}"/>
              </a:ext>
            </a:extLst>
          </p:cNvPr>
          <p:cNvSpPr txBox="1"/>
          <p:nvPr/>
        </p:nvSpPr>
        <p:spPr>
          <a:xfrm>
            <a:off x="5786526" y="3331412"/>
            <a:ext cx="639086" cy="415498"/>
          </a:xfrm>
          <a:prstGeom prst="rect">
            <a:avLst/>
          </a:prstGeom>
          <a:noFill/>
        </p:spPr>
        <p:txBody>
          <a:bodyPr wrap="none" rtlCol="0">
            <a:spAutoFit/>
          </a:bodyPr>
          <a:lstStyle/>
          <a:p>
            <a:pPr algn="ctr"/>
            <a:r>
              <a:rPr lang="da-DK" sz="1050" dirty="0"/>
              <a:t>Hvad? </a:t>
            </a:r>
          </a:p>
          <a:p>
            <a:r>
              <a:rPr lang="da-DK" sz="1050" dirty="0"/>
              <a:t>(bidrag)</a:t>
            </a:r>
          </a:p>
        </p:txBody>
      </p:sp>
      <p:sp>
        <p:nvSpPr>
          <p:cNvPr id="25" name="Tekstfelt 24">
            <a:extLst>
              <a:ext uri="{FF2B5EF4-FFF2-40B4-BE49-F238E27FC236}">
                <a16:creationId xmlns:a16="http://schemas.microsoft.com/office/drawing/2014/main" id="{3A5D47AC-E6A3-9DA5-E8BE-17E9FE6697AA}"/>
              </a:ext>
            </a:extLst>
          </p:cNvPr>
          <p:cNvSpPr txBox="1"/>
          <p:nvPr/>
        </p:nvSpPr>
        <p:spPr>
          <a:xfrm>
            <a:off x="5722091" y="2920116"/>
            <a:ext cx="739305" cy="253916"/>
          </a:xfrm>
          <a:prstGeom prst="rect">
            <a:avLst/>
          </a:prstGeom>
          <a:noFill/>
        </p:spPr>
        <p:txBody>
          <a:bodyPr wrap="none" rtlCol="0">
            <a:spAutoFit/>
          </a:bodyPr>
          <a:lstStyle/>
          <a:p>
            <a:pPr algn="ctr"/>
            <a:r>
              <a:rPr lang="da-DK" sz="1050" dirty="0"/>
              <a:t>Produkt 1</a:t>
            </a:r>
          </a:p>
        </p:txBody>
      </p:sp>
      <p:sp>
        <p:nvSpPr>
          <p:cNvPr id="26" name="Tekstfelt 25">
            <a:extLst>
              <a:ext uri="{FF2B5EF4-FFF2-40B4-BE49-F238E27FC236}">
                <a16:creationId xmlns:a16="http://schemas.microsoft.com/office/drawing/2014/main" id="{A77A9B9F-D29E-E85E-F3D5-3A1AE157EC94}"/>
              </a:ext>
            </a:extLst>
          </p:cNvPr>
          <p:cNvSpPr txBox="1"/>
          <p:nvPr/>
        </p:nvSpPr>
        <p:spPr>
          <a:xfrm>
            <a:off x="5735965" y="2486404"/>
            <a:ext cx="720069" cy="253916"/>
          </a:xfrm>
          <a:prstGeom prst="rect">
            <a:avLst/>
          </a:prstGeom>
          <a:noFill/>
        </p:spPr>
        <p:txBody>
          <a:bodyPr wrap="none" rtlCol="0">
            <a:spAutoFit/>
          </a:bodyPr>
          <a:lstStyle/>
          <a:p>
            <a:pPr algn="ctr"/>
            <a:r>
              <a:rPr lang="da-DK" sz="1050" dirty="0"/>
              <a:t>Service B</a:t>
            </a:r>
          </a:p>
        </p:txBody>
      </p:sp>
      <p:sp>
        <p:nvSpPr>
          <p:cNvPr id="27" name="Tekstfelt 26">
            <a:extLst>
              <a:ext uri="{FF2B5EF4-FFF2-40B4-BE49-F238E27FC236}">
                <a16:creationId xmlns:a16="http://schemas.microsoft.com/office/drawing/2014/main" id="{364CAFB3-F3ED-C8AD-F6DF-E58C2DD639B0}"/>
              </a:ext>
            </a:extLst>
          </p:cNvPr>
          <p:cNvSpPr txBox="1"/>
          <p:nvPr/>
        </p:nvSpPr>
        <p:spPr>
          <a:xfrm>
            <a:off x="5628092" y="5615691"/>
            <a:ext cx="930063" cy="253916"/>
          </a:xfrm>
          <a:prstGeom prst="rect">
            <a:avLst/>
          </a:prstGeom>
          <a:noFill/>
        </p:spPr>
        <p:txBody>
          <a:bodyPr wrap="none" rtlCol="0">
            <a:spAutoFit/>
          </a:bodyPr>
          <a:lstStyle/>
          <a:p>
            <a:r>
              <a:rPr lang="da-DK" sz="1050" dirty="0"/>
              <a:t>Kundecenter</a:t>
            </a:r>
          </a:p>
        </p:txBody>
      </p:sp>
      <p:sp>
        <p:nvSpPr>
          <p:cNvPr id="29" name="Tekstfelt 28">
            <a:extLst>
              <a:ext uri="{FF2B5EF4-FFF2-40B4-BE49-F238E27FC236}">
                <a16:creationId xmlns:a16="http://schemas.microsoft.com/office/drawing/2014/main" id="{7E6E606A-CFD3-903A-C553-0BC5A07ADDD4}"/>
              </a:ext>
            </a:extLst>
          </p:cNvPr>
          <p:cNvSpPr txBox="1"/>
          <p:nvPr/>
        </p:nvSpPr>
        <p:spPr>
          <a:xfrm rot="16200000">
            <a:off x="3526570" y="4026756"/>
            <a:ext cx="1712328" cy="253916"/>
          </a:xfrm>
          <a:prstGeom prst="rect">
            <a:avLst/>
          </a:prstGeom>
          <a:noFill/>
        </p:spPr>
        <p:txBody>
          <a:bodyPr wrap="none" rtlCol="0">
            <a:spAutoFit/>
          </a:bodyPr>
          <a:lstStyle/>
          <a:p>
            <a:r>
              <a:rPr lang="da-DK" sz="1050" dirty="0"/>
              <a:t>Produktion og distribution</a:t>
            </a:r>
          </a:p>
        </p:txBody>
      </p:sp>
      <p:sp>
        <p:nvSpPr>
          <p:cNvPr id="30" name="Tekstfelt 29">
            <a:extLst>
              <a:ext uri="{FF2B5EF4-FFF2-40B4-BE49-F238E27FC236}">
                <a16:creationId xmlns:a16="http://schemas.microsoft.com/office/drawing/2014/main" id="{42BCC6CD-EB90-4FEC-AF30-84FEA70A661D}"/>
              </a:ext>
            </a:extLst>
          </p:cNvPr>
          <p:cNvSpPr txBox="1"/>
          <p:nvPr/>
        </p:nvSpPr>
        <p:spPr>
          <a:xfrm rot="16200000">
            <a:off x="4122437" y="4026756"/>
            <a:ext cx="1468672" cy="253916"/>
          </a:xfrm>
          <a:prstGeom prst="rect">
            <a:avLst/>
          </a:prstGeom>
          <a:noFill/>
        </p:spPr>
        <p:txBody>
          <a:bodyPr wrap="none" rtlCol="0">
            <a:spAutoFit/>
          </a:bodyPr>
          <a:lstStyle/>
          <a:p>
            <a:r>
              <a:rPr lang="da-DK" sz="1050" dirty="0"/>
              <a:t>Salg og markedsføring</a:t>
            </a:r>
          </a:p>
        </p:txBody>
      </p:sp>
      <p:sp>
        <p:nvSpPr>
          <p:cNvPr id="31" name="Tekstfelt 30">
            <a:extLst>
              <a:ext uri="{FF2B5EF4-FFF2-40B4-BE49-F238E27FC236}">
                <a16:creationId xmlns:a16="http://schemas.microsoft.com/office/drawing/2014/main" id="{B8FCB5FF-86E7-2D26-EF05-D8E1DF3C8236}"/>
              </a:ext>
            </a:extLst>
          </p:cNvPr>
          <p:cNvSpPr txBox="1"/>
          <p:nvPr/>
        </p:nvSpPr>
        <p:spPr>
          <a:xfrm rot="5400000">
            <a:off x="6749360" y="4026755"/>
            <a:ext cx="1160895" cy="253916"/>
          </a:xfrm>
          <a:prstGeom prst="rect">
            <a:avLst/>
          </a:prstGeom>
          <a:noFill/>
        </p:spPr>
        <p:txBody>
          <a:bodyPr wrap="none" rtlCol="0">
            <a:spAutoFit/>
          </a:bodyPr>
          <a:lstStyle/>
          <a:p>
            <a:r>
              <a:rPr lang="da-DK" sz="1050" dirty="0"/>
              <a:t>Kundesegment 1</a:t>
            </a:r>
          </a:p>
        </p:txBody>
      </p:sp>
      <p:sp>
        <p:nvSpPr>
          <p:cNvPr id="33" name="Tekstfelt 32">
            <a:extLst>
              <a:ext uri="{FF2B5EF4-FFF2-40B4-BE49-F238E27FC236}">
                <a16:creationId xmlns:a16="http://schemas.microsoft.com/office/drawing/2014/main" id="{4AD2D74C-CCFF-40C4-1878-945101DC02E2}"/>
              </a:ext>
            </a:extLst>
          </p:cNvPr>
          <p:cNvSpPr txBox="1"/>
          <p:nvPr/>
        </p:nvSpPr>
        <p:spPr>
          <a:xfrm rot="5400000">
            <a:off x="7186194" y="4026755"/>
            <a:ext cx="1253711" cy="253916"/>
          </a:xfrm>
          <a:prstGeom prst="rect">
            <a:avLst/>
          </a:prstGeom>
          <a:noFill/>
        </p:spPr>
        <p:txBody>
          <a:bodyPr wrap="square" rtlCol="0">
            <a:spAutoFit/>
          </a:bodyPr>
          <a:lstStyle/>
          <a:p>
            <a:r>
              <a:rPr lang="da-DK" sz="1050" dirty="0"/>
              <a:t>Kundesegment 2</a:t>
            </a:r>
          </a:p>
        </p:txBody>
      </p:sp>
      <p:sp>
        <p:nvSpPr>
          <p:cNvPr id="34" name="Tekstfelt 33">
            <a:extLst>
              <a:ext uri="{FF2B5EF4-FFF2-40B4-BE49-F238E27FC236}">
                <a16:creationId xmlns:a16="http://schemas.microsoft.com/office/drawing/2014/main" id="{9EA06D5D-9C91-D32B-F1BA-041AD653DC13}"/>
              </a:ext>
            </a:extLst>
          </p:cNvPr>
          <p:cNvSpPr txBox="1"/>
          <p:nvPr/>
        </p:nvSpPr>
        <p:spPr>
          <a:xfrm rot="5400000">
            <a:off x="6489500" y="3956015"/>
            <a:ext cx="625492" cy="415498"/>
          </a:xfrm>
          <a:prstGeom prst="rect">
            <a:avLst/>
          </a:prstGeom>
          <a:noFill/>
        </p:spPr>
        <p:txBody>
          <a:bodyPr wrap="none" rtlCol="0">
            <a:spAutoFit/>
          </a:bodyPr>
          <a:lstStyle/>
          <a:p>
            <a:pPr algn="ctr"/>
            <a:r>
              <a:rPr lang="da-DK" sz="1050" dirty="0"/>
              <a:t>Hvem?</a:t>
            </a:r>
          </a:p>
          <a:p>
            <a:pPr algn="ctr"/>
            <a:r>
              <a:rPr lang="da-DK" sz="1050" dirty="0"/>
              <a:t>(kunde)</a:t>
            </a:r>
          </a:p>
        </p:txBody>
      </p:sp>
      <p:sp>
        <p:nvSpPr>
          <p:cNvPr id="35" name="Tekstfelt 34">
            <a:extLst>
              <a:ext uri="{FF2B5EF4-FFF2-40B4-BE49-F238E27FC236}">
                <a16:creationId xmlns:a16="http://schemas.microsoft.com/office/drawing/2014/main" id="{CFE48B39-9ABC-57C7-D636-95D389206332}"/>
              </a:ext>
            </a:extLst>
          </p:cNvPr>
          <p:cNvSpPr txBox="1"/>
          <p:nvPr/>
        </p:nvSpPr>
        <p:spPr>
          <a:xfrm rot="16200000">
            <a:off x="4650275" y="3955587"/>
            <a:ext cx="1468673" cy="415498"/>
          </a:xfrm>
          <a:prstGeom prst="rect">
            <a:avLst/>
          </a:prstGeom>
          <a:noFill/>
        </p:spPr>
        <p:txBody>
          <a:bodyPr wrap="square" rtlCol="0">
            <a:spAutoFit/>
          </a:bodyPr>
          <a:lstStyle/>
          <a:p>
            <a:pPr algn="ctr"/>
            <a:r>
              <a:rPr lang="da-DK" sz="1050" dirty="0"/>
              <a:t>Hvilke? (Kompetencer)</a:t>
            </a:r>
          </a:p>
        </p:txBody>
      </p:sp>
    </p:spTree>
    <p:extLst>
      <p:ext uri="{BB962C8B-B14F-4D97-AF65-F5344CB8AC3E}">
        <p14:creationId xmlns:p14="http://schemas.microsoft.com/office/powerpoint/2010/main" val="267006264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8A0153-2038-1FEF-0BB8-0A2D746A6A1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5FF017B-E794-DB38-F174-87258337EB66}"/>
              </a:ext>
            </a:extLst>
          </p:cNvPr>
          <p:cNvSpPr>
            <a:spLocks noGrp="1"/>
          </p:cNvSpPr>
          <p:nvPr>
            <p:ph type="title"/>
          </p:nvPr>
        </p:nvSpPr>
        <p:spPr>
          <a:xfrm>
            <a:off x="44988" y="2574879"/>
            <a:ext cx="6073506" cy="1708242"/>
          </a:xfrm>
        </p:spPr>
        <p:txBody>
          <a:bodyPr anchor="ctr">
            <a:normAutofit/>
          </a:bodyPr>
          <a:lstStyle/>
          <a:p>
            <a:pPr algn="ctr"/>
            <a:r>
              <a:rPr lang="da-DK" dirty="0"/>
              <a:t>🚀</a:t>
            </a:r>
            <a:br>
              <a:rPr lang="da-DK" dirty="0"/>
            </a:br>
            <a:r>
              <a:rPr lang="da-DK" dirty="0"/>
              <a:t>IVÆRKSÆTTERI</a:t>
            </a:r>
            <a:endParaRPr lang="da-DK" sz="6600" dirty="0"/>
          </a:p>
        </p:txBody>
      </p:sp>
      <p:pic>
        <p:nvPicPr>
          <p:cNvPr id="5" name="Billede 4" descr="Et billede, der indeholder kunst, maleri&#10;&#10;AI-genereret indhold kan være ukorrekt.">
            <a:extLst>
              <a:ext uri="{FF2B5EF4-FFF2-40B4-BE49-F238E27FC236}">
                <a16:creationId xmlns:a16="http://schemas.microsoft.com/office/drawing/2014/main" id="{1939DD34-8787-DA25-AEC7-0F1A5944CB11}"/>
              </a:ext>
            </a:extLst>
          </p:cNvPr>
          <p:cNvPicPr>
            <a:picLocks noChangeAspect="1"/>
          </p:cNvPicPr>
          <p:nvPr/>
        </p:nvPicPr>
        <p:blipFill>
          <a:blip r:embed="rId2"/>
          <a:stretch>
            <a:fillRect/>
          </a:stretch>
        </p:blipFill>
        <p:spPr>
          <a:xfrm>
            <a:off x="6118494" y="0"/>
            <a:ext cx="6073506" cy="6891922"/>
          </a:xfrm>
          <a:prstGeom prst="rect">
            <a:avLst/>
          </a:prstGeom>
        </p:spPr>
      </p:pic>
    </p:spTree>
    <p:extLst>
      <p:ext uri="{BB962C8B-B14F-4D97-AF65-F5344CB8AC3E}">
        <p14:creationId xmlns:p14="http://schemas.microsoft.com/office/powerpoint/2010/main" val="235672058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5198B-8229-2BE9-3B6C-959C91F0ADA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FDB2CAF-F2A8-435C-6CCE-1961247915C4}"/>
              </a:ext>
            </a:extLst>
          </p:cNvPr>
          <p:cNvSpPr>
            <a:spLocks noGrp="1"/>
          </p:cNvSpPr>
          <p:nvPr>
            <p:ph type="title"/>
          </p:nvPr>
        </p:nvSpPr>
        <p:spPr>
          <a:xfrm>
            <a:off x="838200" y="1572125"/>
            <a:ext cx="10515600" cy="1856873"/>
          </a:xfrm>
        </p:spPr>
        <p:txBody>
          <a:bodyPr/>
          <a:lstStyle/>
          <a:p>
            <a:pPr algn="ctr"/>
            <a:r>
              <a:rPr lang="da-DK" sz="6000" dirty="0"/>
              <a:t>IVÆRKSÆTTERI</a:t>
            </a:r>
            <a:endParaRPr lang="da-DK" dirty="0"/>
          </a:p>
        </p:txBody>
      </p:sp>
      <p:sp>
        <p:nvSpPr>
          <p:cNvPr id="3" name="Pladsholder til indhold 2">
            <a:extLst>
              <a:ext uri="{FF2B5EF4-FFF2-40B4-BE49-F238E27FC236}">
                <a16:creationId xmlns:a16="http://schemas.microsoft.com/office/drawing/2014/main" id="{58630400-8854-6243-89EC-7BC8F5FCDA71}"/>
              </a:ext>
            </a:extLst>
          </p:cNvPr>
          <p:cNvSpPr>
            <a:spLocks noGrp="1"/>
          </p:cNvSpPr>
          <p:nvPr>
            <p:ph idx="1"/>
          </p:nvPr>
        </p:nvSpPr>
        <p:spPr>
          <a:xfrm>
            <a:off x="838200" y="3428999"/>
            <a:ext cx="10515600" cy="2747963"/>
          </a:xfrm>
        </p:spPr>
        <p:txBody>
          <a:bodyPr>
            <a:normAutofit/>
          </a:bodyPr>
          <a:lstStyle/>
          <a:p>
            <a:pPr marL="0" indent="0" algn="ctr">
              <a:buNone/>
            </a:pPr>
            <a:r>
              <a:rPr lang="da-DK" sz="4000" dirty="0"/>
              <a:t>Individer, der iværksætter/bidrager til GAI-projekters fremdrift, uden alle formelle godkendelser er på plads.</a:t>
            </a:r>
          </a:p>
        </p:txBody>
      </p:sp>
    </p:spTree>
    <p:extLst>
      <p:ext uri="{BB962C8B-B14F-4D97-AF65-F5344CB8AC3E}">
        <p14:creationId xmlns:p14="http://schemas.microsoft.com/office/powerpoint/2010/main" val="5993745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C668E2A1-07F3-35FA-A6BD-7AE31EBDD0B9}"/>
              </a:ext>
            </a:extLst>
          </p:cNvPr>
          <p:cNvSpPr>
            <a:spLocks noGrp="1"/>
          </p:cNvSpPr>
          <p:nvPr>
            <p:ph type="title"/>
          </p:nvPr>
        </p:nvSpPr>
        <p:spPr/>
        <p:txBody>
          <a:bodyPr/>
          <a:lstStyle/>
          <a:p>
            <a:r>
              <a:rPr lang="da-DK" dirty="0"/>
              <a:t>Hvad er generativ kunstig intelligens? (GAI)</a:t>
            </a:r>
          </a:p>
        </p:txBody>
      </p:sp>
      <p:sp>
        <p:nvSpPr>
          <p:cNvPr id="6" name="Pladsholder til indhold 5">
            <a:extLst>
              <a:ext uri="{FF2B5EF4-FFF2-40B4-BE49-F238E27FC236}">
                <a16:creationId xmlns:a16="http://schemas.microsoft.com/office/drawing/2014/main" id="{1A65CB02-04D4-845A-462F-05C3F7AC220F}"/>
              </a:ext>
            </a:extLst>
          </p:cNvPr>
          <p:cNvSpPr>
            <a:spLocks noGrp="1"/>
          </p:cNvSpPr>
          <p:nvPr>
            <p:ph idx="1"/>
          </p:nvPr>
        </p:nvSpPr>
        <p:spPr/>
        <p:txBody>
          <a:bodyPr/>
          <a:lstStyle/>
          <a:p>
            <a:r>
              <a:rPr lang="da-DK" dirty="0"/>
              <a:t>Generativ kunstig intelligens (GAI) er en type teknologi, der kan skabe nye ting ved at bruge mønstre og data.</a:t>
            </a:r>
          </a:p>
          <a:p>
            <a:r>
              <a:rPr lang="da-DK" dirty="0"/>
              <a:t>Den fungerer ved at lære fra mange eksempler, såsom billeder, tekster eller musik, og derefter bruge det, den har lært, til at skabe noget nyt.</a:t>
            </a:r>
          </a:p>
          <a:p>
            <a:r>
              <a:rPr lang="da-DK" dirty="0"/>
              <a:t>Forestil dig en computer, der kan skrive historier, lave BILLEDER eller komponere musik, som aldrig er blevet lavet før.</a:t>
            </a:r>
          </a:p>
        </p:txBody>
      </p:sp>
    </p:spTree>
    <p:extLst>
      <p:ext uri="{BB962C8B-B14F-4D97-AF65-F5344CB8AC3E}">
        <p14:creationId xmlns:p14="http://schemas.microsoft.com/office/powerpoint/2010/main" val="364817880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815B2-4B40-7599-EAB3-93A586C82F1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E94F0CE-15CC-654D-4A6C-12E1A40411AF}"/>
              </a:ext>
            </a:extLst>
          </p:cNvPr>
          <p:cNvSpPr>
            <a:spLocks noGrp="1"/>
          </p:cNvSpPr>
          <p:nvPr>
            <p:ph type="title"/>
          </p:nvPr>
        </p:nvSpPr>
        <p:spPr>
          <a:xfrm>
            <a:off x="838200" y="1572125"/>
            <a:ext cx="10515600" cy="1856873"/>
          </a:xfrm>
        </p:spPr>
        <p:txBody>
          <a:bodyPr/>
          <a:lstStyle/>
          <a:p>
            <a:pPr algn="ctr"/>
            <a:r>
              <a:rPr lang="da-DK" sz="6000" dirty="0"/>
              <a:t>AUTONOMI</a:t>
            </a:r>
            <a:endParaRPr lang="da-DK" dirty="0"/>
          </a:p>
        </p:txBody>
      </p:sp>
      <p:sp>
        <p:nvSpPr>
          <p:cNvPr id="3" name="Pladsholder til indhold 2">
            <a:extLst>
              <a:ext uri="{FF2B5EF4-FFF2-40B4-BE49-F238E27FC236}">
                <a16:creationId xmlns:a16="http://schemas.microsoft.com/office/drawing/2014/main" id="{C73D94D5-A819-B3C0-6F9C-BA3A15A942AC}"/>
              </a:ext>
            </a:extLst>
          </p:cNvPr>
          <p:cNvSpPr>
            <a:spLocks noGrp="1"/>
          </p:cNvSpPr>
          <p:nvPr>
            <p:ph idx="1"/>
          </p:nvPr>
        </p:nvSpPr>
        <p:spPr>
          <a:xfrm>
            <a:off x="838200" y="3428999"/>
            <a:ext cx="10515600" cy="2747963"/>
          </a:xfrm>
        </p:spPr>
        <p:txBody>
          <a:bodyPr>
            <a:normAutofit/>
          </a:bodyPr>
          <a:lstStyle/>
          <a:p>
            <a:pPr marL="0" indent="0" algn="ctr">
              <a:buNone/>
            </a:pPr>
            <a:r>
              <a:rPr lang="da-DK" sz="4000" dirty="0"/>
              <a:t>Når medarbejdere foretager sig noget, som ledelsen ikke har bedt om, kalder vi det “autonomi”.</a:t>
            </a:r>
          </a:p>
        </p:txBody>
      </p:sp>
    </p:spTree>
    <p:extLst>
      <p:ext uri="{BB962C8B-B14F-4D97-AF65-F5344CB8AC3E}">
        <p14:creationId xmlns:p14="http://schemas.microsoft.com/office/powerpoint/2010/main" val="140020518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D063F568-0452-253C-5883-BACF6F4EB49F}"/>
              </a:ext>
            </a:extLst>
          </p:cNvPr>
          <p:cNvSpPr>
            <a:spLocks noGrp="1"/>
          </p:cNvSpPr>
          <p:nvPr>
            <p:ph type="title"/>
          </p:nvPr>
        </p:nvSpPr>
        <p:spPr>
          <a:xfrm>
            <a:off x="815009" y="365125"/>
            <a:ext cx="5181600" cy="1460500"/>
          </a:xfrm>
        </p:spPr>
        <p:txBody>
          <a:bodyPr/>
          <a:lstStyle/>
          <a:p>
            <a:r>
              <a:rPr lang="da-DK" dirty="0"/>
              <a:t>Officiel strategi</a:t>
            </a:r>
          </a:p>
        </p:txBody>
      </p:sp>
      <p:sp>
        <p:nvSpPr>
          <p:cNvPr id="5" name="Pladsholder til indhold 4">
            <a:extLst>
              <a:ext uri="{FF2B5EF4-FFF2-40B4-BE49-F238E27FC236}">
                <a16:creationId xmlns:a16="http://schemas.microsoft.com/office/drawing/2014/main" id="{D30518B2-4E5F-E04C-AC62-6DA284A4795E}"/>
              </a:ext>
            </a:extLst>
          </p:cNvPr>
          <p:cNvSpPr>
            <a:spLocks noGrp="1"/>
          </p:cNvSpPr>
          <p:nvPr>
            <p:ph sz="half" idx="1"/>
          </p:nvPr>
        </p:nvSpPr>
        <p:spPr/>
        <p:txBody>
          <a:bodyPr>
            <a:normAutofit fontScale="92500"/>
          </a:bodyPr>
          <a:lstStyle/>
          <a:p>
            <a:r>
              <a:rPr lang="da-DK" dirty="0"/>
              <a:t>Som er godkendt og kommunikeret fra toppen.</a:t>
            </a:r>
          </a:p>
        </p:txBody>
      </p:sp>
      <p:sp>
        <p:nvSpPr>
          <p:cNvPr id="6" name="Pladsholder til indhold 5">
            <a:extLst>
              <a:ext uri="{FF2B5EF4-FFF2-40B4-BE49-F238E27FC236}">
                <a16:creationId xmlns:a16="http://schemas.microsoft.com/office/drawing/2014/main" id="{AE391609-DE07-ABE1-41B8-AEB3BED4E80E}"/>
              </a:ext>
            </a:extLst>
          </p:cNvPr>
          <p:cNvSpPr>
            <a:spLocks noGrp="1"/>
          </p:cNvSpPr>
          <p:nvPr>
            <p:ph sz="half" idx="2"/>
          </p:nvPr>
        </p:nvSpPr>
        <p:spPr/>
        <p:txBody>
          <a:bodyPr>
            <a:normAutofit fontScale="92500"/>
          </a:bodyPr>
          <a:lstStyle/>
          <a:p>
            <a:r>
              <a:rPr lang="da-DK" dirty="0"/>
              <a:t>Ledelsen har ikke givet tilladelse, men vi bruger ChatGPT alligevel.</a:t>
            </a:r>
          </a:p>
          <a:p>
            <a:r>
              <a:rPr lang="da-DK" dirty="0"/>
              <a:t>Medarbejdere har fået ChatGPT-licenser og finder selv ud af, hvordan det skaber værdi i deres arbejdsfunktioner. </a:t>
            </a:r>
          </a:p>
          <a:p>
            <a:r>
              <a:rPr lang="da-DK" dirty="0"/>
              <a:t>De autonome opdagelser skal føres tilbage til organisationen, så ny viden og løsninger kan blive værdiskabende for flere.</a:t>
            </a:r>
          </a:p>
        </p:txBody>
      </p:sp>
      <p:sp>
        <p:nvSpPr>
          <p:cNvPr id="7" name="Titel 3">
            <a:extLst>
              <a:ext uri="{FF2B5EF4-FFF2-40B4-BE49-F238E27FC236}">
                <a16:creationId xmlns:a16="http://schemas.microsoft.com/office/drawing/2014/main" id="{AF25BB4B-F72B-0399-FBDE-A43312359753}"/>
              </a:ext>
            </a:extLst>
          </p:cNvPr>
          <p:cNvSpPr txBox="1">
            <a:spLocks/>
          </p:cNvSpPr>
          <p:nvPr/>
        </p:nvSpPr>
        <p:spPr>
          <a:xfrm>
            <a:off x="6195393" y="253172"/>
            <a:ext cx="5181600" cy="14605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dirty="0"/>
              <a:t>Autonome medarbejdere</a:t>
            </a:r>
          </a:p>
        </p:txBody>
      </p:sp>
    </p:spTree>
    <p:extLst>
      <p:ext uri="{BB962C8B-B14F-4D97-AF65-F5344CB8AC3E}">
        <p14:creationId xmlns:p14="http://schemas.microsoft.com/office/powerpoint/2010/main" val="33257524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88C6C160-1497-B6C2-D026-39D4E6850B2C}"/>
              </a:ext>
            </a:extLst>
          </p:cNvPr>
          <p:cNvSpPr>
            <a:spLocks noGrp="1"/>
          </p:cNvSpPr>
          <p:nvPr>
            <p:ph type="title"/>
          </p:nvPr>
        </p:nvSpPr>
        <p:spPr/>
        <p:txBody>
          <a:bodyPr/>
          <a:lstStyle/>
          <a:p>
            <a:r>
              <a:rPr lang="da-DK" dirty="0"/>
              <a:t>At lede autonomi	</a:t>
            </a:r>
          </a:p>
        </p:txBody>
      </p:sp>
      <p:sp>
        <p:nvSpPr>
          <p:cNvPr id="6" name="Pladsholder til indhold 5">
            <a:extLst>
              <a:ext uri="{FF2B5EF4-FFF2-40B4-BE49-F238E27FC236}">
                <a16:creationId xmlns:a16="http://schemas.microsoft.com/office/drawing/2014/main" id="{38EB23BE-DEAB-7616-A27F-A2869C9819F9}"/>
              </a:ext>
            </a:extLst>
          </p:cNvPr>
          <p:cNvSpPr>
            <a:spLocks noGrp="1"/>
          </p:cNvSpPr>
          <p:nvPr>
            <p:ph idx="1"/>
          </p:nvPr>
        </p:nvSpPr>
        <p:spPr/>
        <p:txBody>
          <a:bodyPr/>
          <a:lstStyle/>
          <a:p>
            <a:r>
              <a:rPr lang="da-DK" dirty="0" err="1"/>
              <a:t>Inspire</a:t>
            </a:r>
            <a:endParaRPr lang="da-DK" dirty="0"/>
          </a:p>
          <a:p>
            <a:pPr lvl="1"/>
            <a:r>
              <a:rPr lang="da-DK" dirty="0"/>
              <a:t>Lederen skal bidrage til at inspirere organisationens medlemmer til at gøre brug af GAI.</a:t>
            </a:r>
          </a:p>
          <a:p>
            <a:r>
              <a:rPr lang="da-DK" dirty="0" err="1"/>
              <a:t>Instruct</a:t>
            </a:r>
            <a:endParaRPr lang="da-DK" dirty="0"/>
          </a:p>
          <a:p>
            <a:pPr lvl="1"/>
            <a:r>
              <a:rPr lang="da-DK" dirty="0"/>
              <a:t>Lederen skal sørge for, at medarbejderen har den fornødne viden og træning til at kunne arbejde med GAI.</a:t>
            </a:r>
          </a:p>
          <a:p>
            <a:r>
              <a:rPr lang="da-DK" dirty="0" err="1"/>
              <a:t>Inspect</a:t>
            </a:r>
            <a:endParaRPr lang="da-DK" dirty="0"/>
          </a:p>
          <a:p>
            <a:pPr lvl="1"/>
            <a:r>
              <a:rPr lang="da-DK" dirty="0"/>
              <a:t>Lederen skal regelmæssigt følge op på GAI-indsatsen og sikre, at den imødekommer både forretningsbehov og etiske standarder.</a:t>
            </a:r>
          </a:p>
          <a:p>
            <a:endParaRPr lang="da-DK" dirty="0"/>
          </a:p>
        </p:txBody>
      </p:sp>
    </p:spTree>
    <p:extLst>
      <p:ext uri="{BB962C8B-B14F-4D97-AF65-F5344CB8AC3E}">
        <p14:creationId xmlns:p14="http://schemas.microsoft.com/office/powerpoint/2010/main" val="305710382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FDA186-FFA6-B737-5093-8DD11301863D}"/>
              </a:ext>
            </a:extLst>
          </p:cNvPr>
          <p:cNvSpPr>
            <a:spLocks noGrp="1"/>
          </p:cNvSpPr>
          <p:nvPr>
            <p:ph type="title"/>
          </p:nvPr>
        </p:nvSpPr>
        <p:spPr/>
        <p:txBody>
          <a:bodyPr/>
          <a:lstStyle/>
          <a:p>
            <a:r>
              <a:rPr lang="da-DK" dirty="0"/>
              <a:t>Forskellige medarbejderroller (Gnist) der typisk driver GAI-projekter</a:t>
            </a:r>
          </a:p>
        </p:txBody>
      </p:sp>
      <p:sp>
        <p:nvSpPr>
          <p:cNvPr id="4" name="Rektangel 3">
            <a:extLst>
              <a:ext uri="{FF2B5EF4-FFF2-40B4-BE49-F238E27FC236}">
                <a16:creationId xmlns:a16="http://schemas.microsoft.com/office/drawing/2014/main" id="{74CF21A8-8C25-4FA4-0165-36BE8A3185B7}"/>
              </a:ext>
            </a:extLst>
          </p:cNvPr>
          <p:cNvSpPr/>
          <p:nvPr/>
        </p:nvSpPr>
        <p:spPr>
          <a:xfrm>
            <a:off x="3779164" y="2057907"/>
            <a:ext cx="5596467" cy="360000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6" name="Lige forbindelse 5">
            <a:extLst>
              <a:ext uri="{FF2B5EF4-FFF2-40B4-BE49-F238E27FC236}">
                <a16:creationId xmlns:a16="http://schemas.microsoft.com/office/drawing/2014/main" id="{8883B2E3-F4CF-55AF-AB92-3BAD87EF843B}"/>
              </a:ext>
            </a:extLst>
          </p:cNvPr>
          <p:cNvCxnSpPr>
            <a:cxnSpLocks/>
            <a:stCxn id="4" idx="0"/>
            <a:endCxn id="4" idx="2"/>
          </p:cNvCxnSpPr>
          <p:nvPr/>
        </p:nvCxnSpPr>
        <p:spPr>
          <a:xfrm>
            <a:off x="6577398" y="2057907"/>
            <a:ext cx="0" cy="36000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Lige forbindelse 7">
            <a:extLst>
              <a:ext uri="{FF2B5EF4-FFF2-40B4-BE49-F238E27FC236}">
                <a16:creationId xmlns:a16="http://schemas.microsoft.com/office/drawing/2014/main" id="{86E62867-57BB-63FE-9CAF-FBE2DA3DD62D}"/>
              </a:ext>
            </a:extLst>
          </p:cNvPr>
          <p:cNvCxnSpPr>
            <a:cxnSpLocks/>
            <a:stCxn id="4" idx="1"/>
            <a:endCxn id="4" idx="3"/>
          </p:cNvCxnSpPr>
          <p:nvPr/>
        </p:nvCxnSpPr>
        <p:spPr>
          <a:xfrm>
            <a:off x="3779164" y="3857907"/>
            <a:ext cx="5596467"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0" name="Tekstfelt 9">
            <a:extLst>
              <a:ext uri="{FF2B5EF4-FFF2-40B4-BE49-F238E27FC236}">
                <a16:creationId xmlns:a16="http://schemas.microsoft.com/office/drawing/2014/main" id="{5D948B6D-FDBF-EA31-ABE0-5850BB90C2E3}"/>
              </a:ext>
            </a:extLst>
          </p:cNvPr>
          <p:cNvSpPr txBox="1"/>
          <p:nvPr/>
        </p:nvSpPr>
        <p:spPr>
          <a:xfrm>
            <a:off x="1782698" y="2681397"/>
            <a:ext cx="1930978" cy="523220"/>
          </a:xfrm>
          <a:prstGeom prst="rect">
            <a:avLst/>
          </a:prstGeom>
          <a:noFill/>
        </p:spPr>
        <p:txBody>
          <a:bodyPr wrap="none" rtlCol="0">
            <a:spAutoFit/>
          </a:bodyPr>
          <a:lstStyle/>
          <a:p>
            <a:pPr algn="ctr"/>
            <a:r>
              <a:rPr lang="da-DK" sz="1400" dirty="0"/>
              <a:t>GAI-projekt har ikke en</a:t>
            </a:r>
          </a:p>
          <a:p>
            <a:pPr algn="ctr"/>
            <a:r>
              <a:rPr lang="da-DK" sz="1400" dirty="0"/>
              <a:t>klar business case.</a:t>
            </a:r>
          </a:p>
        </p:txBody>
      </p:sp>
      <p:sp>
        <p:nvSpPr>
          <p:cNvPr id="11" name="Tekstfelt 10">
            <a:extLst>
              <a:ext uri="{FF2B5EF4-FFF2-40B4-BE49-F238E27FC236}">
                <a16:creationId xmlns:a16="http://schemas.microsoft.com/office/drawing/2014/main" id="{8938734B-E476-6938-2D14-80B05C2B3654}"/>
              </a:ext>
            </a:extLst>
          </p:cNvPr>
          <p:cNvSpPr txBox="1"/>
          <p:nvPr/>
        </p:nvSpPr>
        <p:spPr>
          <a:xfrm>
            <a:off x="2047078" y="4403541"/>
            <a:ext cx="1664174" cy="523220"/>
          </a:xfrm>
          <a:prstGeom prst="rect">
            <a:avLst/>
          </a:prstGeom>
          <a:noFill/>
        </p:spPr>
        <p:txBody>
          <a:bodyPr wrap="none" rtlCol="0">
            <a:spAutoFit/>
          </a:bodyPr>
          <a:lstStyle/>
          <a:p>
            <a:pPr algn="ctr"/>
            <a:r>
              <a:rPr lang="da-DK" sz="1400" dirty="0"/>
              <a:t>GAI-projekt har en</a:t>
            </a:r>
          </a:p>
          <a:p>
            <a:pPr algn="ctr"/>
            <a:r>
              <a:rPr lang="da-DK" sz="1400" dirty="0"/>
              <a:t>klar business case.</a:t>
            </a:r>
          </a:p>
        </p:txBody>
      </p:sp>
      <p:sp>
        <p:nvSpPr>
          <p:cNvPr id="12" name="Tekstfelt 11">
            <a:extLst>
              <a:ext uri="{FF2B5EF4-FFF2-40B4-BE49-F238E27FC236}">
                <a16:creationId xmlns:a16="http://schemas.microsoft.com/office/drawing/2014/main" id="{B3D63D70-B3F4-2558-F7B2-B09DAFECCF71}"/>
              </a:ext>
            </a:extLst>
          </p:cNvPr>
          <p:cNvSpPr txBox="1"/>
          <p:nvPr/>
        </p:nvSpPr>
        <p:spPr>
          <a:xfrm>
            <a:off x="4544521" y="5754211"/>
            <a:ext cx="1282294" cy="738664"/>
          </a:xfrm>
          <a:prstGeom prst="rect">
            <a:avLst/>
          </a:prstGeom>
          <a:noFill/>
        </p:spPr>
        <p:txBody>
          <a:bodyPr wrap="square" rtlCol="0">
            <a:spAutoFit/>
          </a:bodyPr>
          <a:lstStyle/>
          <a:p>
            <a:pPr algn="ctr"/>
            <a:r>
              <a:rPr lang="da-DK" sz="1400" dirty="0"/>
              <a:t>GAI-projekt inden for strategien.</a:t>
            </a:r>
          </a:p>
        </p:txBody>
      </p:sp>
      <p:sp>
        <p:nvSpPr>
          <p:cNvPr id="13" name="Tekstfelt 12">
            <a:extLst>
              <a:ext uri="{FF2B5EF4-FFF2-40B4-BE49-F238E27FC236}">
                <a16:creationId xmlns:a16="http://schemas.microsoft.com/office/drawing/2014/main" id="{0B970A4D-5107-DEA7-6041-EDF380169216}"/>
              </a:ext>
            </a:extLst>
          </p:cNvPr>
          <p:cNvSpPr txBox="1"/>
          <p:nvPr/>
        </p:nvSpPr>
        <p:spPr>
          <a:xfrm>
            <a:off x="7248792" y="5754211"/>
            <a:ext cx="1455443" cy="738664"/>
          </a:xfrm>
          <a:prstGeom prst="rect">
            <a:avLst/>
          </a:prstGeom>
          <a:noFill/>
        </p:spPr>
        <p:txBody>
          <a:bodyPr wrap="square" rtlCol="0">
            <a:spAutoFit/>
          </a:bodyPr>
          <a:lstStyle/>
          <a:p>
            <a:pPr algn="ctr"/>
            <a:r>
              <a:rPr lang="da-DK" sz="1400" dirty="0"/>
              <a:t>GAI-projekt uden for strategien.</a:t>
            </a:r>
          </a:p>
        </p:txBody>
      </p:sp>
      <p:sp>
        <p:nvSpPr>
          <p:cNvPr id="14" name="Tekstfelt 13">
            <a:extLst>
              <a:ext uri="{FF2B5EF4-FFF2-40B4-BE49-F238E27FC236}">
                <a16:creationId xmlns:a16="http://schemas.microsoft.com/office/drawing/2014/main" id="{3EFEACF8-BCE7-96D0-5E61-4B60513B8786}"/>
              </a:ext>
            </a:extLst>
          </p:cNvPr>
          <p:cNvSpPr txBox="1"/>
          <p:nvPr/>
        </p:nvSpPr>
        <p:spPr>
          <a:xfrm>
            <a:off x="3952314" y="2592053"/>
            <a:ext cx="2466707" cy="892552"/>
          </a:xfrm>
          <a:prstGeom prst="rect">
            <a:avLst/>
          </a:prstGeom>
          <a:noFill/>
        </p:spPr>
        <p:txBody>
          <a:bodyPr wrap="square" rtlCol="0">
            <a:spAutoFit/>
          </a:bodyPr>
          <a:lstStyle/>
          <a:p>
            <a:pPr algn="ctr"/>
            <a:r>
              <a:rPr lang="da-DK" sz="1300" dirty="0"/>
              <a:t>Gambleren: </a:t>
            </a:r>
          </a:p>
          <a:p>
            <a:pPr algn="ctr"/>
            <a:r>
              <a:rPr lang="da-DK" sz="1300" dirty="0"/>
              <a:t>Her er der tale om at gamble, men gevinsterne kan være enorme.</a:t>
            </a:r>
          </a:p>
        </p:txBody>
      </p:sp>
      <p:sp>
        <p:nvSpPr>
          <p:cNvPr id="15" name="Tekstfelt 14">
            <a:extLst>
              <a:ext uri="{FF2B5EF4-FFF2-40B4-BE49-F238E27FC236}">
                <a16:creationId xmlns:a16="http://schemas.microsoft.com/office/drawing/2014/main" id="{C0452ABC-09E4-6323-7C14-F67303A31968}"/>
              </a:ext>
            </a:extLst>
          </p:cNvPr>
          <p:cNvSpPr txBox="1"/>
          <p:nvPr/>
        </p:nvSpPr>
        <p:spPr>
          <a:xfrm>
            <a:off x="6714562" y="2391998"/>
            <a:ext cx="2481480" cy="1292662"/>
          </a:xfrm>
          <a:prstGeom prst="rect">
            <a:avLst/>
          </a:prstGeom>
          <a:noFill/>
        </p:spPr>
        <p:txBody>
          <a:bodyPr wrap="square" rtlCol="0">
            <a:spAutoFit/>
          </a:bodyPr>
          <a:lstStyle/>
          <a:p>
            <a:pPr algn="ctr"/>
            <a:r>
              <a:rPr lang="da-DK" sz="1300" dirty="0"/>
              <a:t>Profeten:</a:t>
            </a:r>
          </a:p>
          <a:p>
            <a:pPr algn="ctr"/>
            <a:r>
              <a:rPr lang="da-DK" sz="1300" dirty="0"/>
              <a:t>Profeten har fået en åbenbaring, og organisationen må “konverteres” til denne nye tro.</a:t>
            </a:r>
          </a:p>
          <a:p>
            <a:pPr algn="ctr"/>
            <a:r>
              <a:rPr lang="da-DK" sz="1300" dirty="0"/>
              <a:t>Der kan være muligheder i GAI-projektet. </a:t>
            </a:r>
          </a:p>
        </p:txBody>
      </p:sp>
      <p:sp>
        <p:nvSpPr>
          <p:cNvPr id="16" name="Tekstfelt 15">
            <a:extLst>
              <a:ext uri="{FF2B5EF4-FFF2-40B4-BE49-F238E27FC236}">
                <a16:creationId xmlns:a16="http://schemas.microsoft.com/office/drawing/2014/main" id="{75D9C1DA-5A0E-CBBC-B773-C05F176D8CDE}"/>
              </a:ext>
            </a:extLst>
          </p:cNvPr>
          <p:cNvSpPr txBox="1"/>
          <p:nvPr/>
        </p:nvSpPr>
        <p:spPr>
          <a:xfrm>
            <a:off x="3846793" y="4311631"/>
            <a:ext cx="2677747" cy="892552"/>
          </a:xfrm>
          <a:prstGeom prst="rect">
            <a:avLst/>
          </a:prstGeom>
          <a:noFill/>
        </p:spPr>
        <p:txBody>
          <a:bodyPr wrap="square" rtlCol="0">
            <a:spAutoFit/>
          </a:bodyPr>
          <a:lstStyle/>
          <a:p>
            <a:pPr algn="ctr"/>
            <a:r>
              <a:rPr lang="da-DK" sz="1300" dirty="0" err="1"/>
              <a:t>Eksekvatoren</a:t>
            </a:r>
            <a:r>
              <a:rPr lang="da-DK" sz="1300" dirty="0"/>
              <a:t>:</a:t>
            </a:r>
          </a:p>
          <a:p>
            <a:pPr algn="ctr"/>
            <a:r>
              <a:rPr lang="da-DK" sz="1300" dirty="0"/>
              <a:t>Følger strategi og business case</a:t>
            </a:r>
          </a:p>
          <a:p>
            <a:pPr algn="ctr"/>
            <a:r>
              <a:rPr lang="da-DK" sz="1300" dirty="0"/>
              <a:t>Udfordringen er at få løsningen implementeret på passende vis.</a:t>
            </a:r>
          </a:p>
        </p:txBody>
      </p:sp>
      <p:sp>
        <p:nvSpPr>
          <p:cNvPr id="17" name="Tekstfelt 16">
            <a:extLst>
              <a:ext uri="{FF2B5EF4-FFF2-40B4-BE49-F238E27FC236}">
                <a16:creationId xmlns:a16="http://schemas.microsoft.com/office/drawing/2014/main" id="{4833E828-6C49-96C0-7043-E6C216A075E4}"/>
              </a:ext>
            </a:extLst>
          </p:cNvPr>
          <p:cNvSpPr txBox="1"/>
          <p:nvPr/>
        </p:nvSpPr>
        <p:spPr>
          <a:xfrm>
            <a:off x="6693349" y="4111576"/>
            <a:ext cx="2523906" cy="1292662"/>
          </a:xfrm>
          <a:prstGeom prst="rect">
            <a:avLst/>
          </a:prstGeom>
          <a:noFill/>
        </p:spPr>
        <p:txBody>
          <a:bodyPr wrap="square" rtlCol="0">
            <a:spAutoFit/>
          </a:bodyPr>
          <a:lstStyle/>
          <a:p>
            <a:pPr algn="ctr"/>
            <a:r>
              <a:rPr lang="da-DK" sz="1300" dirty="0"/>
              <a:t>Eksperten:</a:t>
            </a:r>
          </a:p>
          <a:p>
            <a:pPr algn="ctr"/>
            <a:r>
              <a:rPr lang="da-DK" sz="1300" dirty="0"/>
              <a:t>Projektet kan være en fantastisk mulighed.</a:t>
            </a:r>
          </a:p>
          <a:p>
            <a:pPr algn="ctr"/>
            <a:r>
              <a:rPr lang="da-DK" sz="1300" dirty="0"/>
              <a:t>Der kan være  store udfordringer med at få organisationen til at flytte sig.</a:t>
            </a:r>
          </a:p>
        </p:txBody>
      </p:sp>
    </p:spTree>
    <p:extLst>
      <p:ext uri="{BB962C8B-B14F-4D97-AF65-F5344CB8AC3E}">
        <p14:creationId xmlns:p14="http://schemas.microsoft.com/office/powerpoint/2010/main" val="140837183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910179-E2D7-1C8C-3888-17FEEFCF6FE2}"/>
              </a:ext>
            </a:extLst>
          </p:cNvPr>
          <p:cNvSpPr>
            <a:spLocks noGrp="1"/>
          </p:cNvSpPr>
          <p:nvPr>
            <p:ph type="title"/>
          </p:nvPr>
        </p:nvSpPr>
        <p:spPr/>
        <p:txBody>
          <a:bodyPr/>
          <a:lstStyle/>
          <a:p>
            <a:r>
              <a:rPr lang="da-DK" dirty="0"/>
              <a:t>4 måder at understøtte autonomi</a:t>
            </a:r>
          </a:p>
        </p:txBody>
      </p:sp>
      <p:sp>
        <p:nvSpPr>
          <p:cNvPr id="3" name="Pladsholder til indhold 2">
            <a:extLst>
              <a:ext uri="{FF2B5EF4-FFF2-40B4-BE49-F238E27FC236}">
                <a16:creationId xmlns:a16="http://schemas.microsoft.com/office/drawing/2014/main" id="{FA64657E-B6C3-4201-05FE-C5AB89995637}"/>
              </a:ext>
            </a:extLst>
          </p:cNvPr>
          <p:cNvSpPr>
            <a:spLocks noGrp="1"/>
          </p:cNvSpPr>
          <p:nvPr>
            <p:ph idx="1"/>
          </p:nvPr>
        </p:nvSpPr>
        <p:spPr/>
        <p:txBody>
          <a:bodyPr>
            <a:normAutofit fontScale="85000" lnSpcReduction="20000"/>
          </a:bodyPr>
          <a:lstStyle/>
          <a:p>
            <a:r>
              <a:rPr lang="da-DK" dirty="0"/>
              <a:t>Tillid</a:t>
            </a:r>
          </a:p>
          <a:p>
            <a:pPr lvl="1"/>
            <a:r>
              <a:rPr lang="da-DK" dirty="0"/>
              <a:t>Ledelsen skal vise tillid til, at medarbejderen kan arbejde selvstændigt med værktøjerne og være i stand til at kunne udvise god dømmekraft.</a:t>
            </a:r>
          </a:p>
          <a:p>
            <a:r>
              <a:rPr lang="da-DK" dirty="0"/>
              <a:t>Teams</a:t>
            </a:r>
          </a:p>
          <a:p>
            <a:pPr lvl="1"/>
            <a:r>
              <a:rPr lang="da-DK" dirty="0"/>
              <a:t>Som leder er det relevant at se på sammensætningen af de rette teams, således at man har de rette kompetencer og personligheder om bord på et team til at klare en specifik opgave.</a:t>
            </a:r>
          </a:p>
          <a:p>
            <a:r>
              <a:rPr lang="da-DK" dirty="0"/>
              <a:t>Tools</a:t>
            </a:r>
          </a:p>
          <a:p>
            <a:pPr lvl="1"/>
            <a:r>
              <a:rPr lang="da-DK" dirty="0"/>
              <a:t>Mange ledere mangler praktisk erfaring med GAI, derfor er de ikke opmærksomme på, at der ofte er forskel på kvaliteten af en gratis version og betalt version. </a:t>
            </a:r>
          </a:p>
          <a:p>
            <a:pPr lvl="1"/>
            <a:r>
              <a:rPr lang="da-DK" dirty="0"/>
              <a:t>God ide med “</a:t>
            </a:r>
            <a:r>
              <a:rPr lang="da-DK" dirty="0" err="1"/>
              <a:t>how</a:t>
            </a:r>
            <a:r>
              <a:rPr lang="da-DK" dirty="0"/>
              <a:t>-to” guides på intranettet.</a:t>
            </a:r>
          </a:p>
          <a:p>
            <a:r>
              <a:rPr lang="da-DK" dirty="0"/>
              <a:t>Time	</a:t>
            </a:r>
          </a:p>
          <a:p>
            <a:pPr lvl="1"/>
            <a:r>
              <a:rPr lang="da-DK" dirty="0"/>
              <a:t>Det er nødvendigt, at lederen afsætter tid til arbejdet med GAI, således at man kan uddanne sig inden for området og har mulighed for at “lege” med forskellige værktøjer.</a:t>
            </a:r>
          </a:p>
        </p:txBody>
      </p:sp>
    </p:spTree>
    <p:extLst>
      <p:ext uri="{BB962C8B-B14F-4D97-AF65-F5344CB8AC3E}">
        <p14:creationId xmlns:p14="http://schemas.microsoft.com/office/powerpoint/2010/main" val="58211886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EFECD5-65DE-A8B6-D454-170FE81ABB15}"/>
              </a:ext>
            </a:extLst>
          </p:cNvPr>
          <p:cNvSpPr>
            <a:spLocks noGrp="1"/>
          </p:cNvSpPr>
          <p:nvPr>
            <p:ph type="title"/>
          </p:nvPr>
        </p:nvSpPr>
        <p:spPr/>
        <p:txBody>
          <a:bodyPr/>
          <a:lstStyle/>
          <a:p>
            <a:r>
              <a:rPr lang="da-DK" dirty="0"/>
              <a:t>Få alle medarbejdere med</a:t>
            </a:r>
          </a:p>
        </p:txBody>
      </p:sp>
      <p:sp>
        <p:nvSpPr>
          <p:cNvPr id="3" name="Pladsholder til indhold 2">
            <a:extLst>
              <a:ext uri="{FF2B5EF4-FFF2-40B4-BE49-F238E27FC236}">
                <a16:creationId xmlns:a16="http://schemas.microsoft.com/office/drawing/2014/main" id="{2CE16CC7-00CE-E30D-2F38-8461545C6BC8}"/>
              </a:ext>
            </a:extLst>
          </p:cNvPr>
          <p:cNvSpPr>
            <a:spLocks noGrp="1"/>
          </p:cNvSpPr>
          <p:nvPr>
            <p:ph idx="1"/>
          </p:nvPr>
        </p:nvSpPr>
        <p:spPr/>
        <p:txBody>
          <a:bodyPr>
            <a:normAutofit fontScale="85000" lnSpcReduction="20000"/>
          </a:bodyPr>
          <a:lstStyle/>
          <a:p>
            <a:r>
              <a:rPr lang="da-DK" dirty="0"/>
              <a:t>GAI er en KÆMPE forandring for mange. </a:t>
            </a:r>
          </a:p>
          <a:p>
            <a:r>
              <a:rPr lang="da-DK" dirty="0"/>
              <a:t>Kommuniker: Hvad er formålet med GAI? Bliv meget skarp på fordelene. Hvorfor er det vigtigt og spændende? Hvad kan det? Hvordan passer det ind i vores strategi? </a:t>
            </a:r>
          </a:p>
          <a:p>
            <a:r>
              <a:rPr lang="da-DK" dirty="0"/>
              <a:t>Lav GAI-ambassadører (Gnist) i hver afdeling.</a:t>
            </a:r>
          </a:p>
          <a:p>
            <a:r>
              <a:rPr lang="da-DK" dirty="0"/>
              <a:t>Introkurser til alle (e-learning, videoer, workshops, kurser?)</a:t>
            </a:r>
          </a:p>
          <a:p>
            <a:r>
              <a:rPr lang="da-DK" dirty="0"/>
              <a:t>Lav platforme for videndeling.</a:t>
            </a:r>
          </a:p>
          <a:p>
            <a:r>
              <a:rPr lang="da-DK" dirty="0"/>
              <a:t>Test ting af på afdelingsniveau. </a:t>
            </a:r>
          </a:p>
          <a:p>
            <a:r>
              <a:rPr lang="da-DK" dirty="0"/>
              <a:t>Formuler og del retningslinjer.</a:t>
            </a:r>
          </a:p>
          <a:p>
            <a:r>
              <a:rPr lang="da-DK" dirty="0"/>
              <a:t>Sørg for adgang til hjælp - både til brug og hvis det tekniske driller.</a:t>
            </a:r>
          </a:p>
          <a:p>
            <a:r>
              <a:rPr lang="da-DK" dirty="0"/>
              <a:t>Giv plads til, at vi kan fejle med det.</a:t>
            </a:r>
          </a:p>
          <a:p>
            <a:r>
              <a:rPr lang="da-DK" dirty="0"/>
              <a:t>Fejr succeser</a:t>
            </a:r>
          </a:p>
        </p:txBody>
      </p:sp>
      <p:pic>
        <p:nvPicPr>
          <p:cNvPr id="5" name="Billede 4" descr="Et billede, der indeholder tekst, skærmbillede, Font/skrifttype&#10;&#10;AI-genereret indhold kan være ukorrekt.">
            <a:extLst>
              <a:ext uri="{FF2B5EF4-FFF2-40B4-BE49-F238E27FC236}">
                <a16:creationId xmlns:a16="http://schemas.microsoft.com/office/drawing/2014/main" id="{0647A1FF-2466-29B1-3F01-3D3E2D7546D2}"/>
              </a:ext>
            </a:extLst>
          </p:cNvPr>
          <p:cNvPicPr>
            <a:picLocks noChangeAspect="1"/>
          </p:cNvPicPr>
          <p:nvPr/>
        </p:nvPicPr>
        <p:blipFill>
          <a:blip r:embed="rId2"/>
          <a:stretch>
            <a:fillRect/>
          </a:stretch>
        </p:blipFill>
        <p:spPr>
          <a:xfrm>
            <a:off x="8908026" y="5297889"/>
            <a:ext cx="2875935" cy="1560111"/>
          </a:xfrm>
          <a:prstGeom prst="rect">
            <a:avLst/>
          </a:prstGeom>
        </p:spPr>
      </p:pic>
    </p:spTree>
    <p:extLst>
      <p:ext uri="{BB962C8B-B14F-4D97-AF65-F5344CB8AC3E}">
        <p14:creationId xmlns:p14="http://schemas.microsoft.com/office/powerpoint/2010/main" val="189014742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7B65277-82C6-6D08-6DCA-4A7DCC3B71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0C1F6BE-9498-24F3-6352-42450E53B7B9}"/>
              </a:ext>
            </a:extLst>
          </p:cNvPr>
          <p:cNvSpPr>
            <a:spLocks noGrp="1"/>
          </p:cNvSpPr>
          <p:nvPr>
            <p:ph type="title"/>
          </p:nvPr>
        </p:nvSpPr>
        <p:spPr>
          <a:xfrm>
            <a:off x="612648" y="603504"/>
            <a:ext cx="5862396" cy="1527048"/>
          </a:xfrm>
        </p:spPr>
        <p:txBody>
          <a:bodyPr anchor="b">
            <a:normAutofit/>
          </a:bodyPr>
          <a:lstStyle/>
          <a:p>
            <a:r>
              <a:rPr lang="da-DK" dirty="0"/>
              <a:t>EU AI </a:t>
            </a:r>
            <a:r>
              <a:rPr lang="da-DK" dirty="0" err="1"/>
              <a:t>Act</a:t>
            </a:r>
            <a:endParaRPr lang="da-DK" dirty="0"/>
          </a:p>
        </p:txBody>
      </p:sp>
      <p:sp>
        <p:nvSpPr>
          <p:cNvPr id="3" name="Pladsholder til indhold 2">
            <a:extLst>
              <a:ext uri="{FF2B5EF4-FFF2-40B4-BE49-F238E27FC236}">
                <a16:creationId xmlns:a16="http://schemas.microsoft.com/office/drawing/2014/main" id="{CC58C93E-0F95-6281-3B41-B3C7981A5B2F}"/>
              </a:ext>
            </a:extLst>
          </p:cNvPr>
          <p:cNvSpPr>
            <a:spLocks noGrp="1"/>
          </p:cNvSpPr>
          <p:nvPr>
            <p:ph idx="1"/>
          </p:nvPr>
        </p:nvSpPr>
        <p:spPr>
          <a:xfrm>
            <a:off x="612648" y="2212848"/>
            <a:ext cx="5862396" cy="4096512"/>
          </a:xfrm>
        </p:spPr>
        <p:txBody>
          <a:bodyPr>
            <a:normAutofit/>
          </a:bodyPr>
          <a:lstStyle/>
          <a:p>
            <a:pPr marL="0" indent="0">
              <a:buNone/>
            </a:pPr>
            <a:r>
              <a:rPr lang="da-DK" sz="1800"/>
              <a:t>Artikel 4:</a:t>
            </a:r>
          </a:p>
          <a:p>
            <a:pPr marL="0" indent="0">
              <a:buNone/>
            </a:pPr>
            <a:endParaRPr lang="da-DK" sz="1800" i="1"/>
          </a:p>
          <a:p>
            <a:pPr marL="0" indent="0">
              <a:buNone/>
            </a:pPr>
            <a:r>
              <a:rPr lang="da-DK" sz="1800" i="1"/>
              <a:t>"Udbydere og idriftsattere af Al-systemer træffer foranstaltninger til i videst muligt omfang at sikre et tilstrækkeligt niveau af Al- færdigheder hos deres personale og andre personer, der er involveret i drift og anvendelse af Al- systemer pá deres vegne, og tager herved hensyn til disse personers tekniske viden, erfaring og uddannelse og den kontekst, hvori Al-systemerne skal anvendes, og de personer eller grupper af personer, som Al-systemerne skal anvendes på” </a:t>
            </a:r>
          </a:p>
          <a:p>
            <a:pPr marL="0" indent="0">
              <a:buNone/>
            </a:pPr>
            <a:endParaRPr lang="da-DK" sz="1800"/>
          </a:p>
          <a:p>
            <a:pPr marL="0" indent="0">
              <a:buNone/>
            </a:pPr>
            <a:r>
              <a:rPr lang="da-DK" sz="1800"/>
              <a:t>Dette skal gøres fra d. 2. februar 2025.</a:t>
            </a:r>
          </a:p>
        </p:txBody>
      </p:sp>
      <p:pic>
        <p:nvPicPr>
          <p:cNvPr id="4" name="Billede 3">
            <a:extLst>
              <a:ext uri="{FF2B5EF4-FFF2-40B4-BE49-F238E27FC236}">
                <a16:creationId xmlns:a16="http://schemas.microsoft.com/office/drawing/2014/main" id="{2B186873-429B-9615-15BC-846D19FF3FE8}"/>
              </a:ext>
            </a:extLst>
          </p:cNvPr>
          <p:cNvPicPr>
            <a:picLocks noChangeAspect="1"/>
          </p:cNvPicPr>
          <p:nvPr/>
        </p:nvPicPr>
        <p:blipFill>
          <a:blip r:embed="rId2"/>
          <a:stretch>
            <a:fillRect/>
          </a:stretch>
        </p:blipFill>
        <p:spPr>
          <a:xfrm>
            <a:off x="7091395" y="798274"/>
            <a:ext cx="4681506" cy="5289837"/>
          </a:xfrm>
          <a:prstGeom prst="rect">
            <a:avLst/>
          </a:prstGeom>
        </p:spPr>
      </p:pic>
    </p:spTree>
    <p:extLst>
      <p:ext uri="{BB962C8B-B14F-4D97-AF65-F5344CB8AC3E}">
        <p14:creationId xmlns:p14="http://schemas.microsoft.com/office/powerpoint/2010/main" val="47220216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41F37E-6724-EFE6-0FED-DBB565D3B11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AC49FFA-E4D4-E437-8080-767B1257ABF8}"/>
              </a:ext>
            </a:extLst>
          </p:cNvPr>
          <p:cNvSpPr>
            <a:spLocks noGrp="1"/>
          </p:cNvSpPr>
          <p:nvPr>
            <p:ph type="title"/>
          </p:nvPr>
        </p:nvSpPr>
        <p:spPr>
          <a:xfrm>
            <a:off x="44988" y="2574879"/>
            <a:ext cx="6073506" cy="1708242"/>
          </a:xfrm>
        </p:spPr>
        <p:txBody>
          <a:bodyPr anchor="ctr">
            <a:normAutofit/>
          </a:bodyPr>
          <a:lstStyle/>
          <a:p>
            <a:pPr algn="ctr"/>
            <a:r>
              <a:rPr lang="da-DK" dirty="0"/>
              <a:t>🪨</a:t>
            </a:r>
            <a:br>
              <a:rPr lang="da-DK" dirty="0"/>
            </a:br>
            <a:r>
              <a:rPr lang="da-DK" dirty="0"/>
              <a:t>GNIDNINGER</a:t>
            </a:r>
            <a:endParaRPr lang="da-DK" sz="6600" dirty="0"/>
          </a:p>
        </p:txBody>
      </p:sp>
      <p:pic>
        <p:nvPicPr>
          <p:cNvPr id="5" name="Billede 4" descr="Et billede, der indeholder vand, udendørs, hav, natur&#10;&#10;AI-genereret indhold kan være ukorrekt.">
            <a:extLst>
              <a:ext uri="{FF2B5EF4-FFF2-40B4-BE49-F238E27FC236}">
                <a16:creationId xmlns:a16="http://schemas.microsoft.com/office/drawing/2014/main" id="{A7A60A23-30B7-69A6-C1FA-3B7C268E14C2}"/>
              </a:ext>
            </a:extLst>
          </p:cNvPr>
          <p:cNvPicPr>
            <a:picLocks noChangeAspect="1"/>
          </p:cNvPicPr>
          <p:nvPr/>
        </p:nvPicPr>
        <p:blipFill>
          <a:blip r:embed="rId2"/>
          <a:stretch>
            <a:fillRect/>
          </a:stretch>
        </p:blipFill>
        <p:spPr>
          <a:xfrm>
            <a:off x="6148387" y="0"/>
            <a:ext cx="6043613" cy="6858000"/>
          </a:xfrm>
          <a:prstGeom prst="rect">
            <a:avLst/>
          </a:prstGeom>
        </p:spPr>
      </p:pic>
    </p:spTree>
    <p:extLst>
      <p:ext uri="{BB962C8B-B14F-4D97-AF65-F5344CB8AC3E}">
        <p14:creationId xmlns:p14="http://schemas.microsoft.com/office/powerpoint/2010/main" val="198190240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FBE528-6BCD-D388-D58E-41533ACB287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D710652-0892-76BC-9BC1-9D484F2CF9E3}"/>
              </a:ext>
            </a:extLst>
          </p:cNvPr>
          <p:cNvSpPr>
            <a:spLocks noGrp="1"/>
          </p:cNvSpPr>
          <p:nvPr>
            <p:ph type="title"/>
          </p:nvPr>
        </p:nvSpPr>
        <p:spPr>
          <a:xfrm>
            <a:off x="838200" y="1572125"/>
            <a:ext cx="10515600" cy="1856873"/>
          </a:xfrm>
        </p:spPr>
        <p:txBody>
          <a:bodyPr/>
          <a:lstStyle/>
          <a:p>
            <a:pPr algn="ctr"/>
            <a:r>
              <a:rPr lang="da-DK" sz="6000" dirty="0"/>
              <a:t>GNIDNING</a:t>
            </a:r>
            <a:endParaRPr lang="da-DK" dirty="0"/>
          </a:p>
        </p:txBody>
      </p:sp>
      <p:sp>
        <p:nvSpPr>
          <p:cNvPr id="3" name="Pladsholder til indhold 2">
            <a:extLst>
              <a:ext uri="{FF2B5EF4-FFF2-40B4-BE49-F238E27FC236}">
                <a16:creationId xmlns:a16="http://schemas.microsoft.com/office/drawing/2014/main" id="{2FF2D8BA-FC3C-723A-26EF-FDA4A3301A8E}"/>
              </a:ext>
            </a:extLst>
          </p:cNvPr>
          <p:cNvSpPr>
            <a:spLocks noGrp="1"/>
          </p:cNvSpPr>
          <p:nvPr>
            <p:ph idx="1"/>
          </p:nvPr>
        </p:nvSpPr>
        <p:spPr>
          <a:xfrm>
            <a:off x="838200" y="3428999"/>
            <a:ext cx="10515600" cy="2747963"/>
          </a:xfrm>
        </p:spPr>
        <p:txBody>
          <a:bodyPr>
            <a:normAutofit fontScale="92500" lnSpcReduction="10000"/>
          </a:bodyPr>
          <a:lstStyle/>
          <a:p>
            <a:pPr marL="0" indent="0" algn="ctr">
              <a:buNone/>
            </a:pPr>
            <a:r>
              <a:rPr lang="da-DK" sz="4000" dirty="0"/>
              <a:t>Gensidig irritation eller uoverensstemmelse mellem to parter.</a:t>
            </a:r>
          </a:p>
          <a:p>
            <a:pPr marL="0" indent="0" algn="ctr">
              <a:buNone/>
            </a:pPr>
            <a:endParaRPr lang="da-DK" sz="4000" dirty="0"/>
          </a:p>
          <a:p>
            <a:pPr marL="0" indent="0" algn="ctr">
              <a:buNone/>
            </a:pPr>
            <a:r>
              <a:rPr lang="da-DK" sz="4000" dirty="0"/>
              <a:t>For nogle er GAI fascinerende og for andre foruroligende.</a:t>
            </a:r>
          </a:p>
        </p:txBody>
      </p:sp>
    </p:spTree>
    <p:extLst>
      <p:ext uri="{BB962C8B-B14F-4D97-AF65-F5344CB8AC3E}">
        <p14:creationId xmlns:p14="http://schemas.microsoft.com/office/powerpoint/2010/main" val="173385987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935D5FD9-B568-7C15-5CD1-2C416C9C65B9}"/>
              </a:ext>
            </a:extLst>
          </p:cNvPr>
          <p:cNvPicPr>
            <a:picLocks noChangeAspect="1"/>
          </p:cNvPicPr>
          <p:nvPr/>
        </p:nvPicPr>
        <p:blipFill>
          <a:blip r:embed="rId2"/>
          <a:stretch>
            <a:fillRect/>
          </a:stretch>
        </p:blipFill>
        <p:spPr>
          <a:xfrm>
            <a:off x="2403231" y="0"/>
            <a:ext cx="7385538" cy="6858000"/>
          </a:xfrm>
          <a:prstGeom prst="rect">
            <a:avLst/>
          </a:prstGeom>
        </p:spPr>
      </p:pic>
      <p:sp>
        <p:nvSpPr>
          <p:cNvPr id="6" name="Tekstfelt 5">
            <a:extLst>
              <a:ext uri="{FF2B5EF4-FFF2-40B4-BE49-F238E27FC236}">
                <a16:creationId xmlns:a16="http://schemas.microsoft.com/office/drawing/2014/main" id="{DB277CE5-CFC1-B084-D5E9-5385E8E1A7DE}"/>
              </a:ext>
            </a:extLst>
          </p:cNvPr>
          <p:cNvSpPr txBox="1"/>
          <p:nvPr/>
        </p:nvSpPr>
        <p:spPr>
          <a:xfrm>
            <a:off x="10103125" y="5729765"/>
            <a:ext cx="1625048" cy="938719"/>
          </a:xfrm>
          <a:prstGeom prst="rect">
            <a:avLst/>
          </a:prstGeom>
          <a:noFill/>
        </p:spPr>
        <p:txBody>
          <a:bodyPr wrap="square">
            <a:spAutoFit/>
          </a:bodyPr>
          <a:lstStyle/>
          <a:p>
            <a:pPr algn="ctr"/>
            <a:r>
              <a:rPr lang="da-DK" sz="1100" dirty="0" err="1">
                <a:solidFill>
                  <a:srgbClr val="808080"/>
                </a:solidFill>
                <a:effectLst/>
                <a:latin typeface="Graphik" panose="020B0503030202060203" pitchFamily="34" charset="77"/>
              </a:rPr>
              <a:t>Kilde:</a:t>
            </a:r>
            <a:r>
              <a:rPr lang="da-DK" sz="1100" u="sng" dirty="0" err="1">
                <a:solidFill>
                  <a:srgbClr val="808080"/>
                </a:solidFill>
                <a:effectLst/>
                <a:latin typeface="Graphik" panose="020B0503030202060203" pitchFamily="34" charset="77"/>
                <a:hlinkClick r:id="rId3"/>
              </a:rPr>
              <a:t>https</a:t>
            </a:r>
            <a:r>
              <a:rPr lang="da-DK" sz="1100" u="sng" dirty="0">
                <a:solidFill>
                  <a:srgbClr val="808080"/>
                </a:solidFill>
                <a:effectLst/>
                <a:latin typeface="Graphik" panose="020B0503030202060203" pitchFamily="34" charset="77"/>
                <a:hlinkClick r:id="rId3"/>
              </a:rPr>
              <a:t>://dm.dk/media/m3al1ine/8-principper-for-meningsfuld-implementering-1.pd</a:t>
            </a:r>
            <a:endParaRPr lang="da-DK" sz="1100" dirty="0">
              <a:solidFill>
                <a:srgbClr val="808080"/>
              </a:solidFill>
              <a:effectLst/>
              <a:latin typeface="Graphik" panose="020B0503030202060203" pitchFamily="34" charset="77"/>
            </a:endParaRPr>
          </a:p>
        </p:txBody>
      </p:sp>
    </p:spTree>
    <p:extLst>
      <p:ext uri="{BB962C8B-B14F-4D97-AF65-F5344CB8AC3E}">
        <p14:creationId xmlns:p14="http://schemas.microsoft.com/office/powerpoint/2010/main" val="23371695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C8B31A62-284E-BFBD-2376-2C6E833209E3}"/>
              </a:ext>
            </a:extLst>
          </p:cNvPr>
          <p:cNvSpPr>
            <a:spLocks noGrp="1"/>
          </p:cNvSpPr>
          <p:nvPr>
            <p:ph idx="1"/>
          </p:nvPr>
        </p:nvSpPr>
        <p:spPr/>
        <p:txBody>
          <a:bodyPr>
            <a:normAutofit/>
          </a:bodyPr>
          <a:lstStyle/>
          <a:p>
            <a:pPr marL="0" indent="0" algn="ctr">
              <a:buNone/>
            </a:pPr>
            <a:r>
              <a:rPr lang="da-DK" sz="4800" dirty="0"/>
              <a:t>GAI bliver brugt af medarbejderne uanset om de må eller ej </a:t>
            </a:r>
          </a:p>
          <a:p>
            <a:pPr marL="0" indent="0" algn="ctr">
              <a:buNone/>
            </a:pPr>
            <a:endParaRPr lang="da-DK" sz="4800" dirty="0"/>
          </a:p>
          <a:p>
            <a:pPr marL="0" indent="0" algn="ctr">
              <a:buNone/>
            </a:pPr>
            <a:r>
              <a:rPr lang="da-DK" sz="4800" dirty="0"/>
              <a:t>- om der er en AI-strategi eller ej.</a:t>
            </a:r>
          </a:p>
        </p:txBody>
      </p:sp>
    </p:spTree>
    <p:extLst>
      <p:ext uri="{BB962C8B-B14F-4D97-AF65-F5344CB8AC3E}">
        <p14:creationId xmlns:p14="http://schemas.microsoft.com/office/powerpoint/2010/main" val="90657488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descr="Et billede, der indeholder klippe&#10;&#10;AI-genereret indhold kan være ukorrekt.">
            <a:extLst>
              <a:ext uri="{FF2B5EF4-FFF2-40B4-BE49-F238E27FC236}">
                <a16:creationId xmlns:a16="http://schemas.microsoft.com/office/drawing/2014/main" id="{1ADCD0B2-F074-D207-A72F-D4CC6E5E4D04}"/>
              </a:ext>
            </a:extLst>
          </p:cNvPr>
          <p:cNvPicPr>
            <a:picLocks noChangeAspect="1"/>
          </p:cNvPicPr>
          <p:nvPr/>
        </p:nvPicPr>
        <p:blipFill>
          <a:blip r:embed="rId3"/>
          <a:stretch>
            <a:fillRect/>
          </a:stretch>
        </p:blipFill>
        <p:spPr>
          <a:xfrm>
            <a:off x="0" y="-1"/>
            <a:ext cx="12192000" cy="6849035"/>
          </a:xfrm>
          <a:prstGeom prst="rect">
            <a:avLst/>
          </a:prstGeom>
        </p:spPr>
      </p:pic>
      <p:sp>
        <p:nvSpPr>
          <p:cNvPr id="3" name="Tekstfelt 2">
            <a:extLst>
              <a:ext uri="{FF2B5EF4-FFF2-40B4-BE49-F238E27FC236}">
                <a16:creationId xmlns:a16="http://schemas.microsoft.com/office/drawing/2014/main" id="{5B29A0A6-3932-4950-CBC1-7BC11A069A91}"/>
              </a:ext>
            </a:extLst>
          </p:cNvPr>
          <p:cNvSpPr txBox="1"/>
          <p:nvPr/>
        </p:nvSpPr>
        <p:spPr>
          <a:xfrm>
            <a:off x="400833" y="288099"/>
            <a:ext cx="4470839" cy="369332"/>
          </a:xfrm>
          <a:prstGeom prst="rect">
            <a:avLst/>
          </a:prstGeom>
          <a:noFill/>
        </p:spPr>
        <p:txBody>
          <a:bodyPr wrap="none" rtlCol="0">
            <a:spAutoFit/>
          </a:bodyPr>
          <a:lstStyle/>
          <a:p>
            <a:r>
              <a:rPr lang="da-DK" dirty="0"/>
              <a:t>Der kan komme noget godt ud af gnidninger</a:t>
            </a:r>
          </a:p>
        </p:txBody>
      </p:sp>
      <p:sp>
        <p:nvSpPr>
          <p:cNvPr id="4" name="Tekstfelt 3">
            <a:extLst>
              <a:ext uri="{FF2B5EF4-FFF2-40B4-BE49-F238E27FC236}">
                <a16:creationId xmlns:a16="http://schemas.microsoft.com/office/drawing/2014/main" id="{E3CB66B6-4421-75E9-6CC5-4C14D1883C17}"/>
              </a:ext>
            </a:extLst>
          </p:cNvPr>
          <p:cNvSpPr txBox="1"/>
          <p:nvPr/>
        </p:nvSpPr>
        <p:spPr>
          <a:xfrm>
            <a:off x="5549030" y="6122560"/>
            <a:ext cx="6447599" cy="923330"/>
          </a:xfrm>
          <a:prstGeom prst="rect">
            <a:avLst/>
          </a:prstGeom>
          <a:noFill/>
        </p:spPr>
        <p:txBody>
          <a:bodyPr wrap="none" rtlCol="0">
            <a:spAutoFit/>
          </a:bodyPr>
          <a:lstStyle/>
          <a:p>
            <a:r>
              <a:rPr lang="da-DK" dirty="0"/>
              <a:t>Steve Jobs om hvordan vi bliver ”rundet af” igennem gnidninger:</a:t>
            </a:r>
          </a:p>
          <a:p>
            <a:r>
              <a:rPr lang="da-DK" dirty="0">
                <a:hlinkClick r:id="rId4"/>
              </a:rPr>
              <a:t>https://youtu.be/CaVFfqSk_Sc?si=dKtfszx4kaBPpy9P</a:t>
            </a:r>
            <a:endParaRPr lang="da-DK" dirty="0"/>
          </a:p>
          <a:p>
            <a:endParaRPr lang="da-DK" dirty="0"/>
          </a:p>
        </p:txBody>
      </p:sp>
    </p:spTree>
    <p:extLst>
      <p:ext uri="{BB962C8B-B14F-4D97-AF65-F5344CB8AC3E}">
        <p14:creationId xmlns:p14="http://schemas.microsoft.com/office/powerpoint/2010/main" val="183500667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BA8717-8BA8-78F6-3251-F6B642CC695B}"/>
              </a:ext>
            </a:extLst>
          </p:cNvPr>
          <p:cNvSpPr>
            <a:spLocks noGrp="1"/>
          </p:cNvSpPr>
          <p:nvPr>
            <p:ph type="title"/>
          </p:nvPr>
        </p:nvSpPr>
        <p:spPr/>
        <p:txBody>
          <a:bodyPr/>
          <a:lstStyle/>
          <a:p>
            <a:r>
              <a:rPr lang="da-DK" dirty="0"/>
              <a:t>Gnidningsskala</a:t>
            </a:r>
          </a:p>
        </p:txBody>
      </p:sp>
      <p:sp>
        <p:nvSpPr>
          <p:cNvPr id="4" name="Tekstfelt 3">
            <a:extLst>
              <a:ext uri="{FF2B5EF4-FFF2-40B4-BE49-F238E27FC236}">
                <a16:creationId xmlns:a16="http://schemas.microsoft.com/office/drawing/2014/main" id="{089D597B-5E77-1E99-28E1-5B3F027F0B3A}"/>
              </a:ext>
            </a:extLst>
          </p:cNvPr>
          <p:cNvSpPr txBox="1"/>
          <p:nvPr/>
        </p:nvSpPr>
        <p:spPr>
          <a:xfrm>
            <a:off x="2035433" y="2594116"/>
            <a:ext cx="8121134" cy="400110"/>
          </a:xfrm>
          <a:prstGeom prst="rect">
            <a:avLst/>
          </a:prstGeom>
          <a:noFill/>
        </p:spPr>
        <p:txBody>
          <a:bodyPr wrap="none" rtlCol="0">
            <a:spAutoFit/>
          </a:bodyPr>
          <a:lstStyle/>
          <a:p>
            <a:r>
              <a:rPr lang="da-DK" sz="2000" dirty="0">
                <a:solidFill>
                  <a:schemeClr val="accent1"/>
                </a:solidFill>
              </a:rPr>
              <a:t>Hvad synes du om ambitionsniveauet vedrørende GAI i din organisation?</a:t>
            </a:r>
          </a:p>
        </p:txBody>
      </p:sp>
      <p:sp>
        <p:nvSpPr>
          <p:cNvPr id="5" name="Ellipse 4">
            <a:extLst>
              <a:ext uri="{FF2B5EF4-FFF2-40B4-BE49-F238E27FC236}">
                <a16:creationId xmlns:a16="http://schemas.microsoft.com/office/drawing/2014/main" id="{A4ED7561-788F-26FD-AD6B-08B47F0BF868}"/>
              </a:ext>
            </a:extLst>
          </p:cNvPr>
          <p:cNvSpPr/>
          <p:nvPr/>
        </p:nvSpPr>
        <p:spPr>
          <a:xfrm>
            <a:off x="2786400" y="3529520"/>
            <a:ext cx="1080000" cy="1080000"/>
          </a:xfrm>
          <a:prstGeom prst="ellips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Ellipse 5">
            <a:extLst>
              <a:ext uri="{FF2B5EF4-FFF2-40B4-BE49-F238E27FC236}">
                <a16:creationId xmlns:a16="http://schemas.microsoft.com/office/drawing/2014/main" id="{08667904-4A39-ACB2-7163-A685F9E93299}"/>
              </a:ext>
            </a:extLst>
          </p:cNvPr>
          <p:cNvSpPr/>
          <p:nvPr/>
        </p:nvSpPr>
        <p:spPr>
          <a:xfrm>
            <a:off x="4171200" y="3529520"/>
            <a:ext cx="1080000" cy="1080000"/>
          </a:xfrm>
          <a:prstGeom prst="ellips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Ellipse 6">
            <a:extLst>
              <a:ext uri="{FF2B5EF4-FFF2-40B4-BE49-F238E27FC236}">
                <a16:creationId xmlns:a16="http://schemas.microsoft.com/office/drawing/2014/main" id="{52A01579-055E-70AD-E789-90D250FB4FA8}"/>
              </a:ext>
            </a:extLst>
          </p:cNvPr>
          <p:cNvSpPr/>
          <p:nvPr/>
        </p:nvSpPr>
        <p:spPr>
          <a:xfrm>
            <a:off x="5556000" y="3529520"/>
            <a:ext cx="1080000" cy="1080000"/>
          </a:xfrm>
          <a:prstGeom prst="ellips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Ellipse 7">
            <a:extLst>
              <a:ext uri="{FF2B5EF4-FFF2-40B4-BE49-F238E27FC236}">
                <a16:creationId xmlns:a16="http://schemas.microsoft.com/office/drawing/2014/main" id="{52712882-FF5B-6A55-2830-BC56E60CD6A3}"/>
              </a:ext>
            </a:extLst>
          </p:cNvPr>
          <p:cNvSpPr/>
          <p:nvPr/>
        </p:nvSpPr>
        <p:spPr>
          <a:xfrm>
            <a:off x="6940800" y="3500432"/>
            <a:ext cx="1080000" cy="1080000"/>
          </a:xfrm>
          <a:prstGeom prst="ellips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Ellipse 8">
            <a:extLst>
              <a:ext uri="{FF2B5EF4-FFF2-40B4-BE49-F238E27FC236}">
                <a16:creationId xmlns:a16="http://schemas.microsoft.com/office/drawing/2014/main" id="{1C479D53-8CF0-E70D-42C4-691790BC1715}"/>
              </a:ext>
            </a:extLst>
          </p:cNvPr>
          <p:cNvSpPr/>
          <p:nvPr/>
        </p:nvSpPr>
        <p:spPr>
          <a:xfrm>
            <a:off x="8325600" y="3500432"/>
            <a:ext cx="1080000" cy="1080000"/>
          </a:xfrm>
          <a:prstGeom prst="ellips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Tekstfelt 9">
            <a:extLst>
              <a:ext uri="{FF2B5EF4-FFF2-40B4-BE49-F238E27FC236}">
                <a16:creationId xmlns:a16="http://schemas.microsoft.com/office/drawing/2014/main" id="{D74C316A-D19E-F399-CD5E-0E8FE5A6D154}"/>
              </a:ext>
            </a:extLst>
          </p:cNvPr>
          <p:cNvSpPr txBox="1"/>
          <p:nvPr/>
        </p:nvSpPr>
        <p:spPr>
          <a:xfrm>
            <a:off x="3075708" y="3883233"/>
            <a:ext cx="508015" cy="369332"/>
          </a:xfrm>
          <a:prstGeom prst="rect">
            <a:avLst/>
          </a:prstGeom>
          <a:noFill/>
        </p:spPr>
        <p:txBody>
          <a:bodyPr wrap="square" rtlCol="0">
            <a:spAutoFit/>
          </a:bodyPr>
          <a:lstStyle/>
          <a:p>
            <a:pPr algn="ctr"/>
            <a:r>
              <a:rPr lang="da-DK" dirty="0">
                <a:solidFill>
                  <a:schemeClr val="accent1"/>
                </a:solidFill>
              </a:rPr>
              <a:t>--</a:t>
            </a:r>
          </a:p>
        </p:txBody>
      </p:sp>
      <p:sp>
        <p:nvSpPr>
          <p:cNvPr id="11" name="Tekstfelt 10">
            <a:extLst>
              <a:ext uri="{FF2B5EF4-FFF2-40B4-BE49-F238E27FC236}">
                <a16:creationId xmlns:a16="http://schemas.microsoft.com/office/drawing/2014/main" id="{E8DE041B-FF12-CA88-B056-DCDB2D381E6E}"/>
              </a:ext>
            </a:extLst>
          </p:cNvPr>
          <p:cNvSpPr txBox="1"/>
          <p:nvPr/>
        </p:nvSpPr>
        <p:spPr>
          <a:xfrm>
            <a:off x="4457192" y="3855766"/>
            <a:ext cx="508015" cy="369332"/>
          </a:xfrm>
          <a:prstGeom prst="rect">
            <a:avLst/>
          </a:prstGeom>
          <a:noFill/>
        </p:spPr>
        <p:txBody>
          <a:bodyPr wrap="square" rtlCol="0">
            <a:spAutoFit/>
          </a:bodyPr>
          <a:lstStyle/>
          <a:p>
            <a:pPr algn="ctr"/>
            <a:r>
              <a:rPr lang="da-DK" dirty="0">
                <a:solidFill>
                  <a:schemeClr val="accent1"/>
                </a:solidFill>
              </a:rPr>
              <a:t>-</a:t>
            </a:r>
          </a:p>
        </p:txBody>
      </p:sp>
      <p:sp>
        <p:nvSpPr>
          <p:cNvPr id="12" name="Tekstfelt 11">
            <a:extLst>
              <a:ext uri="{FF2B5EF4-FFF2-40B4-BE49-F238E27FC236}">
                <a16:creationId xmlns:a16="http://schemas.microsoft.com/office/drawing/2014/main" id="{AA01B954-5B64-DFA0-B316-64B1BA746095}"/>
              </a:ext>
            </a:extLst>
          </p:cNvPr>
          <p:cNvSpPr txBox="1"/>
          <p:nvPr/>
        </p:nvSpPr>
        <p:spPr>
          <a:xfrm>
            <a:off x="5841992" y="3855766"/>
            <a:ext cx="508015" cy="369332"/>
          </a:xfrm>
          <a:prstGeom prst="rect">
            <a:avLst/>
          </a:prstGeom>
          <a:noFill/>
        </p:spPr>
        <p:txBody>
          <a:bodyPr wrap="square" rtlCol="0">
            <a:spAutoFit/>
          </a:bodyPr>
          <a:lstStyle/>
          <a:p>
            <a:pPr algn="ctr"/>
            <a:r>
              <a:rPr lang="da-DK" dirty="0">
                <a:solidFill>
                  <a:schemeClr val="accent1"/>
                </a:solidFill>
              </a:rPr>
              <a:t>OK</a:t>
            </a:r>
          </a:p>
        </p:txBody>
      </p:sp>
      <p:sp>
        <p:nvSpPr>
          <p:cNvPr id="13" name="Tekstfelt 12">
            <a:extLst>
              <a:ext uri="{FF2B5EF4-FFF2-40B4-BE49-F238E27FC236}">
                <a16:creationId xmlns:a16="http://schemas.microsoft.com/office/drawing/2014/main" id="{B2EFDB01-695E-40EE-0DA5-FB599740F799}"/>
              </a:ext>
            </a:extLst>
          </p:cNvPr>
          <p:cNvSpPr txBox="1"/>
          <p:nvPr/>
        </p:nvSpPr>
        <p:spPr>
          <a:xfrm>
            <a:off x="7226792" y="3855766"/>
            <a:ext cx="508015" cy="369332"/>
          </a:xfrm>
          <a:prstGeom prst="rect">
            <a:avLst/>
          </a:prstGeom>
          <a:noFill/>
        </p:spPr>
        <p:txBody>
          <a:bodyPr wrap="square" rtlCol="0">
            <a:spAutoFit/>
          </a:bodyPr>
          <a:lstStyle/>
          <a:p>
            <a:pPr algn="ctr"/>
            <a:r>
              <a:rPr lang="da-DK" dirty="0">
                <a:solidFill>
                  <a:schemeClr val="accent1"/>
                </a:solidFill>
              </a:rPr>
              <a:t>+</a:t>
            </a:r>
          </a:p>
        </p:txBody>
      </p:sp>
      <p:sp>
        <p:nvSpPr>
          <p:cNvPr id="14" name="Tekstfelt 13">
            <a:extLst>
              <a:ext uri="{FF2B5EF4-FFF2-40B4-BE49-F238E27FC236}">
                <a16:creationId xmlns:a16="http://schemas.microsoft.com/office/drawing/2014/main" id="{C1A780E0-2DE6-4591-547D-CC4163FAA093}"/>
              </a:ext>
            </a:extLst>
          </p:cNvPr>
          <p:cNvSpPr txBox="1"/>
          <p:nvPr/>
        </p:nvSpPr>
        <p:spPr>
          <a:xfrm>
            <a:off x="8611592" y="3855766"/>
            <a:ext cx="508015" cy="369332"/>
          </a:xfrm>
          <a:prstGeom prst="rect">
            <a:avLst/>
          </a:prstGeom>
          <a:noFill/>
        </p:spPr>
        <p:txBody>
          <a:bodyPr wrap="square" rtlCol="0">
            <a:spAutoFit/>
          </a:bodyPr>
          <a:lstStyle/>
          <a:p>
            <a:pPr algn="ctr"/>
            <a:r>
              <a:rPr lang="da-DK" dirty="0">
                <a:solidFill>
                  <a:schemeClr val="accent1"/>
                </a:solidFill>
              </a:rPr>
              <a:t>++</a:t>
            </a:r>
          </a:p>
        </p:txBody>
      </p:sp>
      <p:sp>
        <p:nvSpPr>
          <p:cNvPr id="15" name="Tekstfelt 14">
            <a:extLst>
              <a:ext uri="{FF2B5EF4-FFF2-40B4-BE49-F238E27FC236}">
                <a16:creationId xmlns:a16="http://schemas.microsoft.com/office/drawing/2014/main" id="{7BCF0468-5ED7-F587-8957-8ED6B5DE3346}"/>
              </a:ext>
            </a:extLst>
          </p:cNvPr>
          <p:cNvSpPr txBox="1"/>
          <p:nvPr/>
        </p:nvSpPr>
        <p:spPr>
          <a:xfrm>
            <a:off x="2845338" y="4781845"/>
            <a:ext cx="962123" cy="307777"/>
          </a:xfrm>
          <a:prstGeom prst="rect">
            <a:avLst/>
          </a:prstGeom>
          <a:noFill/>
        </p:spPr>
        <p:txBody>
          <a:bodyPr wrap="none" rtlCol="0">
            <a:spAutoFit/>
          </a:bodyPr>
          <a:lstStyle/>
          <a:p>
            <a:pPr algn="ctr"/>
            <a:r>
              <a:rPr lang="da-DK" sz="1400" dirty="0">
                <a:solidFill>
                  <a:schemeClr val="accent1"/>
                </a:solidFill>
              </a:rPr>
              <a:t>Alt for lavt</a:t>
            </a:r>
          </a:p>
        </p:txBody>
      </p:sp>
      <p:sp>
        <p:nvSpPr>
          <p:cNvPr id="16" name="Tekstfelt 15">
            <a:extLst>
              <a:ext uri="{FF2B5EF4-FFF2-40B4-BE49-F238E27FC236}">
                <a16:creationId xmlns:a16="http://schemas.microsoft.com/office/drawing/2014/main" id="{74876AC6-AD92-F431-8B2D-7539743475C1}"/>
              </a:ext>
            </a:extLst>
          </p:cNvPr>
          <p:cNvSpPr txBox="1"/>
          <p:nvPr/>
        </p:nvSpPr>
        <p:spPr>
          <a:xfrm>
            <a:off x="4189261" y="4781846"/>
            <a:ext cx="1043877" cy="307777"/>
          </a:xfrm>
          <a:prstGeom prst="rect">
            <a:avLst/>
          </a:prstGeom>
          <a:noFill/>
        </p:spPr>
        <p:txBody>
          <a:bodyPr wrap="none" rtlCol="0">
            <a:spAutoFit/>
          </a:bodyPr>
          <a:lstStyle/>
          <a:p>
            <a:pPr algn="ctr"/>
            <a:r>
              <a:rPr lang="da-DK" sz="1400" dirty="0">
                <a:solidFill>
                  <a:schemeClr val="accent1"/>
                </a:solidFill>
              </a:rPr>
              <a:t>Lidt for lavt</a:t>
            </a:r>
          </a:p>
        </p:txBody>
      </p:sp>
      <p:sp>
        <p:nvSpPr>
          <p:cNvPr id="17" name="Tekstfelt 16">
            <a:extLst>
              <a:ext uri="{FF2B5EF4-FFF2-40B4-BE49-F238E27FC236}">
                <a16:creationId xmlns:a16="http://schemas.microsoft.com/office/drawing/2014/main" id="{E8D4D742-3C26-DFAC-403D-BCCE38E0D76A}"/>
              </a:ext>
            </a:extLst>
          </p:cNvPr>
          <p:cNvSpPr txBox="1"/>
          <p:nvPr/>
        </p:nvSpPr>
        <p:spPr>
          <a:xfrm>
            <a:off x="5886646" y="4753605"/>
            <a:ext cx="418705" cy="307777"/>
          </a:xfrm>
          <a:prstGeom prst="rect">
            <a:avLst/>
          </a:prstGeom>
          <a:noFill/>
        </p:spPr>
        <p:txBody>
          <a:bodyPr wrap="none" rtlCol="0">
            <a:spAutoFit/>
          </a:bodyPr>
          <a:lstStyle/>
          <a:p>
            <a:pPr algn="ctr"/>
            <a:r>
              <a:rPr lang="da-DK" sz="1400" dirty="0">
                <a:solidFill>
                  <a:schemeClr val="accent1"/>
                </a:solidFill>
              </a:rPr>
              <a:t>OK</a:t>
            </a:r>
          </a:p>
        </p:txBody>
      </p:sp>
      <p:sp>
        <p:nvSpPr>
          <p:cNvPr id="18" name="Tekstfelt 17">
            <a:extLst>
              <a:ext uri="{FF2B5EF4-FFF2-40B4-BE49-F238E27FC236}">
                <a16:creationId xmlns:a16="http://schemas.microsoft.com/office/drawing/2014/main" id="{98E16BEF-AC28-666E-1523-03009C63C59B}"/>
              </a:ext>
            </a:extLst>
          </p:cNvPr>
          <p:cNvSpPr txBox="1"/>
          <p:nvPr/>
        </p:nvSpPr>
        <p:spPr>
          <a:xfrm>
            <a:off x="6950399" y="4753606"/>
            <a:ext cx="1060803" cy="307777"/>
          </a:xfrm>
          <a:prstGeom prst="rect">
            <a:avLst/>
          </a:prstGeom>
          <a:noFill/>
        </p:spPr>
        <p:txBody>
          <a:bodyPr wrap="none" rtlCol="0">
            <a:spAutoFit/>
          </a:bodyPr>
          <a:lstStyle/>
          <a:p>
            <a:pPr algn="ctr"/>
            <a:r>
              <a:rPr lang="da-DK" sz="1400" dirty="0">
                <a:solidFill>
                  <a:schemeClr val="accent1"/>
                </a:solidFill>
              </a:rPr>
              <a:t>Lidt for højt</a:t>
            </a:r>
          </a:p>
        </p:txBody>
      </p:sp>
      <p:sp>
        <p:nvSpPr>
          <p:cNvPr id="19" name="Tekstfelt 18">
            <a:extLst>
              <a:ext uri="{FF2B5EF4-FFF2-40B4-BE49-F238E27FC236}">
                <a16:creationId xmlns:a16="http://schemas.microsoft.com/office/drawing/2014/main" id="{8B93ED9B-90C4-67BF-EDEA-5ADB09092415}"/>
              </a:ext>
            </a:extLst>
          </p:cNvPr>
          <p:cNvSpPr txBox="1"/>
          <p:nvPr/>
        </p:nvSpPr>
        <p:spPr>
          <a:xfrm>
            <a:off x="8376523" y="4753607"/>
            <a:ext cx="978153" cy="307777"/>
          </a:xfrm>
          <a:prstGeom prst="rect">
            <a:avLst/>
          </a:prstGeom>
          <a:noFill/>
        </p:spPr>
        <p:txBody>
          <a:bodyPr wrap="none" rtlCol="0">
            <a:spAutoFit/>
          </a:bodyPr>
          <a:lstStyle/>
          <a:p>
            <a:pPr algn="ctr"/>
            <a:r>
              <a:rPr lang="da-DK" sz="1400" dirty="0">
                <a:solidFill>
                  <a:schemeClr val="accent1"/>
                </a:solidFill>
              </a:rPr>
              <a:t>Alt for højt</a:t>
            </a:r>
          </a:p>
        </p:txBody>
      </p:sp>
    </p:spTree>
    <p:extLst>
      <p:ext uri="{BB962C8B-B14F-4D97-AF65-F5344CB8AC3E}">
        <p14:creationId xmlns:p14="http://schemas.microsoft.com/office/powerpoint/2010/main" val="425196914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759B3D7E-1D8A-2158-A846-11292CD58616}"/>
              </a:ext>
            </a:extLst>
          </p:cNvPr>
          <p:cNvSpPr>
            <a:spLocks noGrp="1"/>
          </p:cNvSpPr>
          <p:nvPr>
            <p:ph type="title"/>
          </p:nvPr>
        </p:nvSpPr>
        <p:spPr/>
        <p:txBody>
          <a:bodyPr/>
          <a:lstStyle/>
          <a:p>
            <a:r>
              <a:rPr lang="da-DK" dirty="0"/>
              <a:t>Gnidningsskala </a:t>
            </a:r>
            <a:br>
              <a:rPr lang="da-DK" dirty="0"/>
            </a:br>
            <a:r>
              <a:rPr lang="da-DK" dirty="0"/>
              <a:t>– er til tilslutning til GAI-ambitionerne?</a:t>
            </a:r>
          </a:p>
        </p:txBody>
      </p:sp>
      <p:sp>
        <p:nvSpPr>
          <p:cNvPr id="8" name="Tekstfelt 7">
            <a:extLst>
              <a:ext uri="{FF2B5EF4-FFF2-40B4-BE49-F238E27FC236}">
                <a16:creationId xmlns:a16="http://schemas.microsoft.com/office/drawing/2014/main" id="{FBDD48CE-BBB2-0044-8D81-CE92CD419108}"/>
              </a:ext>
            </a:extLst>
          </p:cNvPr>
          <p:cNvSpPr txBox="1"/>
          <p:nvPr/>
        </p:nvSpPr>
        <p:spPr>
          <a:xfrm>
            <a:off x="838199" y="1798771"/>
            <a:ext cx="9921306" cy="707886"/>
          </a:xfrm>
          <a:prstGeom prst="rect">
            <a:avLst/>
          </a:prstGeom>
          <a:noFill/>
        </p:spPr>
        <p:txBody>
          <a:bodyPr wrap="none" rtlCol="0">
            <a:spAutoFit/>
          </a:bodyPr>
          <a:lstStyle/>
          <a:p>
            <a:r>
              <a:rPr lang="da-DK" sz="2000" dirty="0"/>
              <a:t>Spørg medarbejderne: Hvad synes du om ambitionsniveauet vedr. GAI i din organisation?</a:t>
            </a:r>
          </a:p>
          <a:p>
            <a:r>
              <a:rPr lang="da-DK" sz="2000" dirty="0"/>
              <a:t>Beregn herefter tilslutningsindeks og dilemmaindeks:</a:t>
            </a:r>
          </a:p>
        </p:txBody>
      </p:sp>
      <p:sp>
        <p:nvSpPr>
          <p:cNvPr id="9" name="Tekstfelt 8">
            <a:extLst>
              <a:ext uri="{FF2B5EF4-FFF2-40B4-BE49-F238E27FC236}">
                <a16:creationId xmlns:a16="http://schemas.microsoft.com/office/drawing/2014/main" id="{ED2163A2-AA0A-C16F-69B7-5CAE73DA8AD0}"/>
              </a:ext>
            </a:extLst>
          </p:cNvPr>
          <p:cNvSpPr txBox="1"/>
          <p:nvPr/>
        </p:nvSpPr>
        <p:spPr>
          <a:xfrm>
            <a:off x="838199" y="2642541"/>
            <a:ext cx="3840677" cy="1815882"/>
          </a:xfrm>
          <a:prstGeom prst="rect">
            <a:avLst/>
          </a:prstGeom>
          <a:noFill/>
          <a:ln>
            <a:solidFill>
              <a:schemeClr val="accent1"/>
            </a:solidFill>
          </a:ln>
        </p:spPr>
        <p:txBody>
          <a:bodyPr wrap="square" rtlCol="0">
            <a:spAutoFit/>
          </a:bodyPr>
          <a:lstStyle/>
          <a:p>
            <a:r>
              <a:rPr lang="da-DK" sz="1400" dirty="0"/>
              <a:t>Tilslutningsindeks= (OK - Alt for lavt - Alt for højt)  / antal besvarelser * 100</a:t>
            </a:r>
          </a:p>
          <a:p>
            <a:endParaRPr lang="da-DK" sz="1400" dirty="0"/>
          </a:p>
          <a:p>
            <a:r>
              <a:rPr lang="da-DK" sz="1400" dirty="0"/>
              <a:t>I eksemplet: </a:t>
            </a:r>
          </a:p>
          <a:p>
            <a:r>
              <a:rPr lang="da-DK" sz="1400" dirty="0"/>
              <a:t>Tilslutningsindeks = (25-2-2)/50*100 =42</a:t>
            </a:r>
          </a:p>
          <a:p>
            <a:br>
              <a:rPr lang="da-DK" sz="1400" dirty="0"/>
            </a:br>
            <a:r>
              <a:rPr lang="da-DK" sz="1400" dirty="0"/>
              <a:t>Tilslutningsindeks: Skalaen går fra -100 til 100. </a:t>
            </a:r>
          </a:p>
          <a:p>
            <a:r>
              <a:rPr lang="da-DK" sz="1400" dirty="0"/>
              <a:t>Over 25 er godt.</a:t>
            </a:r>
          </a:p>
        </p:txBody>
      </p:sp>
      <p:sp>
        <p:nvSpPr>
          <p:cNvPr id="10" name="Tekstfelt 9">
            <a:extLst>
              <a:ext uri="{FF2B5EF4-FFF2-40B4-BE49-F238E27FC236}">
                <a16:creationId xmlns:a16="http://schemas.microsoft.com/office/drawing/2014/main" id="{86804052-51A5-C6AF-025D-8ED2221E8615}"/>
              </a:ext>
            </a:extLst>
          </p:cNvPr>
          <p:cNvSpPr txBox="1"/>
          <p:nvPr/>
        </p:nvSpPr>
        <p:spPr>
          <a:xfrm>
            <a:off x="838200" y="4566506"/>
            <a:ext cx="4779518" cy="2031325"/>
          </a:xfrm>
          <a:prstGeom prst="rect">
            <a:avLst/>
          </a:prstGeom>
          <a:noFill/>
          <a:ln>
            <a:solidFill>
              <a:schemeClr val="accent1"/>
            </a:solidFill>
          </a:ln>
        </p:spPr>
        <p:txBody>
          <a:bodyPr wrap="square" rtlCol="0">
            <a:spAutoFit/>
          </a:bodyPr>
          <a:lstStyle/>
          <a:p>
            <a:r>
              <a:rPr lang="da-DK" sz="1400" dirty="0"/>
              <a:t>Dilemmaindeks= MAX (MIN (Alt for lidt, modstandere), MIN(Alt for meget, modstandere))*200/antal besvarelser</a:t>
            </a:r>
          </a:p>
          <a:p>
            <a:endParaRPr lang="da-DK" sz="1400" dirty="0"/>
          </a:p>
          <a:p>
            <a:r>
              <a:rPr lang="da-DK" sz="1400" dirty="0"/>
              <a:t>I eksemplet: </a:t>
            </a:r>
          </a:p>
          <a:p>
            <a:r>
              <a:rPr lang="da-DK" sz="1400" dirty="0"/>
              <a:t>Dilemmaindeks= MAX(MIN(2,35),MIN(2,40))*200/50 = 2*200/50 =8</a:t>
            </a:r>
            <a:br>
              <a:rPr lang="da-DK" sz="1400" dirty="0"/>
            </a:br>
            <a:endParaRPr lang="da-DK" sz="1400" dirty="0"/>
          </a:p>
          <a:p>
            <a:r>
              <a:rPr lang="da-DK" sz="1400" dirty="0"/>
              <a:t>Dilemmaindeks: Skalaen går fra 0 til 100.</a:t>
            </a:r>
          </a:p>
          <a:p>
            <a:r>
              <a:rPr lang="da-DK" sz="1400" dirty="0"/>
              <a:t>0 er bedst og 100 er meget store gnidninger.</a:t>
            </a:r>
          </a:p>
        </p:txBody>
      </p:sp>
      <p:sp>
        <p:nvSpPr>
          <p:cNvPr id="17" name="Tekstfelt 16">
            <a:extLst>
              <a:ext uri="{FF2B5EF4-FFF2-40B4-BE49-F238E27FC236}">
                <a16:creationId xmlns:a16="http://schemas.microsoft.com/office/drawing/2014/main" id="{2FE00773-C5D8-5188-A5B2-27382798C1AE}"/>
              </a:ext>
            </a:extLst>
          </p:cNvPr>
          <p:cNvSpPr txBox="1"/>
          <p:nvPr/>
        </p:nvSpPr>
        <p:spPr>
          <a:xfrm>
            <a:off x="7513126" y="6084141"/>
            <a:ext cx="1858970" cy="523220"/>
          </a:xfrm>
          <a:prstGeom prst="rect">
            <a:avLst/>
          </a:prstGeom>
          <a:noFill/>
        </p:spPr>
        <p:txBody>
          <a:bodyPr wrap="none" rtlCol="0">
            <a:spAutoFit/>
          </a:bodyPr>
          <a:lstStyle/>
          <a:p>
            <a:r>
              <a:rPr lang="da-DK" sz="1400" dirty="0"/>
              <a:t>Tilslutningsindeks: 42</a:t>
            </a:r>
          </a:p>
          <a:p>
            <a:r>
              <a:rPr lang="da-DK" sz="1400" dirty="0"/>
              <a:t>Dilemmaindeks: 8</a:t>
            </a:r>
          </a:p>
        </p:txBody>
      </p:sp>
      <p:sp>
        <p:nvSpPr>
          <p:cNvPr id="18" name="Tekstfelt 17">
            <a:extLst>
              <a:ext uri="{FF2B5EF4-FFF2-40B4-BE49-F238E27FC236}">
                <a16:creationId xmlns:a16="http://schemas.microsoft.com/office/drawing/2014/main" id="{F8769BE6-D806-A8E4-3F40-A4A1DC6696C7}"/>
              </a:ext>
            </a:extLst>
          </p:cNvPr>
          <p:cNvSpPr txBox="1"/>
          <p:nvPr/>
        </p:nvSpPr>
        <p:spPr>
          <a:xfrm>
            <a:off x="7513126" y="3559992"/>
            <a:ext cx="1229888" cy="369332"/>
          </a:xfrm>
          <a:prstGeom prst="rect">
            <a:avLst/>
          </a:prstGeom>
          <a:noFill/>
        </p:spPr>
        <p:txBody>
          <a:bodyPr wrap="none" rtlCol="0">
            <a:spAutoFit/>
          </a:bodyPr>
          <a:lstStyle/>
          <a:p>
            <a:r>
              <a:rPr lang="da-DK" dirty="0"/>
              <a:t>Eksempel:</a:t>
            </a:r>
          </a:p>
        </p:txBody>
      </p:sp>
      <p:pic>
        <p:nvPicPr>
          <p:cNvPr id="2" name="Billede 1">
            <a:extLst>
              <a:ext uri="{FF2B5EF4-FFF2-40B4-BE49-F238E27FC236}">
                <a16:creationId xmlns:a16="http://schemas.microsoft.com/office/drawing/2014/main" id="{F53A020F-9B50-0D21-74DE-54F1747BB9B5}"/>
              </a:ext>
            </a:extLst>
          </p:cNvPr>
          <p:cNvPicPr>
            <a:picLocks noChangeAspect="1"/>
          </p:cNvPicPr>
          <p:nvPr/>
        </p:nvPicPr>
        <p:blipFill>
          <a:blip r:embed="rId2"/>
          <a:stretch>
            <a:fillRect/>
          </a:stretch>
        </p:blipFill>
        <p:spPr>
          <a:xfrm>
            <a:off x="7513126" y="4019607"/>
            <a:ext cx="3886200" cy="1950048"/>
          </a:xfrm>
          <a:prstGeom prst="rect">
            <a:avLst/>
          </a:prstGeom>
        </p:spPr>
      </p:pic>
    </p:spTree>
    <p:extLst>
      <p:ext uri="{BB962C8B-B14F-4D97-AF65-F5344CB8AC3E}">
        <p14:creationId xmlns:p14="http://schemas.microsoft.com/office/powerpoint/2010/main" val="282744381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38E191A8-AC82-BBE9-F4A1-4615DD134E2C}"/>
              </a:ext>
            </a:extLst>
          </p:cNvPr>
          <p:cNvPicPr>
            <a:picLocks noChangeAspect="1"/>
          </p:cNvPicPr>
          <p:nvPr/>
        </p:nvPicPr>
        <p:blipFill>
          <a:blip r:embed="rId2"/>
          <a:stretch>
            <a:fillRect/>
          </a:stretch>
        </p:blipFill>
        <p:spPr>
          <a:xfrm>
            <a:off x="731075" y="457200"/>
            <a:ext cx="10729850" cy="5585791"/>
          </a:xfrm>
          <a:prstGeom prst="rect">
            <a:avLst/>
          </a:prstGeom>
        </p:spPr>
      </p:pic>
      <p:pic>
        <p:nvPicPr>
          <p:cNvPr id="4" name="Billede 3">
            <a:extLst>
              <a:ext uri="{FF2B5EF4-FFF2-40B4-BE49-F238E27FC236}">
                <a16:creationId xmlns:a16="http://schemas.microsoft.com/office/drawing/2014/main" id="{E673E66F-0FD6-67CE-AEAE-78AE0C1D0DB6}"/>
              </a:ext>
            </a:extLst>
          </p:cNvPr>
          <p:cNvPicPr>
            <a:picLocks noChangeAspect="1"/>
          </p:cNvPicPr>
          <p:nvPr/>
        </p:nvPicPr>
        <p:blipFill>
          <a:blip r:embed="rId3"/>
          <a:stretch>
            <a:fillRect/>
          </a:stretch>
        </p:blipFill>
        <p:spPr>
          <a:xfrm>
            <a:off x="2209800" y="5692324"/>
            <a:ext cx="7967870" cy="708476"/>
          </a:xfrm>
          <a:prstGeom prst="rect">
            <a:avLst/>
          </a:prstGeom>
        </p:spPr>
      </p:pic>
      <p:sp>
        <p:nvSpPr>
          <p:cNvPr id="2" name="Tekstfelt 1">
            <a:extLst>
              <a:ext uri="{FF2B5EF4-FFF2-40B4-BE49-F238E27FC236}">
                <a16:creationId xmlns:a16="http://schemas.microsoft.com/office/drawing/2014/main" id="{8318587E-6FE0-571E-901D-A5D880338F47}"/>
              </a:ext>
            </a:extLst>
          </p:cNvPr>
          <p:cNvSpPr txBox="1"/>
          <p:nvPr/>
        </p:nvSpPr>
        <p:spPr>
          <a:xfrm>
            <a:off x="4762005" y="6581001"/>
            <a:ext cx="7164334" cy="461665"/>
          </a:xfrm>
          <a:prstGeom prst="rect">
            <a:avLst/>
          </a:prstGeom>
          <a:noFill/>
        </p:spPr>
        <p:txBody>
          <a:bodyPr wrap="none" rtlCol="0">
            <a:spAutoFit/>
          </a:bodyPr>
          <a:lstStyle/>
          <a:p>
            <a:r>
              <a:rPr lang="da-DK" sz="1200" dirty="0">
                <a:hlinkClick r:id="rId4"/>
              </a:rPr>
              <a:t>https://www.cbs.dk/sites/default/files/2025-11/ritterbruun_the_cbs_leadership_dilemma_index_2023.pdf</a:t>
            </a:r>
            <a:endParaRPr lang="da-DK" sz="1200" dirty="0"/>
          </a:p>
          <a:p>
            <a:endParaRPr lang="da-DK" sz="1200" dirty="0"/>
          </a:p>
        </p:txBody>
      </p:sp>
      <p:sp>
        <p:nvSpPr>
          <p:cNvPr id="5" name="Tekstfelt 4">
            <a:extLst>
              <a:ext uri="{FF2B5EF4-FFF2-40B4-BE49-F238E27FC236}">
                <a16:creationId xmlns:a16="http://schemas.microsoft.com/office/drawing/2014/main" id="{588ED63B-BF7E-E523-C229-4DF43FAFC073}"/>
              </a:ext>
            </a:extLst>
          </p:cNvPr>
          <p:cNvSpPr txBox="1"/>
          <p:nvPr/>
        </p:nvSpPr>
        <p:spPr>
          <a:xfrm>
            <a:off x="1002535" y="88135"/>
            <a:ext cx="1306833" cy="369332"/>
          </a:xfrm>
          <a:prstGeom prst="rect">
            <a:avLst/>
          </a:prstGeom>
          <a:noFill/>
        </p:spPr>
        <p:txBody>
          <a:bodyPr wrap="none" rtlCol="0">
            <a:spAutoFit/>
          </a:bodyPr>
          <a:lstStyle/>
          <a:p>
            <a:r>
              <a:rPr lang="da-DK" dirty="0"/>
              <a:t>Eksempler:</a:t>
            </a:r>
          </a:p>
        </p:txBody>
      </p:sp>
    </p:spTree>
    <p:extLst>
      <p:ext uri="{BB962C8B-B14F-4D97-AF65-F5344CB8AC3E}">
        <p14:creationId xmlns:p14="http://schemas.microsoft.com/office/powerpoint/2010/main" val="326708692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3903B44-1E14-A17B-8AB1-1F32F97C7C07}"/>
              </a:ext>
            </a:extLst>
          </p:cNvPr>
          <p:cNvSpPr>
            <a:spLocks noGrp="1"/>
          </p:cNvSpPr>
          <p:nvPr>
            <p:ph type="title"/>
          </p:nvPr>
        </p:nvSpPr>
        <p:spPr/>
        <p:txBody>
          <a:bodyPr/>
          <a:lstStyle/>
          <a:p>
            <a:r>
              <a:rPr lang="da-DK" dirty="0"/>
              <a:t>Sådan kan du arbejde med gnidninger</a:t>
            </a:r>
          </a:p>
        </p:txBody>
      </p:sp>
      <p:sp>
        <p:nvSpPr>
          <p:cNvPr id="4" name="Pladsholder til indhold 3">
            <a:extLst>
              <a:ext uri="{FF2B5EF4-FFF2-40B4-BE49-F238E27FC236}">
                <a16:creationId xmlns:a16="http://schemas.microsoft.com/office/drawing/2014/main" id="{F1467B4E-F369-DF23-7689-B3A271B37C85}"/>
              </a:ext>
            </a:extLst>
          </p:cNvPr>
          <p:cNvSpPr>
            <a:spLocks noGrp="1"/>
          </p:cNvSpPr>
          <p:nvPr>
            <p:ph idx="1"/>
          </p:nvPr>
        </p:nvSpPr>
        <p:spPr/>
        <p:txBody>
          <a:bodyPr>
            <a:normAutofit fontScale="85000" lnSpcReduction="20000"/>
          </a:bodyPr>
          <a:lstStyle/>
          <a:p>
            <a:r>
              <a:rPr lang="da-DK" dirty="0"/>
              <a:t>Giv frihed til at anerkende gnidninger</a:t>
            </a:r>
          </a:p>
          <a:p>
            <a:pPr lvl="1"/>
            <a:r>
              <a:rPr lang="da-DK" dirty="0"/>
              <a:t>Det er OK at sige åbent, at man er uenig. </a:t>
            </a:r>
          </a:p>
          <a:p>
            <a:pPr lvl="1"/>
            <a:r>
              <a:rPr lang="da-DK" dirty="0"/>
              <a:t>Man skal ikke hive alt frem og diskutere alt hele tiden. </a:t>
            </a:r>
          </a:p>
          <a:p>
            <a:r>
              <a:rPr lang="da-DK" dirty="0"/>
              <a:t>Giv frihed til at diskutere gnidninger</a:t>
            </a:r>
          </a:p>
          <a:p>
            <a:pPr lvl="1"/>
            <a:r>
              <a:rPr lang="da-DK" dirty="0"/>
              <a:t>Relevante spørgsmål til diskussion:</a:t>
            </a:r>
          </a:p>
          <a:p>
            <a:pPr lvl="2"/>
            <a:r>
              <a:rPr lang="da-DK" dirty="0"/>
              <a:t>Hvorfor har vi forskellige opfattelser?</a:t>
            </a:r>
          </a:p>
          <a:p>
            <a:pPr lvl="2"/>
            <a:r>
              <a:rPr lang="da-DK" dirty="0"/>
              <a:t>Hvad betyder det for vores arbejde med GAI-projektet?</a:t>
            </a:r>
          </a:p>
          <a:p>
            <a:pPr lvl="2"/>
            <a:r>
              <a:rPr lang="da-DK" dirty="0"/>
              <a:t>Hvad skal der til for at komme af med gnidninger, eller i det mindste reducere dem?</a:t>
            </a:r>
          </a:p>
          <a:p>
            <a:r>
              <a:rPr lang="da-DK" dirty="0"/>
              <a:t>Giv frihed til at lukke gnidninger</a:t>
            </a:r>
          </a:p>
          <a:p>
            <a:pPr lvl="1"/>
            <a:r>
              <a:rPr lang="da-DK" dirty="0"/>
              <a:t>Nogle gange er det nødvendigt at træffe beslutninger. </a:t>
            </a:r>
          </a:p>
          <a:p>
            <a:pPr lvl="1"/>
            <a:r>
              <a:rPr lang="da-DK" dirty="0"/>
              <a:t>Reflekter over:</a:t>
            </a:r>
          </a:p>
          <a:p>
            <a:pPr lvl="2"/>
            <a:r>
              <a:rPr lang="da-DK" dirty="0"/>
              <a:t>Hvor god er din organisation til at håndtere gnidninger?</a:t>
            </a:r>
          </a:p>
          <a:p>
            <a:pPr lvl="2"/>
            <a:r>
              <a:rPr lang="da-DK" dirty="0"/>
              <a:t>Hvor åbent kan de diskuteres?</a:t>
            </a:r>
          </a:p>
          <a:p>
            <a:pPr lvl="2"/>
            <a:r>
              <a:rPr lang="da-DK" dirty="0"/>
              <a:t>I hvor høj grad er medarbejderne indstillet på, at der træffes beslutninger, og på at følge dem, selvom det ikke lige var deres mest foretrukne?</a:t>
            </a:r>
          </a:p>
          <a:p>
            <a:endParaRPr lang="da-DK" dirty="0"/>
          </a:p>
          <a:p>
            <a:pPr lvl="1"/>
            <a:endParaRPr lang="da-DK" dirty="0"/>
          </a:p>
        </p:txBody>
      </p:sp>
    </p:spTree>
    <p:extLst>
      <p:ext uri="{BB962C8B-B14F-4D97-AF65-F5344CB8AC3E}">
        <p14:creationId xmlns:p14="http://schemas.microsoft.com/office/powerpoint/2010/main" val="74747915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59B68D-11C4-1098-F418-D2871829BC2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6C8611C-7FFC-52CD-6844-5121BF0317BF}"/>
              </a:ext>
            </a:extLst>
          </p:cNvPr>
          <p:cNvSpPr>
            <a:spLocks noGrp="1"/>
          </p:cNvSpPr>
          <p:nvPr>
            <p:ph type="title"/>
          </p:nvPr>
        </p:nvSpPr>
        <p:spPr>
          <a:xfrm>
            <a:off x="44988" y="2574879"/>
            <a:ext cx="6073506" cy="1708242"/>
          </a:xfrm>
        </p:spPr>
        <p:txBody>
          <a:bodyPr anchor="ctr">
            <a:normAutofit/>
          </a:bodyPr>
          <a:lstStyle/>
          <a:p>
            <a:pPr algn="ctr"/>
            <a:r>
              <a:rPr lang="da-DK" dirty="0"/>
              <a:t>📚</a:t>
            </a:r>
            <a:br>
              <a:rPr lang="da-DK" dirty="0"/>
            </a:br>
            <a:r>
              <a:rPr lang="da-DK" dirty="0"/>
              <a:t>LITTERATURLISTE</a:t>
            </a:r>
            <a:endParaRPr lang="da-DK" sz="6600" dirty="0"/>
          </a:p>
        </p:txBody>
      </p:sp>
    </p:spTree>
    <p:extLst>
      <p:ext uri="{BB962C8B-B14F-4D97-AF65-F5344CB8AC3E}">
        <p14:creationId xmlns:p14="http://schemas.microsoft.com/office/powerpoint/2010/main" val="111865484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C19D4E1B-8005-DF8A-8B13-FCC03EFE0BB9}"/>
              </a:ext>
            </a:extLst>
          </p:cNvPr>
          <p:cNvSpPr>
            <a:spLocks noGrp="1"/>
          </p:cNvSpPr>
          <p:nvPr>
            <p:ph idx="1"/>
          </p:nvPr>
        </p:nvSpPr>
        <p:spPr>
          <a:xfrm>
            <a:off x="838200" y="695739"/>
            <a:ext cx="10515600" cy="5481224"/>
          </a:xfrm>
        </p:spPr>
        <p:txBody>
          <a:bodyPr>
            <a:normAutofit fontScale="62500" lnSpcReduction="20000"/>
          </a:bodyPr>
          <a:lstStyle/>
          <a:p>
            <a:pPr>
              <a:lnSpc>
                <a:spcPct val="160000"/>
              </a:lnSpc>
            </a:pPr>
            <a:r>
              <a:rPr lang="da-DK" dirty="0"/>
              <a:t>Gunstig Intelligens af Carsten Lund Pedersen &amp; Thomas Ritter, 1. udgave 2025, Samfundslitteratur</a:t>
            </a:r>
          </a:p>
          <a:p>
            <a:pPr>
              <a:lnSpc>
                <a:spcPct val="160000"/>
              </a:lnSpc>
            </a:pPr>
            <a:r>
              <a:rPr lang="da-DK" dirty="0"/>
              <a:t>Digitaliseringsstyrelsen: AI i danske virksomheder 2024 - En undersøgelse af danske virksomheders anvendelse af AI, </a:t>
            </a:r>
            <a:r>
              <a:rPr lang="da-DK" dirty="0">
                <a:hlinkClick r:id="rId2"/>
              </a:rPr>
              <a:t>https://digst.dk/media/y5yd2ftz/ai-i-danske-virksomheder-2024</a:t>
            </a:r>
            <a:r>
              <a:rPr lang="da-DK">
                <a:hlinkClick r:id="rId2"/>
              </a:rPr>
              <a:t>.pdf</a:t>
            </a:r>
            <a:endParaRPr lang="da-DK"/>
          </a:p>
          <a:p>
            <a:pPr>
              <a:lnSpc>
                <a:spcPct val="160000"/>
              </a:lnSpc>
            </a:pPr>
            <a:r>
              <a:rPr lang="da-DK"/>
              <a:t>Fischer</a:t>
            </a:r>
            <a:r>
              <a:rPr lang="da-DK" dirty="0"/>
              <a:t>, L. H., Nicolajsen, H. W., </a:t>
            </a:r>
            <a:r>
              <a:rPr lang="da-DK" dirty="0" err="1"/>
              <a:t>Marttila</a:t>
            </a:r>
            <a:r>
              <a:rPr lang="da-DK" dirty="0"/>
              <a:t>, S.-M., &amp; </a:t>
            </a:r>
            <a:r>
              <a:rPr lang="da-DK" dirty="0" err="1"/>
              <a:t>Sandbukt</a:t>
            </a:r>
            <a:r>
              <a:rPr lang="da-DK" dirty="0"/>
              <a:t>, S. (2024). </a:t>
            </a:r>
            <a:r>
              <a:rPr lang="da-DK" dirty="0" err="1"/>
              <a:t>Crafting</a:t>
            </a:r>
            <a:r>
              <a:rPr lang="da-DK" dirty="0"/>
              <a:t> </a:t>
            </a:r>
            <a:r>
              <a:rPr lang="da-DK" dirty="0" err="1"/>
              <a:t>meaningful</a:t>
            </a:r>
            <a:r>
              <a:rPr lang="da-DK" dirty="0"/>
              <a:t> AI-</a:t>
            </a:r>
            <a:r>
              <a:rPr lang="da-DK" dirty="0" err="1"/>
              <a:t>enabled</a:t>
            </a:r>
            <a:r>
              <a:rPr lang="da-DK" dirty="0"/>
              <a:t> </a:t>
            </a:r>
            <a:r>
              <a:rPr lang="da-DK" dirty="0" err="1"/>
              <a:t>knowledge</a:t>
            </a:r>
            <a:r>
              <a:rPr lang="da-DK" dirty="0"/>
              <a:t> </a:t>
            </a:r>
            <a:r>
              <a:rPr lang="da-DK" dirty="0" err="1"/>
              <a:t>work</a:t>
            </a:r>
            <a:r>
              <a:rPr lang="da-DK" dirty="0"/>
              <a:t>. </a:t>
            </a:r>
            <a:r>
              <a:rPr lang="da-DK" dirty="0" err="1"/>
              <a:t>Proceedings</a:t>
            </a:r>
            <a:r>
              <a:rPr lang="da-DK" dirty="0"/>
              <a:t> / European Conference on Information Systems (ECIS), (2024), </a:t>
            </a:r>
            <a:r>
              <a:rPr lang="da-DK" dirty="0" err="1"/>
              <a:t>Article</a:t>
            </a:r>
            <a:r>
              <a:rPr lang="da-DK" dirty="0"/>
              <a:t> 10.</a:t>
            </a:r>
          </a:p>
          <a:p>
            <a:pPr>
              <a:lnSpc>
                <a:spcPct val="160000"/>
              </a:lnSpc>
            </a:pPr>
            <a:r>
              <a:rPr lang="da-DK" dirty="0"/>
              <a:t>Digitaliseringsstyrelsen: Guide til virksomheder om ansvarlig anvendelse af GAI: </a:t>
            </a:r>
            <a:r>
              <a:rPr lang="da-DK" dirty="0">
                <a:hlinkClick r:id="rId3"/>
              </a:rPr>
              <a:t>https://digst.dk/kunstig-intelligens/guides-til-brug-af-kunstig-intelligens/guide-til-virksomheder/#accordion-immaterialret</a:t>
            </a:r>
            <a:endParaRPr lang="da-DK" dirty="0"/>
          </a:p>
          <a:p>
            <a:pPr>
              <a:lnSpc>
                <a:spcPct val="160000"/>
              </a:lnSpc>
            </a:pPr>
            <a:r>
              <a:rPr lang="da-DK" dirty="0"/>
              <a:t>6 veje til sikker brug af AI: </a:t>
            </a:r>
            <a:r>
              <a:rPr lang="da-DK" dirty="0" err="1"/>
              <a:t>https</a:t>
            </a:r>
            <a:r>
              <a:rPr lang="da-DK" dirty="0"/>
              <a:t>://</a:t>
            </a:r>
            <a:r>
              <a:rPr lang="da-DK" dirty="0" err="1"/>
              <a:t>dm.dk</a:t>
            </a:r>
            <a:r>
              <a:rPr lang="da-DK" dirty="0"/>
              <a:t>/kom/alle-artikler/2024/6-veje-til-sikker-brug-af-ai/</a:t>
            </a:r>
          </a:p>
        </p:txBody>
      </p:sp>
    </p:spTree>
    <p:extLst>
      <p:ext uri="{BB962C8B-B14F-4D97-AF65-F5344CB8AC3E}">
        <p14:creationId xmlns:p14="http://schemas.microsoft.com/office/powerpoint/2010/main" val="1621582981"/>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392</TotalTime>
  <Words>4570</Words>
  <Application>Microsoft Macintosh PowerPoint</Application>
  <PresentationFormat>Widescreen</PresentationFormat>
  <Paragraphs>792</Paragraphs>
  <Slides>96</Slides>
  <Notes>5</Notes>
  <HiddenSlides>0</HiddenSlides>
  <MMClips>0</MMClips>
  <ScaleCrop>false</ScaleCrop>
  <HeadingPairs>
    <vt:vector size="6" baseType="variant">
      <vt:variant>
        <vt:lpstr>Benyttede skrifttyper</vt:lpstr>
      </vt:variant>
      <vt:variant>
        <vt:i4>5</vt:i4>
      </vt:variant>
      <vt:variant>
        <vt:lpstr>Tema</vt:lpstr>
      </vt:variant>
      <vt:variant>
        <vt:i4>1</vt:i4>
      </vt:variant>
      <vt:variant>
        <vt:lpstr>Slidetitler</vt:lpstr>
      </vt:variant>
      <vt:variant>
        <vt:i4>96</vt:i4>
      </vt:variant>
    </vt:vector>
  </HeadingPairs>
  <TitlesOfParts>
    <vt:vector size="102" baseType="lpstr">
      <vt:lpstr>Aptos</vt:lpstr>
      <vt:lpstr>Aptos Display</vt:lpstr>
      <vt:lpstr>Arial</vt:lpstr>
      <vt:lpstr>Graphik</vt:lpstr>
      <vt:lpstr>Wingdings</vt:lpstr>
      <vt:lpstr>Office-tema</vt:lpstr>
      <vt:lpstr>Implementering af generativ kunstig intelligens i organisationen</vt:lpstr>
      <vt:lpstr>PowerPoint-præsentation</vt:lpstr>
      <vt:lpstr>G.U.N.S.T.I.G. Intelligens</vt:lpstr>
      <vt:lpstr>Agenda </vt:lpstr>
      <vt:lpstr>Underviser 1</vt:lpstr>
      <vt:lpstr>PowerPoint-præsentation</vt:lpstr>
      <vt:lpstr>PowerPoint-præsentation</vt:lpstr>
      <vt:lpstr>Hvad er generativ kunstig intelligens? (GAI)</vt:lpstr>
      <vt:lpstr>PowerPoint-præsentation</vt:lpstr>
      <vt:lpstr>Husk: </vt:lpstr>
      <vt:lpstr>Husk: </vt:lpstr>
      <vt:lpstr>GAI-parathedstest</vt:lpstr>
      <vt:lpstr>🔥GNIST</vt:lpstr>
      <vt:lpstr>GNIST</vt:lpstr>
      <vt:lpstr>Mål eller middel?</vt:lpstr>
      <vt:lpstr>Motivation iflg. Victor H. Vroom</vt:lpstr>
      <vt:lpstr>Ønskværdighed</vt:lpstr>
      <vt:lpstr>Hvor i værdikæden kan GAI give værdi?</vt:lpstr>
      <vt:lpstr>PowerPoint-præsentation</vt:lpstr>
      <vt:lpstr>PowerPoint-præsentation</vt:lpstr>
      <vt:lpstr>Diskussion (2 min): Hvor i værdikæden kan GAI give værdi?</vt:lpstr>
      <vt:lpstr>Instrumentalitet</vt:lpstr>
      <vt:lpstr>Forventning</vt:lpstr>
      <vt:lpstr>GAI-motivation</vt:lpstr>
      <vt:lpstr>  😳 URO  </vt:lpstr>
      <vt:lpstr>URO</vt:lpstr>
      <vt:lpstr>Jobdræber vs. jobskaber</vt:lpstr>
      <vt:lpstr>PowerPoint-præsentation</vt:lpstr>
      <vt:lpstr>PowerPoint-præsentation</vt:lpstr>
      <vt:lpstr>PowerPoint-præsentation</vt:lpstr>
      <vt:lpstr>PowerPoint-præsentation</vt:lpstr>
      <vt:lpstr>PowerPoint-præsentation</vt:lpstr>
      <vt:lpstr>Selvstændighedsdræber vs. selvstændighedsskaber</vt:lpstr>
      <vt:lpstr>PowerPoint-præsentation</vt:lpstr>
      <vt:lpstr>Tidsdræber vs. tidsskaber</vt:lpstr>
      <vt:lpstr>PowerPoint-præsentation</vt:lpstr>
      <vt:lpstr>Ressourcedræber vs. Ressourceskaber</vt:lpstr>
      <vt:lpstr>PowerPoint-præsentation</vt:lpstr>
      <vt:lpstr>Kvalitetsdræber vs. kvalitetsskaber</vt:lpstr>
      <vt:lpstr>PowerPoint-præsentation</vt:lpstr>
      <vt:lpstr>Kreativitetsdræber vs. kreativitetsskaber</vt:lpstr>
      <vt:lpstr>PowerPoint-præsentation</vt:lpstr>
      <vt:lpstr>Lighedsdræber vs. lighedsskaber</vt:lpstr>
      <vt:lpstr>PowerPoint-præsentation</vt:lpstr>
      <vt:lpstr>Euforidræber vs. euforiskaber</vt:lpstr>
      <vt:lpstr>PowerPoint-præsentation</vt:lpstr>
      <vt:lpstr>GAI-uro i organisationen</vt:lpstr>
      <vt:lpstr>  👍🏼 NETVÆRKS-ACCEPT  </vt:lpstr>
      <vt:lpstr>NETVÆRKSACCEPT</vt:lpstr>
      <vt:lpstr>PowerPoint-præsentation</vt:lpstr>
      <vt:lpstr>PowerPoint-præsentation</vt:lpstr>
      <vt:lpstr>KLOG</vt:lpstr>
      <vt:lpstr>KLOG</vt:lpstr>
      <vt:lpstr>KLAM</vt:lpstr>
      <vt:lpstr>KLAM</vt:lpstr>
      <vt:lpstr>Tilladelser til GAI-projekter</vt:lpstr>
      <vt:lpstr>Eksempler på juridiske temaer i forhold til AI</vt:lpstr>
      <vt:lpstr>EUs AI Act</vt:lpstr>
      <vt:lpstr>PowerPoint-præsentation</vt:lpstr>
      <vt:lpstr>Retningslinjer for etisk brug af GAI</vt:lpstr>
      <vt:lpstr>PowerPoint-præsentation</vt:lpstr>
      <vt:lpstr>PowerPoint-præsentation</vt:lpstr>
      <vt:lpstr>Netværksaccept for GAI-projektet</vt:lpstr>
      <vt:lpstr>  🕸️ STRATEGISK KOMPABILITET  </vt:lpstr>
      <vt:lpstr>STRATEGISK KOMPABILITET</vt:lpstr>
      <vt:lpstr>Strategisk kompabilitet</vt:lpstr>
      <vt:lpstr>Position </vt:lpstr>
      <vt:lpstr>Position &amp; GAI</vt:lpstr>
      <vt:lpstr>Perspektiv &amp; GAI</vt:lpstr>
      <vt:lpstr>Plan &amp; GAI</vt:lpstr>
      <vt:lpstr>Projekter &amp; GAI</vt:lpstr>
      <vt:lpstr>Parathed &amp; GAI</vt:lpstr>
      <vt:lpstr>Strategisk kompatibilitet af GAI-projekt</vt:lpstr>
      <vt:lpstr>  ✅ TEST AF GAI I FORRETNINGSMODELLEN </vt:lpstr>
      <vt:lpstr>TEST AF GAI I FORRETNINGSMODELLEN</vt:lpstr>
      <vt:lpstr>Test af GAI i forretningsmodellen</vt:lpstr>
      <vt:lpstr>Test af GAI-projektet i forretningsmodellen</vt:lpstr>
      <vt:lpstr>🚀 IVÆRKSÆTTERI</vt:lpstr>
      <vt:lpstr>IVÆRKSÆTTERI</vt:lpstr>
      <vt:lpstr>AUTONOMI</vt:lpstr>
      <vt:lpstr>Officiel strategi</vt:lpstr>
      <vt:lpstr>At lede autonomi </vt:lpstr>
      <vt:lpstr>Forskellige medarbejderroller (Gnist) der typisk driver GAI-projekter</vt:lpstr>
      <vt:lpstr>4 måder at understøtte autonomi</vt:lpstr>
      <vt:lpstr>Få alle medarbejdere med</vt:lpstr>
      <vt:lpstr>EU AI Act</vt:lpstr>
      <vt:lpstr>🪨 GNIDNINGER</vt:lpstr>
      <vt:lpstr>GNIDNING</vt:lpstr>
      <vt:lpstr>PowerPoint-præsentation</vt:lpstr>
      <vt:lpstr>PowerPoint-præsentation</vt:lpstr>
      <vt:lpstr>Gnidningsskala</vt:lpstr>
      <vt:lpstr>Gnidningsskala  – er til tilslutning til GAI-ambitionerne?</vt:lpstr>
      <vt:lpstr>PowerPoint-præsentation</vt:lpstr>
      <vt:lpstr>Sådan kan du arbejde med gnidninger</vt:lpstr>
      <vt:lpstr>📚 LITTERATURLISTE</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Else Lauridsen</dc:creator>
  <cp:lastModifiedBy>Else Lauridsen</cp:lastModifiedBy>
  <cp:revision>2</cp:revision>
  <dcterms:created xsi:type="dcterms:W3CDTF">2025-06-25T08:47:29Z</dcterms:created>
  <dcterms:modified xsi:type="dcterms:W3CDTF">2025-12-17T12:34:56Z</dcterms:modified>
</cp:coreProperties>
</file>