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notesMasterIdLst>
    <p:notesMasterId r:id="rId17"/>
  </p:notesMasterIdLst>
  <p:sldIdLst>
    <p:sldId id="256" r:id="rId2"/>
    <p:sldId id="257" r:id="rId3"/>
    <p:sldId id="258" r:id="rId4"/>
    <p:sldId id="259" r:id="rId5"/>
    <p:sldId id="260" r:id="rId6"/>
    <p:sldId id="261" r:id="rId7"/>
    <p:sldId id="265" r:id="rId8"/>
    <p:sldId id="267" r:id="rId9"/>
    <p:sldId id="271" r:id="rId10"/>
    <p:sldId id="266" r:id="rId11"/>
    <p:sldId id="263" r:id="rId12"/>
    <p:sldId id="273" r:id="rId13"/>
    <p:sldId id="268" r:id="rId14"/>
    <p:sldId id="264" r:id="rId15"/>
    <p:sldId id="269" r:id="rId16"/>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4242" autoAdjust="0"/>
  </p:normalViewPr>
  <p:slideViewPr>
    <p:cSldViewPr snapToGrid="0">
      <p:cViewPr varScale="1">
        <p:scale>
          <a:sx n="96" d="100"/>
          <a:sy n="96" d="100"/>
        </p:scale>
        <p:origin x="109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ian Ribeiro Maagaard Dragin-Jensen" userId="52270a2f-0ae5-4ad5-b26a-76ce85a22d87" providerId="ADAL" clId="{FD54314F-B7D8-41EC-9AFC-9013FACA31E2}"/>
    <pc:docChg chg="delSld">
      <pc:chgData name="Christian Ribeiro Maagaard Dragin-Jensen" userId="52270a2f-0ae5-4ad5-b26a-76ce85a22d87" providerId="ADAL" clId="{FD54314F-B7D8-41EC-9AFC-9013FACA31E2}" dt="2023-10-09T07:09:54.403" v="0" actId="47"/>
      <pc:docMkLst>
        <pc:docMk/>
      </pc:docMkLst>
      <pc:sldChg chg="del">
        <pc:chgData name="Christian Ribeiro Maagaard Dragin-Jensen" userId="52270a2f-0ae5-4ad5-b26a-76ce85a22d87" providerId="ADAL" clId="{FD54314F-B7D8-41EC-9AFC-9013FACA31E2}" dt="2023-10-09T07:09:54.403" v="0" actId="47"/>
        <pc:sldMkLst>
          <pc:docMk/>
          <pc:sldMk cId="2600278101" sldId="262"/>
        </pc:sldMkLst>
      </pc:sldChg>
      <pc:sldChg chg="del">
        <pc:chgData name="Christian Ribeiro Maagaard Dragin-Jensen" userId="52270a2f-0ae5-4ad5-b26a-76ce85a22d87" providerId="ADAL" clId="{FD54314F-B7D8-41EC-9AFC-9013FACA31E2}" dt="2023-10-09T07:09:54.403" v="0" actId="47"/>
        <pc:sldMkLst>
          <pc:docMk/>
          <pc:sldMk cId="2337311593" sldId="274"/>
        </pc:sldMkLst>
      </pc:sldChg>
      <pc:sldChg chg="del">
        <pc:chgData name="Christian Ribeiro Maagaard Dragin-Jensen" userId="52270a2f-0ae5-4ad5-b26a-76ce85a22d87" providerId="ADAL" clId="{FD54314F-B7D8-41EC-9AFC-9013FACA31E2}" dt="2023-10-09T07:09:54.403" v="0" actId="47"/>
        <pc:sldMkLst>
          <pc:docMk/>
          <pc:sldMk cId="75025981" sldId="275"/>
        </pc:sldMkLst>
      </pc:sldChg>
      <pc:sldChg chg="del">
        <pc:chgData name="Christian Ribeiro Maagaard Dragin-Jensen" userId="52270a2f-0ae5-4ad5-b26a-76ce85a22d87" providerId="ADAL" clId="{FD54314F-B7D8-41EC-9AFC-9013FACA31E2}" dt="2023-10-09T07:09:54.403" v="0" actId="47"/>
        <pc:sldMkLst>
          <pc:docMk/>
          <pc:sldMk cId="542839401" sldId="276"/>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erhvervsakademisydvest-my.sharepoint.com/personal/cdje_easv_dk/Documents/Arbejdsfiler/Viden%20&amp;%20Erhverv/Projekter/Mine%20Projekter/Instagrammable%20Hotel/Dataindsamling/Content%20Analysis/FINAL%20MASTER%20DATA%20SHEET%20INSTAGRAMMABLE%20HOTEL%20%20("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col"/>
        <c:grouping val="clustered"/>
        <c:varyColors val="0"/>
        <c:ser>
          <c:idx val="0"/>
          <c:order val="0"/>
          <c:tx>
            <c:strRef>
              <c:f>'[FINAL MASTER DATA SHEET INSTAGRAMMABLE HOTEL  (with percentages).xlsx]Tables'!$G$2</c:f>
              <c:strCache>
                <c:ptCount val="1"/>
                <c:pt idx="0">
                  <c:v>Hotels (N = 602)</c:v>
                </c:pt>
              </c:strCache>
            </c:strRef>
          </c:tx>
          <c:spPr>
            <a:solidFill>
              <a:schemeClr val="accent2">
                <a:tint val="77000"/>
              </a:schemeClr>
            </a:solidFill>
            <a:ln>
              <a:noFill/>
            </a:ln>
            <a:effectLst/>
          </c:spPr>
          <c:invertIfNegative val="0"/>
          <c:cat>
            <c:strRef>
              <c:f>'[FINAL MASTER DATA SHEET INSTAGRAMMABLE HOTEL  (with percentages).xlsx]Tables'!$F$3:$F$9</c:f>
              <c:strCache>
                <c:ptCount val="7"/>
                <c:pt idx="0">
                  <c:v>Video/   Reel</c:v>
                </c:pt>
                <c:pt idx="1">
                  <c:v>UGC in hotel story</c:v>
                </c:pt>
                <c:pt idx="2">
                  <c:v>Hotel story</c:v>
                </c:pt>
                <c:pt idx="3">
                  <c:v>UGC + Hotel story</c:v>
                </c:pt>
                <c:pt idx="4">
                  <c:v>Image</c:v>
                </c:pt>
                <c:pt idx="5">
                  <c:v>Multiple images</c:v>
                </c:pt>
                <c:pt idx="6">
                  <c:v>Video + Multiple Images</c:v>
                </c:pt>
              </c:strCache>
            </c:strRef>
          </c:cat>
          <c:val>
            <c:numRef>
              <c:f>'[FINAL MASTER DATA SHEET INSTAGRAMMABLE HOTEL  (with percentages).xlsx]Tables'!$G$3:$G$9</c:f>
              <c:numCache>
                <c:formatCode>0.00%</c:formatCode>
                <c:ptCount val="7"/>
                <c:pt idx="0">
                  <c:v>9.634551495016612E-2</c:v>
                </c:pt>
                <c:pt idx="1">
                  <c:v>9.4684385382059796E-2</c:v>
                </c:pt>
                <c:pt idx="2">
                  <c:v>0.1877076411960133</c:v>
                </c:pt>
                <c:pt idx="3">
                  <c:v>5.1495016611295678E-2</c:v>
                </c:pt>
                <c:pt idx="4">
                  <c:v>0.41196013289036543</c:v>
                </c:pt>
                <c:pt idx="5">
                  <c:v>0.15116279069767441</c:v>
                </c:pt>
                <c:pt idx="6">
                  <c:v>6.6445182724252493E-3</c:v>
                </c:pt>
              </c:numCache>
            </c:numRef>
          </c:val>
          <c:extLst>
            <c:ext xmlns:c16="http://schemas.microsoft.com/office/drawing/2014/chart" uri="{C3380CC4-5D6E-409C-BE32-E72D297353CC}">
              <c16:uniqueId val="{00000000-F377-49BA-90FB-5ACC6E1925D6}"/>
            </c:ext>
          </c:extLst>
        </c:ser>
        <c:ser>
          <c:idx val="1"/>
          <c:order val="1"/>
          <c:tx>
            <c:strRef>
              <c:f>'[FINAL MASTER DATA SHEET INSTAGRAMMABLE HOTEL  (with percentages).xlsx]Tables'!$H$2</c:f>
              <c:strCache>
                <c:ptCount val="1"/>
                <c:pt idx="0">
                  <c:v>UGC (N = 429)</c:v>
                </c:pt>
              </c:strCache>
            </c:strRef>
          </c:tx>
          <c:spPr>
            <a:solidFill>
              <a:schemeClr val="accent2">
                <a:shade val="76000"/>
              </a:schemeClr>
            </a:solidFill>
            <a:ln>
              <a:noFill/>
            </a:ln>
            <a:effectLst/>
          </c:spPr>
          <c:invertIfNegative val="0"/>
          <c:cat>
            <c:strRef>
              <c:f>'[FINAL MASTER DATA SHEET INSTAGRAMMABLE HOTEL  (with percentages).xlsx]Tables'!$F$3:$F$9</c:f>
              <c:strCache>
                <c:ptCount val="7"/>
                <c:pt idx="0">
                  <c:v>Video/   Reel</c:v>
                </c:pt>
                <c:pt idx="1">
                  <c:v>UGC in hotel story</c:v>
                </c:pt>
                <c:pt idx="2">
                  <c:v>Hotel story</c:v>
                </c:pt>
                <c:pt idx="3">
                  <c:v>UGC + Hotel story</c:v>
                </c:pt>
                <c:pt idx="4">
                  <c:v>Image</c:v>
                </c:pt>
                <c:pt idx="5">
                  <c:v>Multiple images</c:v>
                </c:pt>
                <c:pt idx="6">
                  <c:v>Video + Multiple Images</c:v>
                </c:pt>
              </c:strCache>
            </c:strRef>
          </c:cat>
          <c:val>
            <c:numRef>
              <c:f>'[FINAL MASTER DATA SHEET INSTAGRAMMABLE HOTEL  (with percentages).xlsx]Tables'!$H$3:$H$9</c:f>
              <c:numCache>
                <c:formatCode>General</c:formatCode>
                <c:ptCount val="7"/>
                <c:pt idx="0" formatCode="0.00%">
                  <c:v>0.1655011655011655</c:v>
                </c:pt>
                <c:pt idx="4" formatCode="0.00%">
                  <c:v>0.37995337995337997</c:v>
                </c:pt>
                <c:pt idx="5" formatCode="0.00%">
                  <c:v>0.38694638694638694</c:v>
                </c:pt>
                <c:pt idx="6" formatCode="0.00%">
                  <c:v>6.75990675990676E-2</c:v>
                </c:pt>
              </c:numCache>
            </c:numRef>
          </c:val>
          <c:extLst>
            <c:ext xmlns:c16="http://schemas.microsoft.com/office/drawing/2014/chart" uri="{C3380CC4-5D6E-409C-BE32-E72D297353CC}">
              <c16:uniqueId val="{00000001-F377-49BA-90FB-5ACC6E1925D6}"/>
            </c:ext>
          </c:extLst>
        </c:ser>
        <c:dLbls>
          <c:showLegendKey val="0"/>
          <c:showVal val="0"/>
          <c:showCatName val="0"/>
          <c:showSerName val="0"/>
          <c:showPercent val="0"/>
          <c:showBubbleSize val="0"/>
        </c:dLbls>
        <c:gapWidth val="219"/>
        <c:overlap val="-27"/>
        <c:axId val="1837622863"/>
        <c:axId val="1837618703"/>
      </c:barChart>
      <c:catAx>
        <c:axId val="1837622863"/>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N = 1,031</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a-DK"/>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837618703"/>
        <c:crosses val="autoZero"/>
        <c:auto val="1"/>
        <c:lblAlgn val="ctr"/>
        <c:lblOffset val="100"/>
        <c:noMultiLvlLbl val="0"/>
      </c:catAx>
      <c:valAx>
        <c:axId val="183761870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a-DK"/>
                  <a:t>NUmber of posts (%)</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a-DK"/>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837622863"/>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da-DK"/>
          </a:p>
        </c:txPr>
      </c:dTable>
      <c:spPr>
        <a:noFill/>
        <a:ln>
          <a:noFill/>
        </a:ln>
        <a:effectLst/>
      </c:spPr>
    </c:plotArea>
    <c:plotVisOnly val="1"/>
    <c:dispBlanksAs val="gap"/>
    <c:showDLblsOverMax val="0"/>
  </c:chart>
  <c:spPr>
    <a:noFill/>
    <a:ln>
      <a:noFill/>
    </a:ln>
    <a:effectLst/>
  </c:spPr>
  <c:txPr>
    <a:bodyPr/>
    <a:lstStyle/>
    <a:p>
      <a:pPr>
        <a:defRPr/>
      </a:pPr>
      <a:endParaRPr lang="da-DK"/>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2">
  <a:schemeClr val="accent2"/>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6AFA3D-F0B1-45E9-B9CE-3027604D5FA6}" type="datetimeFigureOut">
              <a:rPr lang="da-DK" smtClean="0"/>
              <a:t>09-10-2023</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348FEA-5E0D-448C-B06B-AC916BC11521}" type="slidenum">
              <a:rPr lang="da-DK" smtClean="0"/>
              <a:t>‹nr.›</a:t>
            </a:fld>
            <a:endParaRPr lang="da-DK"/>
          </a:p>
        </p:txBody>
      </p:sp>
    </p:spTree>
    <p:extLst>
      <p:ext uri="{BB962C8B-B14F-4D97-AF65-F5344CB8AC3E}">
        <p14:creationId xmlns:p14="http://schemas.microsoft.com/office/powerpoint/2010/main" val="398765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F348FEA-5E0D-448C-B06B-AC916BC11521}" type="slidenum">
              <a:rPr lang="da-DK" smtClean="0"/>
              <a:t>2</a:t>
            </a:fld>
            <a:endParaRPr lang="da-DK"/>
          </a:p>
        </p:txBody>
      </p:sp>
    </p:spTree>
    <p:extLst>
      <p:ext uri="{BB962C8B-B14F-4D97-AF65-F5344CB8AC3E}">
        <p14:creationId xmlns:p14="http://schemas.microsoft.com/office/powerpoint/2010/main" val="3183034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ea typeface="Calibri" panose="020F0502020204030204" pitchFamily="34" charset="0"/>
              </a:rPr>
              <a:t>Not only create and share knowledge of its product and services, but to also permit and engage (potential) consumers in generating content and providing insights on what matters to them most when travelling and staying at their hotels.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Social media has transformed how firms relate to their markets and consumers (Garrido-Moreno et al., 2018). Social media,  a “set of online tools that supports social interaction between users, facilitating the creation and sharing of knowledge, and transforming monologue (company to customer) into dialogue” (Hansen et al., 2011, p.12), has opened a myriad of pathways for organizations to enjoy a direct link to their customers.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This is particularly the case for hotels, as they characteristically make an intensive use of information (Gonzalez et al., 2019), and social media serves as a powerful medium for organizations to bring information quality, credibility and authenticity to the foreground (Kapoor et al., 2018).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Times New Roman" panose="02020603050405020304" pitchFamily="18" charset="0"/>
                <a:ea typeface="Calibri" panose="020F0502020204030204" pitchFamily="34" charset="0"/>
              </a:rPr>
              <a:t>Social media also offers the unique discourse of providing swathes of user-generated content, providing in-depth customer insights to the current state of hospitality and tourism, and as Han and Lee state, “at a time when much more innovative and exciting hospitality experiences are preferred by consumers, image-based, user-created content can help businesses catch up with the changing demands”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da-DK" dirty="0"/>
          </a:p>
        </p:txBody>
      </p:sp>
      <p:sp>
        <p:nvSpPr>
          <p:cNvPr id="4" name="Pladsholder til slidenummer 3"/>
          <p:cNvSpPr>
            <a:spLocks noGrp="1"/>
          </p:cNvSpPr>
          <p:nvPr>
            <p:ph type="sldNum" sz="quarter" idx="5"/>
          </p:nvPr>
        </p:nvSpPr>
        <p:spPr/>
        <p:txBody>
          <a:bodyPr/>
          <a:lstStyle/>
          <a:p>
            <a:fld id="{0F348FEA-5E0D-448C-B06B-AC916BC11521}" type="slidenum">
              <a:rPr lang="da-DK" smtClean="0"/>
              <a:t>3</a:t>
            </a:fld>
            <a:endParaRPr lang="da-DK"/>
          </a:p>
        </p:txBody>
      </p:sp>
    </p:spTree>
    <p:extLst>
      <p:ext uri="{BB962C8B-B14F-4D97-AF65-F5344CB8AC3E}">
        <p14:creationId xmlns:p14="http://schemas.microsoft.com/office/powerpoint/2010/main" val="472306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FFFFFF"/>
                </a:solidFill>
                <a:effectLst/>
                <a:latin typeface="Times New Roman" panose="02020603050405020304" pitchFamily="18" charset="0"/>
                <a:ea typeface="Calibri" panose="020F0502020204030204" pitchFamily="34" charset="0"/>
              </a:rPr>
              <a:t>“engagement is highly dependent on the platform….earlier empirical studies lump all digital platforms together and so fail to appreciate that, based on engagement dimensions, each of these platforms comprises a substantially different makeup in terms of experience” (</a:t>
            </a:r>
            <a:r>
              <a:rPr lang="en-US" sz="1200" dirty="0" err="1">
                <a:solidFill>
                  <a:srgbClr val="FFFFFF"/>
                </a:solidFill>
                <a:effectLst/>
                <a:latin typeface="Times New Roman" panose="02020603050405020304" pitchFamily="18" charset="0"/>
                <a:ea typeface="Calibri" panose="020F0502020204030204" pitchFamily="34" charset="0"/>
              </a:rPr>
              <a:t>Voorveld</a:t>
            </a:r>
            <a:r>
              <a:rPr lang="en-US" sz="1200" dirty="0">
                <a:solidFill>
                  <a:srgbClr val="FFFFFF"/>
                </a:solidFill>
                <a:effectLst/>
                <a:latin typeface="Times New Roman" panose="02020603050405020304" pitchFamily="18" charset="0"/>
                <a:ea typeface="Calibri" panose="020F0502020204030204" pitchFamily="34" charset="0"/>
              </a:rPr>
              <a:t> et al., 2018, p. 50)</a:t>
            </a:r>
            <a:endParaRPr lang="da-DK" sz="1200" dirty="0">
              <a:solidFill>
                <a:srgbClr val="FFFFFF"/>
              </a:solidFill>
            </a:endParaRPr>
          </a:p>
          <a:p>
            <a:endParaRPr lang="da-DK" dirty="0"/>
          </a:p>
        </p:txBody>
      </p:sp>
      <p:sp>
        <p:nvSpPr>
          <p:cNvPr id="4" name="Pladsholder til slidenummer 3"/>
          <p:cNvSpPr>
            <a:spLocks noGrp="1"/>
          </p:cNvSpPr>
          <p:nvPr>
            <p:ph type="sldNum" sz="quarter" idx="5"/>
          </p:nvPr>
        </p:nvSpPr>
        <p:spPr/>
        <p:txBody>
          <a:bodyPr/>
          <a:lstStyle/>
          <a:p>
            <a:fld id="{0F348FEA-5E0D-448C-B06B-AC916BC11521}" type="slidenum">
              <a:rPr lang="da-DK" smtClean="0"/>
              <a:t>4</a:t>
            </a:fld>
            <a:endParaRPr lang="da-DK"/>
          </a:p>
        </p:txBody>
      </p:sp>
    </p:spTree>
    <p:extLst>
      <p:ext uri="{BB962C8B-B14F-4D97-AF65-F5344CB8AC3E}">
        <p14:creationId xmlns:p14="http://schemas.microsoft.com/office/powerpoint/2010/main" val="3144352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err="1"/>
              <a:t>Noteworty</a:t>
            </a:r>
            <a:r>
              <a:rPr lang="da-DK" dirty="0"/>
              <a:t> </a:t>
            </a:r>
            <a:r>
              <a:rPr lang="da-DK" dirty="0" err="1"/>
              <a:t>that</a:t>
            </a:r>
            <a:r>
              <a:rPr lang="da-DK" dirty="0"/>
              <a:t> </a:t>
            </a:r>
            <a:r>
              <a:rPr lang="da-DK" dirty="0" err="1"/>
              <a:t>salesrelated</a:t>
            </a:r>
            <a:r>
              <a:rPr lang="da-DK" dirty="0"/>
              <a:t> post generates </a:t>
            </a:r>
            <a:r>
              <a:rPr lang="da-DK" dirty="0" err="1"/>
              <a:t>amount</a:t>
            </a:r>
            <a:r>
              <a:rPr lang="da-DK" dirty="0"/>
              <a:t> of likes pr. post as </a:t>
            </a:r>
            <a:r>
              <a:rPr lang="da-DK" dirty="0" err="1"/>
              <a:t>they</a:t>
            </a:r>
            <a:r>
              <a:rPr lang="da-DK" dirty="0"/>
              <a:t> </a:t>
            </a:r>
            <a:r>
              <a:rPr lang="da-DK" dirty="0" err="1"/>
              <a:t>only</a:t>
            </a:r>
            <a:r>
              <a:rPr lang="da-DK" dirty="0"/>
              <a:t> </a:t>
            </a:r>
            <a:r>
              <a:rPr lang="da-DK" dirty="0" err="1"/>
              <a:t>acount</a:t>
            </a:r>
            <a:r>
              <a:rPr lang="da-DK" dirty="0"/>
              <a:t> for les </a:t>
            </a:r>
            <a:r>
              <a:rPr lang="da-DK" dirty="0" err="1"/>
              <a:t>than</a:t>
            </a:r>
            <a:r>
              <a:rPr lang="da-DK" dirty="0"/>
              <a:t> 20 % of total </a:t>
            </a:r>
            <a:r>
              <a:rPr lang="da-DK" dirty="0" err="1"/>
              <a:t>amount</a:t>
            </a:r>
            <a:r>
              <a:rPr lang="da-DK" dirty="0"/>
              <a:t> of posts  </a:t>
            </a:r>
          </a:p>
          <a:p>
            <a:endParaRPr lang="da-DK" dirty="0"/>
          </a:p>
          <a:p>
            <a:r>
              <a:rPr lang="da-DK" dirty="0"/>
              <a:t>Sales – </a:t>
            </a:r>
            <a:r>
              <a:rPr lang="da-DK" dirty="0" err="1"/>
              <a:t>counterintuitive</a:t>
            </a:r>
            <a:r>
              <a:rPr lang="da-DK" dirty="0"/>
              <a:t> – not </a:t>
            </a:r>
            <a:r>
              <a:rPr lang="da-DK" dirty="0" err="1"/>
              <a:t>nessecarily</a:t>
            </a:r>
            <a:r>
              <a:rPr lang="da-DK" dirty="0"/>
              <a:t> engagement in generel is not </a:t>
            </a:r>
            <a:r>
              <a:rPr lang="da-DK" dirty="0" err="1"/>
              <a:t>related</a:t>
            </a:r>
            <a:r>
              <a:rPr lang="da-DK" dirty="0"/>
              <a:t> to </a:t>
            </a:r>
            <a:r>
              <a:rPr lang="da-DK" dirty="0" err="1"/>
              <a:t>salesrelated</a:t>
            </a:r>
            <a:r>
              <a:rPr lang="da-DK" dirty="0"/>
              <a:t> posts (</a:t>
            </a:r>
            <a:r>
              <a:rPr lang="da-DK" dirty="0" err="1"/>
              <a:t>we</a:t>
            </a:r>
            <a:r>
              <a:rPr lang="da-DK" dirty="0"/>
              <a:t> do not like to </a:t>
            </a:r>
            <a:r>
              <a:rPr lang="da-DK" dirty="0" err="1"/>
              <a:t>be</a:t>
            </a:r>
            <a:r>
              <a:rPr lang="da-DK" dirty="0"/>
              <a:t> sold to) – but </a:t>
            </a:r>
            <a:r>
              <a:rPr lang="da-DK" dirty="0" err="1"/>
              <a:t>here</a:t>
            </a:r>
            <a:r>
              <a:rPr lang="da-DK" dirty="0"/>
              <a:t> </a:t>
            </a:r>
            <a:r>
              <a:rPr lang="da-DK" dirty="0" err="1"/>
              <a:t>we</a:t>
            </a:r>
            <a:r>
              <a:rPr lang="da-DK" dirty="0"/>
              <a:t> </a:t>
            </a:r>
            <a:r>
              <a:rPr lang="da-DK" dirty="0" err="1"/>
              <a:t>see</a:t>
            </a:r>
            <a:r>
              <a:rPr lang="da-DK" dirty="0"/>
              <a:t> it.  </a:t>
            </a:r>
          </a:p>
        </p:txBody>
      </p:sp>
      <p:sp>
        <p:nvSpPr>
          <p:cNvPr id="4" name="Pladsholder til slidenummer 3"/>
          <p:cNvSpPr>
            <a:spLocks noGrp="1"/>
          </p:cNvSpPr>
          <p:nvPr>
            <p:ph type="sldNum" sz="quarter" idx="5"/>
          </p:nvPr>
        </p:nvSpPr>
        <p:spPr/>
        <p:txBody>
          <a:bodyPr/>
          <a:lstStyle/>
          <a:p>
            <a:fld id="{0F348FEA-5E0D-448C-B06B-AC916BC11521}" type="slidenum">
              <a:rPr lang="da-DK" smtClean="0"/>
              <a:t>8</a:t>
            </a:fld>
            <a:endParaRPr lang="da-DK"/>
          </a:p>
        </p:txBody>
      </p:sp>
    </p:spTree>
    <p:extLst>
      <p:ext uri="{BB962C8B-B14F-4D97-AF65-F5344CB8AC3E}">
        <p14:creationId xmlns:p14="http://schemas.microsoft.com/office/powerpoint/2010/main" val="35437228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Kvantitative data </a:t>
            </a:r>
            <a:r>
              <a:rPr lang="da-DK" dirty="0" err="1"/>
              <a:t>followed</a:t>
            </a:r>
            <a:r>
              <a:rPr lang="da-DK" dirty="0"/>
              <a:t> by kvalitative data </a:t>
            </a:r>
          </a:p>
        </p:txBody>
      </p:sp>
      <p:sp>
        <p:nvSpPr>
          <p:cNvPr id="4" name="Pladsholder til slidenummer 3"/>
          <p:cNvSpPr>
            <a:spLocks noGrp="1"/>
          </p:cNvSpPr>
          <p:nvPr>
            <p:ph type="sldNum" sz="quarter" idx="5"/>
          </p:nvPr>
        </p:nvSpPr>
        <p:spPr/>
        <p:txBody>
          <a:bodyPr/>
          <a:lstStyle/>
          <a:p>
            <a:fld id="{0F348FEA-5E0D-448C-B06B-AC916BC11521}" type="slidenum">
              <a:rPr lang="da-DK" smtClean="0"/>
              <a:t>11</a:t>
            </a:fld>
            <a:endParaRPr lang="da-DK"/>
          </a:p>
        </p:txBody>
      </p:sp>
    </p:spTree>
    <p:extLst>
      <p:ext uri="{BB962C8B-B14F-4D97-AF65-F5344CB8AC3E}">
        <p14:creationId xmlns:p14="http://schemas.microsoft.com/office/powerpoint/2010/main" val="1623570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lvl="2">
              <a:lnSpc>
                <a:spcPct val="100000"/>
              </a:lnSpc>
              <a:buFont typeface="Wingdings" panose="05000000000000000000" pitchFamily="2" charset="2"/>
              <a:buChar char="§"/>
            </a:pPr>
            <a:r>
              <a:rPr lang="en-US" sz="1200" dirty="0">
                <a:solidFill>
                  <a:srgbClr val="FFFFFF"/>
                </a:solidFill>
                <a:effectLst/>
                <a:ea typeface="Calibri" panose="020F0502020204030204" pitchFamily="34" charset="0"/>
              </a:rPr>
              <a:t>Inspiration </a:t>
            </a:r>
          </a:p>
          <a:p>
            <a:pPr lvl="2">
              <a:lnSpc>
                <a:spcPct val="100000"/>
              </a:lnSpc>
              <a:buFont typeface="Wingdings" panose="05000000000000000000" pitchFamily="2" charset="2"/>
              <a:buChar char="§"/>
            </a:pPr>
            <a:r>
              <a:rPr lang="en-US" sz="1200" dirty="0">
                <a:solidFill>
                  <a:srgbClr val="FFFFFF"/>
                </a:solidFill>
                <a:effectLst/>
                <a:ea typeface="Calibri" panose="020F0502020204030204" pitchFamily="34" charset="0"/>
              </a:rPr>
              <a:t>Security</a:t>
            </a:r>
          </a:p>
          <a:p>
            <a:pPr lvl="2">
              <a:lnSpc>
                <a:spcPct val="100000"/>
              </a:lnSpc>
              <a:buFont typeface="Wingdings" panose="05000000000000000000" pitchFamily="2" charset="2"/>
              <a:buChar char="§"/>
            </a:pPr>
            <a:r>
              <a:rPr lang="en-US" sz="1200" dirty="0">
                <a:solidFill>
                  <a:srgbClr val="FFFFFF"/>
                </a:solidFill>
                <a:ea typeface="Calibri" panose="020F0502020204030204" pitchFamily="34" charset="0"/>
              </a:rPr>
              <a:t>Stamp of approval </a:t>
            </a:r>
          </a:p>
          <a:p>
            <a:endParaRPr lang="da-DK" dirty="0"/>
          </a:p>
        </p:txBody>
      </p:sp>
      <p:sp>
        <p:nvSpPr>
          <p:cNvPr id="4" name="Pladsholder til slidenummer 3"/>
          <p:cNvSpPr>
            <a:spLocks noGrp="1"/>
          </p:cNvSpPr>
          <p:nvPr>
            <p:ph type="sldNum" sz="quarter" idx="5"/>
          </p:nvPr>
        </p:nvSpPr>
        <p:spPr/>
        <p:txBody>
          <a:bodyPr/>
          <a:lstStyle/>
          <a:p>
            <a:fld id="{0F348FEA-5E0D-448C-B06B-AC916BC11521}" type="slidenum">
              <a:rPr lang="da-DK" smtClean="0"/>
              <a:t>12</a:t>
            </a:fld>
            <a:endParaRPr lang="da-DK"/>
          </a:p>
        </p:txBody>
      </p:sp>
    </p:spTree>
    <p:extLst>
      <p:ext uri="{BB962C8B-B14F-4D97-AF65-F5344CB8AC3E}">
        <p14:creationId xmlns:p14="http://schemas.microsoft.com/office/powerpoint/2010/main" val="32136944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10/9/2023</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23294612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10/9/2023</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1449747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10/9/2023</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1436411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10/9/2023</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2602409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10/9/2023</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1574325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10/9/2023</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3753421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10/9/2023</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1310344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10/9/2023</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22134040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10/9/2023</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2585505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10/9/2023</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‹nr.›</a:t>
            </a:fld>
            <a:endParaRPr lang="en-US" dirty="0"/>
          </a:p>
        </p:txBody>
      </p:sp>
    </p:spTree>
    <p:extLst>
      <p:ext uri="{BB962C8B-B14F-4D97-AF65-F5344CB8AC3E}">
        <p14:creationId xmlns:p14="http://schemas.microsoft.com/office/powerpoint/2010/main" val="2499282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10/9/2023</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2525749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10/9/2023</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‹nr.›</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7230455"/>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2" r:id="rId6"/>
    <p:sldLayoutId id="2147483688" r:id="rId7"/>
    <p:sldLayoutId id="2147483689" r:id="rId8"/>
    <p:sldLayoutId id="2147483690" r:id="rId9"/>
    <p:sldLayoutId id="2147483691" r:id="rId10"/>
    <p:sldLayoutId id="2147483693" r:id="rId11"/>
  </p:sldLayoutIdLst>
  <p:hf sldNum="0" hdr="0" ftr="0" dt="0"/>
  <p:txStyles>
    <p:titleStyle>
      <a:lvl1pPr algn="l" defTabSz="914400" rtl="0" eaLnBrk="1" latinLnBrk="0" hangingPunct="1">
        <a:lnSpc>
          <a:spcPct val="90000"/>
        </a:lnSpc>
        <a:spcBef>
          <a:spcPct val="0"/>
        </a:spcBef>
        <a:buNone/>
        <a:defRPr sz="47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1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1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1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1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tmp"/><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2.tmp"/><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tmp"/><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tmp"/><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tmp"/><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FDF0794-1B86-42B2-B8C7-F60123E638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4"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Jigsaw puslespil i plastik figurer">
            <a:extLst>
              <a:ext uri="{FF2B5EF4-FFF2-40B4-BE49-F238E27FC236}">
                <a16:creationId xmlns:a16="http://schemas.microsoft.com/office/drawing/2014/main" id="{DA31BB0D-5436-341C-7C27-F1FD53C093EF}"/>
              </a:ext>
            </a:extLst>
          </p:cNvPr>
          <p:cNvPicPr>
            <a:picLocks noChangeAspect="1"/>
          </p:cNvPicPr>
          <p:nvPr/>
        </p:nvPicPr>
        <p:blipFill rotWithShape="1">
          <a:blip r:embed="rId2"/>
          <a:srcRect t="5051" b="13721"/>
          <a:stretch/>
        </p:blipFill>
        <p:spPr>
          <a:xfrm>
            <a:off x="20" y="-12683"/>
            <a:ext cx="12191980" cy="6858000"/>
          </a:xfrm>
          <a:prstGeom prst="rect">
            <a:avLst/>
          </a:prstGeom>
        </p:spPr>
      </p:pic>
      <p:sp>
        <p:nvSpPr>
          <p:cNvPr id="11" name="Rectangle 10">
            <a:extLst>
              <a:ext uri="{FF2B5EF4-FFF2-40B4-BE49-F238E27FC236}">
                <a16:creationId xmlns:a16="http://schemas.microsoft.com/office/drawing/2014/main" id="{C5373426-E26E-431D-959C-5DB96C0B6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1238442"/>
            <a:ext cx="3635926" cy="43557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7626B7D-5A43-EA9C-5706-D7B3C61CDF5A}"/>
              </a:ext>
            </a:extLst>
          </p:cNvPr>
          <p:cNvSpPr>
            <a:spLocks noGrp="1"/>
          </p:cNvSpPr>
          <p:nvPr>
            <p:ph type="ctrTitle"/>
          </p:nvPr>
        </p:nvSpPr>
        <p:spPr>
          <a:xfrm>
            <a:off x="854277" y="1475234"/>
            <a:ext cx="3214307" cy="1715640"/>
          </a:xfrm>
        </p:spPr>
        <p:txBody>
          <a:bodyPr anchor="b">
            <a:normAutofit fontScale="90000"/>
          </a:bodyPr>
          <a:lstStyle/>
          <a:p>
            <a:r>
              <a:rPr lang="en-US" sz="2500" b="1" kern="0" dirty="0">
                <a:effectLst/>
                <a:latin typeface="+mn-lt"/>
                <a:ea typeface="Times New Roman" panose="02020603050405020304" pitchFamily="18" charset="0"/>
                <a:cs typeface="Times New Roman" panose="02020603050405020304" pitchFamily="18" charset="0"/>
              </a:rPr>
              <a:t>Are you Instagram worthy? An analysis of hotel- and user-generated content </a:t>
            </a:r>
            <a:br>
              <a:rPr lang="da-DK" sz="2500" b="1" kern="0" dirty="0">
                <a:effectLst/>
                <a:latin typeface="+mn-lt"/>
                <a:ea typeface="Times New Roman" panose="02020603050405020304" pitchFamily="18" charset="0"/>
                <a:cs typeface="Times New Roman" panose="02020603050405020304" pitchFamily="18" charset="0"/>
              </a:rPr>
            </a:br>
            <a:endParaRPr lang="da-DK" sz="2500" dirty="0">
              <a:solidFill>
                <a:schemeClr val="tx1"/>
              </a:solidFill>
            </a:endParaRPr>
          </a:p>
        </p:txBody>
      </p:sp>
      <p:sp>
        <p:nvSpPr>
          <p:cNvPr id="3" name="Undertitel 2">
            <a:extLst>
              <a:ext uri="{FF2B5EF4-FFF2-40B4-BE49-F238E27FC236}">
                <a16:creationId xmlns:a16="http://schemas.microsoft.com/office/drawing/2014/main" id="{F96B78D6-B287-AF86-3D57-2E0A925430D4}"/>
              </a:ext>
            </a:extLst>
          </p:cNvPr>
          <p:cNvSpPr>
            <a:spLocks noGrp="1"/>
          </p:cNvSpPr>
          <p:nvPr>
            <p:ph type="subTitle" idx="1"/>
          </p:nvPr>
        </p:nvSpPr>
        <p:spPr>
          <a:xfrm>
            <a:off x="854277" y="3314819"/>
            <a:ext cx="3205640" cy="774186"/>
          </a:xfrm>
        </p:spPr>
        <p:txBody>
          <a:bodyPr anchor="t">
            <a:noAutofit/>
          </a:bodyPr>
          <a:lstStyle/>
          <a:p>
            <a:pPr>
              <a:lnSpc>
                <a:spcPct val="100000"/>
              </a:lnSpc>
            </a:pPr>
            <a:r>
              <a:rPr lang="da-DK" sz="1000" dirty="0"/>
              <a:t>Christian </a:t>
            </a:r>
            <a:r>
              <a:rPr lang="da-DK" sz="1000" dirty="0" err="1"/>
              <a:t>dragin-jensen</a:t>
            </a:r>
            <a:r>
              <a:rPr lang="da-DK" sz="1000" dirty="0"/>
              <a:t>, </a:t>
            </a:r>
            <a:r>
              <a:rPr lang="da-DK" sz="1000" i="1" dirty="0"/>
              <a:t>Business </a:t>
            </a:r>
            <a:r>
              <a:rPr lang="da-DK" sz="1000" i="1" dirty="0" err="1"/>
              <a:t>academy</a:t>
            </a:r>
            <a:r>
              <a:rPr lang="da-DK" sz="1000" i="1" dirty="0"/>
              <a:t> </a:t>
            </a:r>
            <a:r>
              <a:rPr lang="da-DK" sz="1000" i="1" dirty="0" err="1"/>
              <a:t>southwest</a:t>
            </a:r>
            <a:endParaRPr lang="da-DK" sz="1000" i="1" dirty="0"/>
          </a:p>
          <a:p>
            <a:pPr>
              <a:lnSpc>
                <a:spcPct val="100000"/>
              </a:lnSpc>
            </a:pPr>
            <a:endParaRPr lang="da-DK" sz="1000" dirty="0"/>
          </a:p>
          <a:p>
            <a:pPr>
              <a:lnSpc>
                <a:spcPct val="100000"/>
              </a:lnSpc>
            </a:pPr>
            <a:r>
              <a:rPr lang="da-DK" sz="1000" dirty="0"/>
              <a:t>Mia Post-Lundgaard       </a:t>
            </a:r>
            <a:r>
              <a:rPr lang="da-DK" sz="1000" i="1" dirty="0"/>
              <a:t>Business </a:t>
            </a:r>
            <a:r>
              <a:rPr lang="da-DK" sz="1000" i="1" dirty="0" err="1"/>
              <a:t>academy</a:t>
            </a:r>
            <a:r>
              <a:rPr lang="da-DK" sz="1000" i="1" dirty="0"/>
              <a:t> </a:t>
            </a:r>
            <a:r>
              <a:rPr lang="da-DK" sz="1000" i="1" dirty="0" err="1"/>
              <a:t>southwest</a:t>
            </a:r>
            <a:endParaRPr lang="da-DK" sz="1000" i="1" dirty="0"/>
          </a:p>
          <a:p>
            <a:pPr>
              <a:lnSpc>
                <a:spcPct val="100000"/>
              </a:lnSpc>
            </a:pPr>
            <a:r>
              <a:rPr lang="da-DK" sz="1000" dirty="0"/>
              <a:t>Oliver </a:t>
            </a:r>
            <a:r>
              <a:rPr lang="da-DK" sz="1000" dirty="0" err="1"/>
              <a:t>schnittka</a:t>
            </a:r>
            <a:r>
              <a:rPr lang="da-DK" sz="1000" dirty="0"/>
              <a:t> University of </a:t>
            </a:r>
            <a:r>
              <a:rPr lang="da-DK" sz="1000" dirty="0" err="1"/>
              <a:t>southern</a:t>
            </a:r>
            <a:r>
              <a:rPr lang="da-DK" sz="1000" dirty="0"/>
              <a:t> </a:t>
            </a:r>
            <a:r>
              <a:rPr lang="da-DK" sz="1000" dirty="0" err="1"/>
              <a:t>denmark</a:t>
            </a:r>
            <a:endParaRPr lang="da-DK" sz="1000" dirty="0"/>
          </a:p>
          <a:p>
            <a:endParaRPr lang="da-DK" sz="1000" dirty="0"/>
          </a:p>
        </p:txBody>
      </p:sp>
      <p:cxnSp>
        <p:nvCxnSpPr>
          <p:cNvPr id="13" name="!!Straight Connector">
            <a:extLst>
              <a:ext uri="{FF2B5EF4-FFF2-40B4-BE49-F238E27FC236}">
                <a16:creationId xmlns:a16="http://schemas.microsoft.com/office/drawing/2014/main" id="{96D07482-83A3-4451-943C-B469610829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6950" y="4508519"/>
            <a:ext cx="3108960" cy="0"/>
          </a:xfrm>
          <a:prstGeom prst="line">
            <a:avLst/>
          </a:prstGeom>
          <a:ln w="12700">
            <a:solidFill>
              <a:schemeClr val="tx1">
                <a:lumMod val="75000"/>
                <a:lumOff val="25000"/>
                <a:alpha val="90000"/>
              </a:schemeClr>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E239D8CC-16F4-4B2B-80F0-203C56D0D2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6" name="Lige forbindelse 5">
            <a:extLst>
              <a:ext uri="{FF2B5EF4-FFF2-40B4-BE49-F238E27FC236}">
                <a16:creationId xmlns:a16="http://schemas.microsoft.com/office/drawing/2014/main" id="{750813A2-F2C5-093D-7073-32E13F0F1B65}"/>
              </a:ext>
            </a:extLst>
          </p:cNvPr>
          <p:cNvCxnSpPr>
            <a:cxnSpLocks/>
          </p:cNvCxnSpPr>
          <p:nvPr/>
        </p:nvCxnSpPr>
        <p:spPr>
          <a:xfrm>
            <a:off x="906950" y="3873362"/>
            <a:ext cx="3152967"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000612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indhold 2">
            <a:extLst>
              <a:ext uri="{FF2B5EF4-FFF2-40B4-BE49-F238E27FC236}">
                <a16:creationId xmlns:a16="http://schemas.microsoft.com/office/drawing/2014/main" id="{851BB691-D59D-EEE2-C26B-A2C66C5CA968}"/>
              </a:ext>
            </a:extLst>
          </p:cNvPr>
          <p:cNvSpPr txBox="1">
            <a:spLocks/>
          </p:cNvSpPr>
          <p:nvPr/>
        </p:nvSpPr>
        <p:spPr>
          <a:xfrm>
            <a:off x="3058885" y="6122987"/>
            <a:ext cx="10515600" cy="4351338"/>
          </a:xfrm>
          <a:prstGeom prst="rect">
            <a:avLst/>
          </a:prstGeom>
        </p:spPr>
        <p:txBody>
          <a:bodyPr vert="horz" lIns="0" tIns="45720" rIns="0" bIns="45720" rtlCol="0">
            <a:norm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1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1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1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1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indent="0" algn="ctr">
              <a:lnSpc>
                <a:spcPct val="107000"/>
              </a:lnSpc>
              <a:spcAft>
                <a:spcPts val="800"/>
              </a:spcAft>
              <a:buFont typeface="Calibri" panose="020F0502020204030204" pitchFamily="34" charset="0"/>
              <a:buNone/>
            </a:pPr>
            <a:r>
              <a:rPr lang="en-US" sz="1800" b="1">
                <a:latin typeface="Times New Roman" panose="02020603050405020304" pitchFamily="18" charset="0"/>
                <a:ea typeface="Calibri" panose="020F0502020204030204" pitchFamily="34" charset="0"/>
                <a:cs typeface="Times New Roman" panose="02020603050405020304" pitchFamily="18" charset="0"/>
              </a:rPr>
              <a:t>Figure 2.  Volume of posts by percentage</a:t>
            </a:r>
            <a:endParaRPr lang="da-DK" sz="1800" dirty="0">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6" name="Diagram 5">
            <a:extLst>
              <a:ext uri="{FF2B5EF4-FFF2-40B4-BE49-F238E27FC236}">
                <a16:creationId xmlns:a16="http://schemas.microsoft.com/office/drawing/2014/main" id="{95BC80D6-E22E-9D45-9518-0C1ECD4952CB}"/>
              </a:ext>
            </a:extLst>
          </p:cNvPr>
          <p:cNvGraphicFramePr/>
          <p:nvPr>
            <p:extLst>
              <p:ext uri="{D42A27DB-BD31-4B8C-83A1-F6EECF244321}">
                <p14:modId xmlns:p14="http://schemas.microsoft.com/office/powerpoint/2010/main" val="1262505248"/>
              </p:ext>
            </p:extLst>
          </p:nvPr>
        </p:nvGraphicFramePr>
        <p:xfrm>
          <a:off x="4828394" y="457426"/>
          <a:ext cx="7204983" cy="5665561"/>
        </p:xfrm>
        <a:graphic>
          <a:graphicData uri="http://schemas.openxmlformats.org/drawingml/2006/chart">
            <c:chart xmlns:c="http://schemas.openxmlformats.org/drawingml/2006/chart" xmlns:r="http://schemas.openxmlformats.org/officeDocument/2006/relationships" r:id="rId2"/>
          </a:graphicData>
        </a:graphic>
      </p:graphicFrame>
      <p:pic>
        <p:nvPicPr>
          <p:cNvPr id="7" name="Billede 6">
            <a:extLst>
              <a:ext uri="{FF2B5EF4-FFF2-40B4-BE49-F238E27FC236}">
                <a16:creationId xmlns:a16="http://schemas.microsoft.com/office/drawing/2014/main" id="{20BD966D-FC11-5D18-7440-472322C465DA}"/>
              </a:ext>
            </a:extLst>
          </p:cNvPr>
          <p:cNvPicPr>
            <a:picLocks noChangeAspect="1"/>
          </p:cNvPicPr>
          <p:nvPr/>
        </p:nvPicPr>
        <p:blipFill>
          <a:blip r:embed="rId3"/>
          <a:stretch>
            <a:fillRect/>
          </a:stretch>
        </p:blipFill>
        <p:spPr>
          <a:xfrm>
            <a:off x="0" y="0"/>
            <a:ext cx="4684604" cy="6858000"/>
          </a:xfrm>
          <a:prstGeom prst="rect">
            <a:avLst/>
          </a:prstGeom>
        </p:spPr>
      </p:pic>
      <p:sp>
        <p:nvSpPr>
          <p:cNvPr id="8" name="Tekstfelt 7">
            <a:extLst>
              <a:ext uri="{FF2B5EF4-FFF2-40B4-BE49-F238E27FC236}">
                <a16:creationId xmlns:a16="http://schemas.microsoft.com/office/drawing/2014/main" id="{9675C465-9477-41E2-B1A3-A58461C1506F}"/>
              </a:ext>
            </a:extLst>
          </p:cNvPr>
          <p:cNvSpPr txBox="1"/>
          <p:nvPr/>
        </p:nvSpPr>
        <p:spPr>
          <a:xfrm>
            <a:off x="4684604" y="6581914"/>
            <a:ext cx="6096000" cy="246221"/>
          </a:xfrm>
          <a:prstGeom prst="rect">
            <a:avLst/>
          </a:prstGeom>
          <a:noFill/>
        </p:spPr>
        <p:txBody>
          <a:bodyPr wrap="square">
            <a:spAutoFit/>
          </a:bodyPr>
          <a:lstStyle/>
          <a:p>
            <a:pPr>
              <a:spcAft>
                <a:spcPts val="600"/>
              </a:spcAft>
            </a:pPr>
            <a:r>
              <a:rPr lang="en-US" sz="1000" dirty="0">
                <a:effectLst/>
                <a:ea typeface="Calibri" panose="020F0502020204030204" pitchFamily="34" charset="0"/>
              </a:rPr>
              <a:t>Source: </a:t>
            </a:r>
            <a:r>
              <a:rPr lang="en-US" sz="1000" dirty="0" err="1">
                <a:effectLst/>
                <a:ea typeface="Calibri" panose="020F0502020204030204" pitchFamily="34" charset="0"/>
              </a:rPr>
              <a:t>Hostrups</a:t>
            </a:r>
            <a:r>
              <a:rPr lang="en-US" sz="1000" dirty="0">
                <a:effectLst/>
                <a:ea typeface="Calibri" panose="020F0502020204030204" pitchFamily="34" charset="0"/>
              </a:rPr>
              <a:t> Hotel</a:t>
            </a:r>
            <a:r>
              <a:rPr lang="en-US" sz="1000" dirty="0">
                <a:ea typeface="Calibri" panose="020F0502020204030204" pitchFamily="34" charset="0"/>
              </a:rPr>
              <a:t>, </a:t>
            </a:r>
            <a:r>
              <a:rPr lang="en-US" sz="1000" dirty="0">
                <a:effectLst/>
                <a:ea typeface="Calibri" panose="020F0502020204030204" pitchFamily="34" charset="0"/>
              </a:rPr>
              <a:t>Instagram</a:t>
            </a:r>
          </a:p>
        </p:txBody>
      </p:sp>
    </p:spTree>
    <p:extLst>
      <p:ext uri="{BB962C8B-B14F-4D97-AF65-F5344CB8AC3E}">
        <p14:creationId xmlns:p14="http://schemas.microsoft.com/office/powerpoint/2010/main" val="35412970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el 1">
            <a:extLst>
              <a:ext uri="{FF2B5EF4-FFF2-40B4-BE49-F238E27FC236}">
                <a16:creationId xmlns:a16="http://schemas.microsoft.com/office/drawing/2014/main" id="{61300FF6-54D8-723D-82DE-74782A8068D0}"/>
              </a:ext>
            </a:extLst>
          </p:cNvPr>
          <p:cNvSpPr>
            <a:spLocks noGrp="1"/>
          </p:cNvSpPr>
          <p:nvPr>
            <p:ph type="title"/>
          </p:nvPr>
        </p:nvSpPr>
        <p:spPr>
          <a:xfrm>
            <a:off x="1097280" y="516835"/>
            <a:ext cx="5977937" cy="1666501"/>
          </a:xfrm>
        </p:spPr>
        <p:txBody>
          <a:bodyPr>
            <a:normAutofit/>
          </a:bodyPr>
          <a:lstStyle/>
          <a:p>
            <a:r>
              <a:rPr lang="da-DK" sz="4000">
                <a:solidFill>
                  <a:srgbClr val="FFFFFF"/>
                </a:solidFill>
              </a:rPr>
              <a:t>Preliminary results from interviews </a:t>
            </a:r>
          </a:p>
        </p:txBody>
      </p:sp>
      <p:cxnSp>
        <p:nvCxnSpPr>
          <p:cNvPr id="35" name="Straight Connector 34">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5896" y="2353592"/>
            <a:ext cx="53035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Pladsholder til indhold 2">
            <a:extLst>
              <a:ext uri="{FF2B5EF4-FFF2-40B4-BE49-F238E27FC236}">
                <a16:creationId xmlns:a16="http://schemas.microsoft.com/office/drawing/2014/main" id="{1189FA08-A020-11A5-3408-49680AA7A5CA}"/>
              </a:ext>
            </a:extLst>
          </p:cNvPr>
          <p:cNvSpPr>
            <a:spLocks noGrp="1"/>
          </p:cNvSpPr>
          <p:nvPr>
            <p:ph idx="1"/>
          </p:nvPr>
        </p:nvSpPr>
        <p:spPr>
          <a:xfrm>
            <a:off x="1097279" y="2546224"/>
            <a:ext cx="5977938" cy="3342747"/>
          </a:xfrm>
        </p:spPr>
        <p:txBody>
          <a:bodyPr>
            <a:normAutofit/>
          </a:bodyPr>
          <a:lstStyle/>
          <a:p>
            <a:pPr>
              <a:lnSpc>
                <a:spcPct val="100000"/>
              </a:lnSpc>
              <a:buFont typeface="Wingdings" panose="05000000000000000000" pitchFamily="2" charset="2"/>
              <a:buChar char="§"/>
            </a:pPr>
            <a:r>
              <a:rPr lang="en-US" sz="2400" dirty="0">
                <a:solidFill>
                  <a:srgbClr val="FFFFFF"/>
                </a:solidFill>
                <a:effectLst/>
                <a:ea typeface="Calibri" panose="020F0502020204030204" pitchFamily="34" charset="0"/>
              </a:rPr>
              <a:t>Explanatory sequential design      (</a:t>
            </a:r>
            <a:r>
              <a:rPr lang="en-US" sz="2400" dirty="0" err="1">
                <a:solidFill>
                  <a:srgbClr val="FFFFFF"/>
                </a:solidFill>
                <a:effectLst/>
                <a:ea typeface="Calibri" panose="020F0502020204030204" pitchFamily="34" charset="0"/>
              </a:rPr>
              <a:t>Ivankova</a:t>
            </a:r>
            <a:r>
              <a:rPr lang="en-US" sz="2400" dirty="0">
                <a:solidFill>
                  <a:srgbClr val="FFFFFF"/>
                </a:solidFill>
                <a:effectLst/>
                <a:ea typeface="Calibri" panose="020F0502020204030204" pitchFamily="34" charset="0"/>
              </a:rPr>
              <a:t> et al., 2006)</a:t>
            </a:r>
          </a:p>
          <a:p>
            <a:pPr marL="0" indent="0">
              <a:lnSpc>
                <a:spcPct val="100000"/>
              </a:lnSpc>
              <a:buNone/>
            </a:pPr>
            <a:endParaRPr lang="en-US" sz="2400" dirty="0">
              <a:solidFill>
                <a:srgbClr val="FFFFFF"/>
              </a:solidFill>
              <a:effectLst/>
              <a:ea typeface="Calibri" panose="020F0502020204030204" pitchFamily="34" charset="0"/>
            </a:endParaRPr>
          </a:p>
          <a:p>
            <a:pPr lvl="1">
              <a:lnSpc>
                <a:spcPct val="100000"/>
              </a:lnSpc>
              <a:buFont typeface="Wingdings" panose="05000000000000000000" pitchFamily="2" charset="2"/>
              <a:buChar char="§"/>
            </a:pPr>
            <a:r>
              <a:rPr lang="en-US" sz="2400" dirty="0">
                <a:solidFill>
                  <a:srgbClr val="FFFFFF"/>
                </a:solidFill>
                <a:effectLst/>
                <a:ea typeface="Calibri" panose="020F0502020204030204" pitchFamily="34" charset="0"/>
              </a:rPr>
              <a:t>Work in progress (N=6)</a:t>
            </a:r>
            <a:endParaRPr lang="en-US" sz="2400" dirty="0">
              <a:solidFill>
                <a:srgbClr val="FFFFFF"/>
              </a:solidFill>
              <a:ea typeface="Calibri" panose="020F0502020204030204" pitchFamily="34" charset="0"/>
            </a:endParaRPr>
          </a:p>
          <a:p>
            <a:pPr lvl="1">
              <a:lnSpc>
                <a:spcPct val="100000"/>
              </a:lnSpc>
              <a:buFont typeface="Wingdings" panose="05000000000000000000" pitchFamily="2" charset="2"/>
              <a:buChar char="§"/>
            </a:pPr>
            <a:r>
              <a:rPr lang="en-US" sz="2400" dirty="0">
                <a:solidFill>
                  <a:srgbClr val="FFFFFF"/>
                </a:solidFill>
                <a:ea typeface="Calibri" panose="020F0502020204030204" pitchFamily="34" charset="0"/>
              </a:rPr>
              <a:t>Semi-structured interviews with hotels</a:t>
            </a:r>
          </a:p>
          <a:p>
            <a:pPr lvl="2">
              <a:lnSpc>
                <a:spcPct val="100000"/>
              </a:lnSpc>
              <a:buFont typeface="Wingdings" panose="05000000000000000000" pitchFamily="2" charset="2"/>
              <a:buChar char="§"/>
            </a:pPr>
            <a:r>
              <a:rPr lang="en-US" sz="2400" dirty="0">
                <a:solidFill>
                  <a:srgbClr val="FFFFFF"/>
                </a:solidFill>
                <a:ea typeface="Calibri" panose="020F0502020204030204" pitchFamily="34" charset="0"/>
              </a:rPr>
              <a:t>Those in charge of the IG profile </a:t>
            </a:r>
          </a:p>
          <a:p>
            <a:pPr marL="384048" lvl="2" indent="0">
              <a:lnSpc>
                <a:spcPct val="100000"/>
              </a:lnSpc>
              <a:buNone/>
            </a:pPr>
            <a:endParaRPr lang="en-US" sz="2400" dirty="0">
              <a:solidFill>
                <a:srgbClr val="FFFFFF"/>
              </a:solidFill>
              <a:ea typeface="Calibri" panose="020F0502020204030204" pitchFamily="34" charset="0"/>
            </a:endParaRPr>
          </a:p>
          <a:p>
            <a:pPr marL="201168" lvl="1" indent="0">
              <a:lnSpc>
                <a:spcPct val="100000"/>
              </a:lnSpc>
              <a:buNone/>
            </a:pPr>
            <a:endParaRPr lang="en-US" sz="2400" dirty="0">
              <a:solidFill>
                <a:srgbClr val="FFFFFF"/>
              </a:solidFill>
              <a:effectLst/>
              <a:ea typeface="Calibri" panose="020F0502020204030204" pitchFamily="34" charset="0"/>
            </a:endParaRPr>
          </a:p>
          <a:p>
            <a:pPr>
              <a:lnSpc>
                <a:spcPct val="100000"/>
              </a:lnSpc>
            </a:pPr>
            <a:endParaRPr lang="da-DK" sz="2400" dirty="0">
              <a:solidFill>
                <a:srgbClr val="FFFFFF"/>
              </a:solidFill>
            </a:endParaRPr>
          </a:p>
        </p:txBody>
      </p:sp>
      <p:pic>
        <p:nvPicPr>
          <p:cNvPr id="5" name="Billede 4" descr="Et billede, der indeholder udendørs, græs, Cykelhjul, hjul&#10;&#10;Automatisk genereret beskrivelse">
            <a:extLst>
              <a:ext uri="{FF2B5EF4-FFF2-40B4-BE49-F238E27FC236}">
                <a16:creationId xmlns:a16="http://schemas.microsoft.com/office/drawing/2014/main" id="{9C996BF1-658B-7F5F-CBF5-C78B4C54408C}"/>
              </a:ext>
            </a:extLst>
          </p:cNvPr>
          <p:cNvPicPr>
            <a:picLocks noChangeAspect="1"/>
          </p:cNvPicPr>
          <p:nvPr/>
        </p:nvPicPr>
        <p:blipFill rotWithShape="1">
          <a:blip r:embed="rId3"/>
          <a:srcRect r="28952"/>
          <a:stretch/>
        </p:blipFill>
        <p:spPr>
          <a:xfrm>
            <a:off x="7611902" y="10"/>
            <a:ext cx="4580097" cy="6857990"/>
          </a:xfrm>
          <a:prstGeom prst="rect">
            <a:avLst/>
          </a:prstGeom>
        </p:spPr>
      </p:pic>
      <p:sp>
        <p:nvSpPr>
          <p:cNvPr id="6" name="Tekstfelt 5">
            <a:extLst>
              <a:ext uri="{FF2B5EF4-FFF2-40B4-BE49-F238E27FC236}">
                <a16:creationId xmlns:a16="http://schemas.microsoft.com/office/drawing/2014/main" id="{170AC8C9-AAC9-1146-E2F1-935E9587500F}"/>
              </a:ext>
            </a:extLst>
          </p:cNvPr>
          <p:cNvSpPr txBox="1"/>
          <p:nvPr/>
        </p:nvSpPr>
        <p:spPr>
          <a:xfrm>
            <a:off x="4580097" y="6555382"/>
            <a:ext cx="6096000" cy="246221"/>
          </a:xfrm>
          <a:prstGeom prst="rect">
            <a:avLst/>
          </a:prstGeom>
          <a:noFill/>
        </p:spPr>
        <p:txBody>
          <a:bodyPr wrap="square">
            <a:spAutoFit/>
          </a:bodyPr>
          <a:lstStyle/>
          <a:p>
            <a:pPr>
              <a:spcAft>
                <a:spcPts val="600"/>
              </a:spcAft>
            </a:pPr>
            <a:r>
              <a:rPr lang="en-US" sz="1000" dirty="0">
                <a:effectLst/>
                <a:ea typeface="Calibri" panose="020F0502020204030204" pitchFamily="34" charset="0"/>
              </a:rPr>
              <a:t>Source: </a:t>
            </a:r>
            <a:r>
              <a:rPr lang="en-US" sz="1000" dirty="0" err="1">
                <a:effectLst/>
                <a:ea typeface="Calibri" panose="020F0502020204030204" pitchFamily="34" charset="0"/>
              </a:rPr>
              <a:t>Dragsholm</a:t>
            </a:r>
            <a:r>
              <a:rPr lang="en-US" sz="1000" dirty="0">
                <a:effectLst/>
                <a:ea typeface="Calibri" panose="020F0502020204030204" pitchFamily="34" charset="0"/>
              </a:rPr>
              <a:t> Slot, Instagram</a:t>
            </a:r>
          </a:p>
        </p:txBody>
      </p:sp>
    </p:spTree>
    <p:extLst>
      <p:ext uri="{BB962C8B-B14F-4D97-AF65-F5344CB8AC3E}">
        <p14:creationId xmlns:p14="http://schemas.microsoft.com/office/powerpoint/2010/main" val="2527268149"/>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el 1">
            <a:extLst>
              <a:ext uri="{FF2B5EF4-FFF2-40B4-BE49-F238E27FC236}">
                <a16:creationId xmlns:a16="http://schemas.microsoft.com/office/drawing/2014/main" id="{61300FF6-54D8-723D-82DE-74782A8068D0}"/>
              </a:ext>
            </a:extLst>
          </p:cNvPr>
          <p:cNvSpPr>
            <a:spLocks noGrp="1"/>
          </p:cNvSpPr>
          <p:nvPr>
            <p:ph type="title"/>
          </p:nvPr>
        </p:nvSpPr>
        <p:spPr>
          <a:xfrm>
            <a:off x="1097280" y="516835"/>
            <a:ext cx="5977937" cy="1666501"/>
          </a:xfrm>
        </p:spPr>
        <p:txBody>
          <a:bodyPr>
            <a:normAutofit/>
          </a:bodyPr>
          <a:lstStyle/>
          <a:p>
            <a:r>
              <a:rPr lang="da-DK" sz="4000">
                <a:solidFill>
                  <a:srgbClr val="FFFFFF"/>
                </a:solidFill>
              </a:rPr>
              <a:t>Preliminary results from interviews </a:t>
            </a:r>
          </a:p>
        </p:txBody>
      </p:sp>
      <p:cxnSp>
        <p:nvCxnSpPr>
          <p:cNvPr id="13" name="Straight Connector 12">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5896" y="2353592"/>
            <a:ext cx="53035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Pladsholder til indhold 2">
            <a:extLst>
              <a:ext uri="{FF2B5EF4-FFF2-40B4-BE49-F238E27FC236}">
                <a16:creationId xmlns:a16="http://schemas.microsoft.com/office/drawing/2014/main" id="{1189FA08-A020-11A5-3408-49680AA7A5CA}"/>
              </a:ext>
            </a:extLst>
          </p:cNvPr>
          <p:cNvSpPr>
            <a:spLocks noGrp="1"/>
          </p:cNvSpPr>
          <p:nvPr>
            <p:ph idx="1"/>
          </p:nvPr>
        </p:nvSpPr>
        <p:spPr>
          <a:xfrm>
            <a:off x="1097279" y="2546224"/>
            <a:ext cx="6384176" cy="3857316"/>
          </a:xfrm>
        </p:spPr>
        <p:txBody>
          <a:bodyPr>
            <a:normAutofit/>
          </a:bodyPr>
          <a:lstStyle/>
          <a:p>
            <a:pPr lvl="1">
              <a:lnSpc>
                <a:spcPct val="100000"/>
              </a:lnSpc>
              <a:buFont typeface="Wingdings" panose="05000000000000000000" pitchFamily="2" charset="2"/>
              <a:buChar char="§"/>
            </a:pPr>
            <a:r>
              <a:rPr lang="en-US" sz="1200" dirty="0">
                <a:solidFill>
                  <a:srgbClr val="FFFFFF"/>
                </a:solidFill>
                <a:ea typeface="Calibri" panose="020F0502020204030204" pitchFamily="34" charset="0"/>
              </a:rPr>
              <a:t>What is </a:t>
            </a:r>
            <a:r>
              <a:rPr lang="en-US" sz="1200" dirty="0" err="1">
                <a:solidFill>
                  <a:srgbClr val="FFFFFF"/>
                </a:solidFill>
                <a:ea typeface="Calibri" panose="020F0502020204030204" pitchFamily="34" charset="0"/>
              </a:rPr>
              <a:t>Instagramable</a:t>
            </a:r>
            <a:r>
              <a:rPr lang="en-US" sz="1200" dirty="0">
                <a:solidFill>
                  <a:srgbClr val="FFFFFF"/>
                </a:solidFill>
                <a:ea typeface="Calibri" panose="020F0502020204030204" pitchFamily="34" charset="0"/>
              </a:rPr>
              <a:t>? </a:t>
            </a:r>
          </a:p>
          <a:p>
            <a:pPr lvl="2">
              <a:lnSpc>
                <a:spcPct val="100000"/>
              </a:lnSpc>
              <a:buFont typeface="Wingdings" panose="05000000000000000000" pitchFamily="2" charset="2"/>
              <a:buChar char="§"/>
            </a:pPr>
            <a:r>
              <a:rPr lang="en-US" sz="1200" dirty="0">
                <a:solidFill>
                  <a:srgbClr val="FFFFFF"/>
                </a:solidFill>
                <a:ea typeface="Calibri" panose="020F0502020204030204" pitchFamily="34" charset="0"/>
              </a:rPr>
              <a:t>The aesthetics – showing the best of our DNA </a:t>
            </a:r>
          </a:p>
          <a:p>
            <a:pPr lvl="2">
              <a:lnSpc>
                <a:spcPct val="100000"/>
              </a:lnSpc>
              <a:buFont typeface="Wingdings" panose="05000000000000000000" pitchFamily="2" charset="2"/>
              <a:buChar char="§"/>
            </a:pPr>
            <a:r>
              <a:rPr lang="en-US" sz="1200" dirty="0">
                <a:solidFill>
                  <a:srgbClr val="FFFFFF"/>
                </a:solidFill>
                <a:ea typeface="Calibri" panose="020F0502020204030204" pitchFamily="34" charset="0"/>
              </a:rPr>
              <a:t>Guests buying into the DNA / Values</a:t>
            </a:r>
          </a:p>
          <a:p>
            <a:pPr lvl="2">
              <a:lnSpc>
                <a:spcPct val="100000"/>
              </a:lnSpc>
              <a:buFont typeface="Wingdings" panose="05000000000000000000" pitchFamily="2" charset="2"/>
              <a:buChar char="§"/>
            </a:pPr>
            <a:r>
              <a:rPr lang="en-US" sz="1200" dirty="0">
                <a:solidFill>
                  <a:srgbClr val="FFFFFF"/>
                </a:solidFill>
                <a:effectLst/>
                <a:ea typeface="Calibri" panose="020F0502020204030204" pitchFamily="34" charset="0"/>
              </a:rPr>
              <a:t>An extension of the customer's own image</a:t>
            </a:r>
          </a:p>
          <a:p>
            <a:pPr lvl="2">
              <a:lnSpc>
                <a:spcPct val="100000"/>
              </a:lnSpc>
              <a:buFont typeface="Wingdings" panose="05000000000000000000" pitchFamily="2" charset="2"/>
              <a:buChar char="§"/>
            </a:pPr>
            <a:endParaRPr lang="en-US" sz="800" dirty="0">
              <a:solidFill>
                <a:srgbClr val="FFFFFF"/>
              </a:solidFill>
              <a:ea typeface="Calibri" panose="020F0502020204030204" pitchFamily="34" charset="0"/>
            </a:endParaRPr>
          </a:p>
          <a:p>
            <a:pPr lvl="1">
              <a:lnSpc>
                <a:spcPct val="100000"/>
              </a:lnSpc>
              <a:buFont typeface="Wingdings" panose="05000000000000000000" pitchFamily="2" charset="2"/>
              <a:buChar char="§"/>
            </a:pPr>
            <a:r>
              <a:rPr lang="en-US" sz="1200" dirty="0">
                <a:solidFill>
                  <a:srgbClr val="FFFFFF"/>
                </a:solidFill>
                <a:ea typeface="Calibri" panose="020F0502020204030204" pitchFamily="34" charset="0"/>
              </a:rPr>
              <a:t>Hotels have IG spots – some created and some are organic </a:t>
            </a:r>
          </a:p>
          <a:p>
            <a:pPr lvl="2">
              <a:lnSpc>
                <a:spcPct val="100000"/>
              </a:lnSpc>
              <a:buFont typeface="Wingdings" panose="05000000000000000000" pitchFamily="2" charset="2"/>
              <a:buChar char="§"/>
            </a:pPr>
            <a:r>
              <a:rPr lang="en-US" sz="1200" dirty="0">
                <a:solidFill>
                  <a:srgbClr val="FFFFFF"/>
                </a:solidFill>
                <a:ea typeface="Calibri" panose="020F0502020204030204" pitchFamily="34" charset="0"/>
              </a:rPr>
              <a:t>Know them and utilize them – create them, if you must! </a:t>
            </a:r>
          </a:p>
          <a:p>
            <a:pPr marL="384048" lvl="2" indent="0">
              <a:lnSpc>
                <a:spcPct val="100000"/>
              </a:lnSpc>
              <a:buNone/>
            </a:pPr>
            <a:endParaRPr lang="en-US" sz="1200" dirty="0">
              <a:solidFill>
                <a:srgbClr val="FFFFFF"/>
              </a:solidFill>
              <a:ea typeface="Calibri" panose="020F0502020204030204" pitchFamily="34" charset="0"/>
            </a:endParaRPr>
          </a:p>
          <a:p>
            <a:pPr lvl="1">
              <a:lnSpc>
                <a:spcPct val="100000"/>
              </a:lnSpc>
              <a:buFont typeface="Wingdings" panose="05000000000000000000" pitchFamily="2" charset="2"/>
              <a:buChar char="§"/>
            </a:pPr>
            <a:r>
              <a:rPr lang="en-US" sz="1200" dirty="0">
                <a:solidFill>
                  <a:srgbClr val="FFFFFF"/>
                </a:solidFill>
                <a:ea typeface="Calibri" panose="020F0502020204030204" pitchFamily="34" charset="0"/>
              </a:rPr>
              <a:t>Key Touch Point during customer journey before, during and after  </a:t>
            </a:r>
          </a:p>
          <a:p>
            <a:pPr lvl="2">
              <a:lnSpc>
                <a:spcPct val="100000"/>
              </a:lnSpc>
              <a:buFont typeface="Wingdings" panose="05000000000000000000" pitchFamily="2" charset="2"/>
              <a:buChar char="§"/>
            </a:pPr>
            <a:r>
              <a:rPr lang="en-US" sz="1200" dirty="0">
                <a:solidFill>
                  <a:srgbClr val="FFFFFF"/>
                </a:solidFill>
                <a:ea typeface="Calibri" panose="020F0502020204030204" pitchFamily="34" charset="0"/>
              </a:rPr>
              <a:t>Influences guest decision making process and purchasing intention </a:t>
            </a:r>
          </a:p>
          <a:p>
            <a:pPr lvl="2">
              <a:lnSpc>
                <a:spcPct val="100000"/>
              </a:lnSpc>
              <a:buFont typeface="Wingdings" panose="05000000000000000000" pitchFamily="2" charset="2"/>
              <a:buChar char="§"/>
            </a:pPr>
            <a:r>
              <a:rPr lang="en-US" sz="1200" dirty="0">
                <a:solidFill>
                  <a:srgbClr val="FFFFFF"/>
                </a:solidFill>
                <a:effectLst/>
                <a:ea typeface="Calibri" panose="020F0502020204030204" pitchFamily="34" charset="0"/>
              </a:rPr>
              <a:t>IG not seen as a sales channel </a:t>
            </a:r>
          </a:p>
          <a:p>
            <a:pPr marL="384048" lvl="2" indent="0">
              <a:lnSpc>
                <a:spcPct val="100000"/>
              </a:lnSpc>
              <a:buNone/>
            </a:pPr>
            <a:endParaRPr lang="en-US" sz="1200" dirty="0">
              <a:solidFill>
                <a:srgbClr val="FFFFFF"/>
              </a:solidFill>
              <a:effectLst/>
              <a:ea typeface="Calibri" panose="020F0502020204030204" pitchFamily="34" charset="0"/>
            </a:endParaRPr>
          </a:p>
          <a:p>
            <a:pPr lvl="1">
              <a:lnSpc>
                <a:spcPct val="100000"/>
              </a:lnSpc>
              <a:buFont typeface="Wingdings" panose="05000000000000000000" pitchFamily="2" charset="2"/>
              <a:buChar char="§"/>
            </a:pPr>
            <a:r>
              <a:rPr lang="en-US" sz="1200" dirty="0">
                <a:solidFill>
                  <a:srgbClr val="FFFFFF"/>
                </a:solidFill>
                <a:effectLst/>
                <a:ea typeface="Calibri" panose="020F0502020204030204" pitchFamily="34" charset="0"/>
              </a:rPr>
              <a:t>Use of influencers instead of paid media </a:t>
            </a:r>
            <a:endParaRPr lang="en-US" sz="1200" dirty="0">
              <a:solidFill>
                <a:srgbClr val="FFFFFF"/>
              </a:solidFill>
              <a:ea typeface="Calibri" panose="020F0502020204030204" pitchFamily="34" charset="0"/>
            </a:endParaRPr>
          </a:p>
          <a:p>
            <a:pPr marL="201168" lvl="1" indent="0">
              <a:lnSpc>
                <a:spcPct val="100000"/>
              </a:lnSpc>
              <a:buNone/>
            </a:pPr>
            <a:endParaRPr lang="en-US" sz="600" dirty="0">
              <a:solidFill>
                <a:srgbClr val="FFFFFF"/>
              </a:solidFill>
              <a:effectLst/>
              <a:ea typeface="Calibri" panose="020F0502020204030204" pitchFamily="34" charset="0"/>
            </a:endParaRPr>
          </a:p>
          <a:p>
            <a:pPr>
              <a:lnSpc>
                <a:spcPct val="100000"/>
              </a:lnSpc>
            </a:pPr>
            <a:endParaRPr lang="da-DK" sz="600" dirty="0">
              <a:solidFill>
                <a:srgbClr val="FFFFFF"/>
              </a:solidFill>
            </a:endParaRPr>
          </a:p>
        </p:txBody>
      </p:sp>
      <p:sp>
        <p:nvSpPr>
          <p:cNvPr id="6" name="Tekstfelt 5">
            <a:extLst>
              <a:ext uri="{FF2B5EF4-FFF2-40B4-BE49-F238E27FC236}">
                <a16:creationId xmlns:a16="http://schemas.microsoft.com/office/drawing/2014/main" id="{170AC8C9-AAC9-1146-E2F1-935E9587500F}"/>
              </a:ext>
            </a:extLst>
          </p:cNvPr>
          <p:cNvSpPr txBox="1"/>
          <p:nvPr/>
        </p:nvSpPr>
        <p:spPr>
          <a:xfrm>
            <a:off x="5123194" y="6520207"/>
            <a:ext cx="6096000" cy="246221"/>
          </a:xfrm>
          <a:prstGeom prst="rect">
            <a:avLst/>
          </a:prstGeom>
          <a:noFill/>
        </p:spPr>
        <p:txBody>
          <a:bodyPr wrap="square">
            <a:spAutoFit/>
          </a:bodyPr>
          <a:lstStyle/>
          <a:p>
            <a:pPr>
              <a:spcAft>
                <a:spcPts val="600"/>
              </a:spcAft>
            </a:pPr>
            <a:r>
              <a:rPr lang="en-US" sz="1000" dirty="0">
                <a:effectLst/>
                <a:ea typeface="Calibri" panose="020F0502020204030204" pitchFamily="34" charset="0"/>
              </a:rPr>
              <a:t>Source: </a:t>
            </a:r>
            <a:r>
              <a:rPr lang="en-US" sz="1000" dirty="0" err="1">
                <a:effectLst/>
                <a:ea typeface="Calibri" panose="020F0502020204030204" pitchFamily="34" charset="0"/>
              </a:rPr>
              <a:t>Dragsholm</a:t>
            </a:r>
            <a:r>
              <a:rPr lang="en-US" sz="1000" dirty="0">
                <a:effectLst/>
                <a:ea typeface="Calibri" panose="020F0502020204030204" pitchFamily="34" charset="0"/>
              </a:rPr>
              <a:t> Slot, Instagram</a:t>
            </a:r>
          </a:p>
        </p:txBody>
      </p:sp>
      <p:pic>
        <p:nvPicPr>
          <p:cNvPr id="7" name="Billede 6">
            <a:extLst>
              <a:ext uri="{FF2B5EF4-FFF2-40B4-BE49-F238E27FC236}">
                <a16:creationId xmlns:a16="http://schemas.microsoft.com/office/drawing/2014/main" id="{5B7411C2-4D42-924E-35B2-D4D1D90A1F41}"/>
              </a:ext>
            </a:extLst>
          </p:cNvPr>
          <p:cNvPicPr>
            <a:picLocks noChangeAspect="1"/>
          </p:cNvPicPr>
          <p:nvPr/>
        </p:nvPicPr>
        <p:blipFill>
          <a:blip r:embed="rId3"/>
          <a:stretch>
            <a:fillRect/>
          </a:stretch>
        </p:blipFill>
        <p:spPr>
          <a:xfrm>
            <a:off x="7398328" y="0"/>
            <a:ext cx="4793657" cy="6864750"/>
          </a:xfrm>
          <a:prstGeom prst="rect">
            <a:avLst/>
          </a:prstGeom>
        </p:spPr>
      </p:pic>
    </p:spTree>
    <p:extLst>
      <p:ext uri="{BB962C8B-B14F-4D97-AF65-F5344CB8AC3E}">
        <p14:creationId xmlns:p14="http://schemas.microsoft.com/office/powerpoint/2010/main" val="3999899571"/>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4E4FB28-D425-4B2B-83EC-7F2C0FBDF1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8" y="0"/>
            <a:ext cx="12191985"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a-DK"/>
          </a:p>
        </p:txBody>
      </p:sp>
      <p:pic>
        <p:nvPicPr>
          <p:cNvPr id="6" name="Billede 5">
            <a:extLst>
              <a:ext uri="{FF2B5EF4-FFF2-40B4-BE49-F238E27FC236}">
                <a16:creationId xmlns:a16="http://schemas.microsoft.com/office/drawing/2014/main" id="{52F8F643-25F8-F988-8DE9-7B9AF2D69910}"/>
              </a:ext>
            </a:extLst>
          </p:cNvPr>
          <p:cNvPicPr>
            <a:picLocks noChangeAspect="1"/>
          </p:cNvPicPr>
          <p:nvPr/>
        </p:nvPicPr>
        <p:blipFill rotWithShape="1">
          <a:blip r:embed="rId2"/>
          <a:srcRect t="25069"/>
          <a:stretch/>
        </p:blipFill>
        <p:spPr>
          <a:xfrm>
            <a:off x="20" y="3579"/>
            <a:ext cx="6014565" cy="6854421"/>
          </a:xfrm>
          <a:prstGeom prst="rect">
            <a:avLst/>
          </a:prstGeom>
        </p:spPr>
      </p:pic>
      <p:sp>
        <p:nvSpPr>
          <p:cNvPr id="18" name="Rectangle 17">
            <a:extLst>
              <a:ext uri="{FF2B5EF4-FFF2-40B4-BE49-F238E27FC236}">
                <a16:creationId xmlns:a16="http://schemas.microsoft.com/office/drawing/2014/main" id="{96EEF187-8434-4B76-BE40-006EEBB263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14585" cy="6858000"/>
          </a:xfrm>
          <a:prstGeom prst="rect">
            <a:avLst/>
          </a:prstGeom>
          <a:solidFill>
            <a:schemeClr val="bg1">
              <a:lumMod val="95000"/>
              <a:lumOff val="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5DD6EC3D-B46B-FAC6-AC17-3589E7E61237}"/>
              </a:ext>
            </a:extLst>
          </p:cNvPr>
          <p:cNvSpPr>
            <a:spLocks noGrp="1"/>
          </p:cNvSpPr>
          <p:nvPr>
            <p:ph type="title"/>
          </p:nvPr>
        </p:nvSpPr>
        <p:spPr>
          <a:xfrm>
            <a:off x="1021543" y="1480782"/>
            <a:ext cx="3971498" cy="3896436"/>
          </a:xfrm>
        </p:spPr>
        <p:txBody>
          <a:bodyPr anchor="ctr">
            <a:normAutofit/>
          </a:bodyPr>
          <a:lstStyle/>
          <a:p>
            <a:pPr algn="ctr"/>
            <a:r>
              <a:rPr lang="da-DK">
                <a:solidFill>
                  <a:schemeClr val="tx1"/>
                </a:solidFill>
              </a:rPr>
              <a:t>Avenues for future research</a:t>
            </a:r>
          </a:p>
        </p:txBody>
      </p:sp>
      <p:sp>
        <p:nvSpPr>
          <p:cNvPr id="3" name="Pladsholder til indhold 2">
            <a:extLst>
              <a:ext uri="{FF2B5EF4-FFF2-40B4-BE49-F238E27FC236}">
                <a16:creationId xmlns:a16="http://schemas.microsoft.com/office/drawing/2014/main" id="{D020D5AD-8B7F-1E9F-D87C-502CC2BCDC08}"/>
              </a:ext>
            </a:extLst>
          </p:cNvPr>
          <p:cNvSpPr>
            <a:spLocks noGrp="1"/>
          </p:cNvSpPr>
          <p:nvPr>
            <p:ph idx="1"/>
          </p:nvPr>
        </p:nvSpPr>
        <p:spPr>
          <a:xfrm>
            <a:off x="6653536" y="531636"/>
            <a:ext cx="5322564" cy="6027784"/>
          </a:xfrm>
        </p:spPr>
        <p:txBody>
          <a:bodyPr anchor="t">
            <a:normAutofit/>
          </a:bodyPr>
          <a:lstStyle/>
          <a:p>
            <a:pPr>
              <a:lnSpc>
                <a:spcPct val="100000"/>
              </a:lnSpc>
              <a:buFont typeface="Wingdings" panose="05000000000000000000" pitchFamily="2" charset="2"/>
              <a:buChar char="§"/>
            </a:pPr>
            <a:endParaRPr lang="da-DK" sz="3200" dirty="0"/>
          </a:p>
          <a:p>
            <a:pPr>
              <a:lnSpc>
                <a:spcPct val="100000"/>
              </a:lnSpc>
              <a:buFont typeface="Wingdings" panose="05000000000000000000" pitchFamily="2" charset="2"/>
              <a:buChar char="§"/>
            </a:pPr>
            <a:r>
              <a:rPr lang="da-DK" sz="3200" dirty="0" err="1"/>
              <a:t>What</a:t>
            </a:r>
            <a:r>
              <a:rPr lang="da-DK" sz="3200" dirty="0"/>
              <a:t> </a:t>
            </a:r>
            <a:r>
              <a:rPr lang="da-DK" sz="3200" dirty="0" err="1"/>
              <a:t>makes</a:t>
            </a:r>
            <a:r>
              <a:rPr lang="da-DK" sz="3200" dirty="0"/>
              <a:t> a </a:t>
            </a:r>
            <a:r>
              <a:rPr lang="da-DK" sz="3200" dirty="0" err="1"/>
              <a:t>space</a:t>
            </a:r>
            <a:r>
              <a:rPr lang="da-DK" sz="3200" dirty="0"/>
              <a:t> ”</a:t>
            </a:r>
            <a:r>
              <a:rPr lang="da-DK" sz="3200" dirty="0" err="1"/>
              <a:t>instagrammable</a:t>
            </a:r>
            <a:r>
              <a:rPr lang="da-DK" sz="3200" dirty="0"/>
              <a:t>” ? How is </a:t>
            </a:r>
            <a:r>
              <a:rPr lang="da-DK" sz="3200" dirty="0" err="1"/>
              <a:t>that</a:t>
            </a:r>
            <a:r>
              <a:rPr lang="da-DK" sz="3200" dirty="0"/>
              <a:t> </a:t>
            </a:r>
            <a:r>
              <a:rPr lang="da-DK" sz="3200" dirty="0" err="1"/>
              <a:t>defined</a:t>
            </a:r>
            <a:r>
              <a:rPr lang="da-DK" sz="3200" dirty="0"/>
              <a:t>? </a:t>
            </a:r>
          </a:p>
          <a:p>
            <a:pPr>
              <a:lnSpc>
                <a:spcPct val="100000"/>
              </a:lnSpc>
              <a:buFont typeface="Wingdings" panose="05000000000000000000" pitchFamily="2" charset="2"/>
              <a:buChar char="§"/>
            </a:pPr>
            <a:r>
              <a:rPr lang="da-DK" sz="3200" dirty="0"/>
              <a:t> </a:t>
            </a:r>
            <a:r>
              <a:rPr lang="da-DK" sz="3200" dirty="0" err="1"/>
              <a:t>Weighing</a:t>
            </a:r>
            <a:r>
              <a:rPr lang="da-DK" sz="3200" dirty="0"/>
              <a:t> in on the content ”</a:t>
            </a:r>
            <a:r>
              <a:rPr lang="da-DK" sz="3200" dirty="0" err="1"/>
              <a:t>library</a:t>
            </a:r>
            <a:r>
              <a:rPr lang="da-DK" sz="3200" dirty="0"/>
              <a:t>” </a:t>
            </a:r>
          </a:p>
          <a:p>
            <a:pPr>
              <a:lnSpc>
                <a:spcPct val="100000"/>
              </a:lnSpc>
              <a:buFont typeface="Wingdings" panose="05000000000000000000" pitchFamily="2" charset="2"/>
              <a:buChar char="§"/>
            </a:pPr>
            <a:endParaRPr lang="da-DK" sz="3200" dirty="0"/>
          </a:p>
          <a:p>
            <a:pPr>
              <a:lnSpc>
                <a:spcPct val="100000"/>
              </a:lnSpc>
              <a:buFont typeface="Wingdings" panose="05000000000000000000" pitchFamily="2" charset="2"/>
              <a:buChar char="§"/>
            </a:pPr>
            <a:endParaRPr lang="da-DK" sz="3200" dirty="0"/>
          </a:p>
          <a:p>
            <a:pPr marL="0" indent="0">
              <a:lnSpc>
                <a:spcPct val="100000"/>
              </a:lnSpc>
              <a:buNone/>
            </a:pPr>
            <a:endParaRPr lang="da-DK" sz="3200" dirty="0"/>
          </a:p>
        </p:txBody>
      </p:sp>
      <p:sp>
        <p:nvSpPr>
          <p:cNvPr id="7" name="Tekstfelt 6">
            <a:extLst>
              <a:ext uri="{FF2B5EF4-FFF2-40B4-BE49-F238E27FC236}">
                <a16:creationId xmlns:a16="http://schemas.microsoft.com/office/drawing/2014/main" id="{E072B33E-6DC2-7A64-9C2B-85FD2658D6AE}"/>
              </a:ext>
            </a:extLst>
          </p:cNvPr>
          <p:cNvSpPr txBox="1"/>
          <p:nvPr/>
        </p:nvSpPr>
        <p:spPr>
          <a:xfrm>
            <a:off x="6095980" y="6436309"/>
            <a:ext cx="6096000" cy="246221"/>
          </a:xfrm>
          <a:prstGeom prst="rect">
            <a:avLst/>
          </a:prstGeom>
          <a:noFill/>
        </p:spPr>
        <p:txBody>
          <a:bodyPr wrap="square">
            <a:spAutoFit/>
          </a:bodyPr>
          <a:lstStyle/>
          <a:p>
            <a:pPr>
              <a:spcAft>
                <a:spcPts val="600"/>
              </a:spcAft>
            </a:pPr>
            <a:r>
              <a:rPr lang="en-US" sz="1000" dirty="0">
                <a:effectLst/>
                <a:ea typeface="Calibri" panose="020F0502020204030204" pitchFamily="34" charset="0"/>
              </a:rPr>
              <a:t>Source: </a:t>
            </a:r>
            <a:r>
              <a:rPr lang="en-US" sz="1000" dirty="0">
                <a:ea typeface="Calibri" panose="020F0502020204030204" pitchFamily="34" charset="0"/>
              </a:rPr>
              <a:t>Horisont Hotel og </a:t>
            </a:r>
            <a:r>
              <a:rPr lang="en-US" sz="1000" dirty="0" err="1">
                <a:ea typeface="Calibri" panose="020F0502020204030204" pitchFamily="34" charset="0"/>
              </a:rPr>
              <a:t>Konference</a:t>
            </a:r>
            <a:r>
              <a:rPr lang="en-US" sz="1000" dirty="0">
                <a:effectLst/>
                <a:ea typeface="Calibri" panose="020F0502020204030204" pitchFamily="34" charset="0"/>
              </a:rPr>
              <a:t>, Instagram</a:t>
            </a:r>
          </a:p>
        </p:txBody>
      </p:sp>
    </p:spTree>
    <p:extLst>
      <p:ext uri="{BB962C8B-B14F-4D97-AF65-F5344CB8AC3E}">
        <p14:creationId xmlns:p14="http://schemas.microsoft.com/office/powerpoint/2010/main" val="397366804"/>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el 1">
            <a:extLst>
              <a:ext uri="{FF2B5EF4-FFF2-40B4-BE49-F238E27FC236}">
                <a16:creationId xmlns:a16="http://schemas.microsoft.com/office/drawing/2014/main" id="{6AB0FBAB-239F-D129-18B2-B718AFBD9F81}"/>
              </a:ext>
            </a:extLst>
          </p:cNvPr>
          <p:cNvSpPr>
            <a:spLocks noGrp="1"/>
          </p:cNvSpPr>
          <p:nvPr>
            <p:ph type="title"/>
          </p:nvPr>
        </p:nvSpPr>
        <p:spPr>
          <a:xfrm>
            <a:off x="643467" y="516835"/>
            <a:ext cx="3448259" cy="1666501"/>
          </a:xfrm>
        </p:spPr>
        <p:txBody>
          <a:bodyPr>
            <a:normAutofit/>
          </a:bodyPr>
          <a:lstStyle/>
          <a:p>
            <a:r>
              <a:rPr lang="da-DK" sz="3800" dirty="0" err="1">
                <a:solidFill>
                  <a:srgbClr val="FFFFFF"/>
                </a:solidFill>
              </a:rPr>
              <a:t>Limitations</a:t>
            </a:r>
            <a:r>
              <a:rPr lang="da-DK" sz="3800" dirty="0">
                <a:solidFill>
                  <a:srgbClr val="FFFFFF"/>
                </a:solidFill>
              </a:rPr>
              <a:t> &amp; </a:t>
            </a:r>
            <a:r>
              <a:rPr lang="da-DK" sz="3800" dirty="0" err="1">
                <a:solidFill>
                  <a:srgbClr val="FFFFFF"/>
                </a:solidFill>
              </a:rPr>
              <a:t>Considerations</a:t>
            </a:r>
            <a:endParaRPr lang="da-DK" sz="3800" dirty="0">
              <a:solidFill>
                <a:srgbClr val="FFFFFF"/>
              </a:solidFill>
            </a:endParaRPr>
          </a:p>
        </p:txBody>
      </p:sp>
      <p:cxnSp>
        <p:nvCxnSpPr>
          <p:cNvPr id="14" name="Straight Connector 13">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3686" y="2353592"/>
            <a:ext cx="32918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42685A3E-FC11-B693-9662-CFD79B047FAA}"/>
              </a:ext>
            </a:extLst>
          </p:cNvPr>
          <p:cNvSpPr>
            <a:spLocks noGrp="1"/>
          </p:cNvSpPr>
          <p:nvPr>
            <p:ph idx="1"/>
          </p:nvPr>
        </p:nvSpPr>
        <p:spPr>
          <a:xfrm>
            <a:off x="643467" y="2546224"/>
            <a:ext cx="3448259" cy="3342747"/>
          </a:xfrm>
        </p:spPr>
        <p:txBody>
          <a:bodyPr>
            <a:normAutofit/>
          </a:bodyPr>
          <a:lstStyle/>
          <a:p>
            <a:pPr>
              <a:buFont typeface="Wingdings" panose="05000000000000000000" pitchFamily="2" charset="2"/>
              <a:buChar char="§"/>
            </a:pPr>
            <a:r>
              <a:rPr lang="en-US" sz="1800" dirty="0">
                <a:solidFill>
                  <a:srgbClr val="FFFFFF"/>
                </a:solidFill>
              </a:rPr>
              <a:t> Statistical analyses </a:t>
            </a:r>
          </a:p>
          <a:p>
            <a:pPr lvl="1">
              <a:buFont typeface="Wingdings" panose="05000000000000000000" pitchFamily="2" charset="2"/>
              <a:buChar char="§"/>
            </a:pPr>
            <a:r>
              <a:rPr lang="en-US" sz="1600" dirty="0">
                <a:solidFill>
                  <a:srgbClr val="FFFFFF"/>
                </a:solidFill>
              </a:rPr>
              <a:t>Lack of DV</a:t>
            </a:r>
          </a:p>
          <a:p>
            <a:pPr>
              <a:buFont typeface="Wingdings" panose="05000000000000000000" pitchFamily="2" charset="2"/>
              <a:buChar char="§"/>
            </a:pPr>
            <a:r>
              <a:rPr lang="en-US" sz="1800" dirty="0">
                <a:solidFill>
                  <a:srgbClr val="FFFFFF"/>
                </a:solidFill>
              </a:rPr>
              <a:t> Segmenting UGC based on target groups</a:t>
            </a:r>
          </a:p>
          <a:p>
            <a:pPr>
              <a:buFont typeface="Wingdings" panose="05000000000000000000" pitchFamily="2" charset="2"/>
              <a:buChar char="§"/>
            </a:pPr>
            <a:r>
              <a:rPr lang="en-US" sz="1800" dirty="0">
                <a:solidFill>
                  <a:srgbClr val="FFFFFF"/>
                </a:solidFill>
              </a:rPr>
              <a:t> Franchise and chain hotels vs. stand-alone hotels</a:t>
            </a:r>
          </a:p>
          <a:p>
            <a:pPr>
              <a:buFont typeface="Wingdings" panose="05000000000000000000" pitchFamily="2" charset="2"/>
              <a:buChar char="§"/>
            </a:pPr>
            <a:endParaRPr lang="en-US" sz="1800" dirty="0">
              <a:solidFill>
                <a:srgbClr val="FFFFFF"/>
              </a:solidFill>
            </a:endParaRPr>
          </a:p>
          <a:p>
            <a:pPr>
              <a:buFont typeface="Wingdings" panose="05000000000000000000" pitchFamily="2" charset="2"/>
              <a:buChar char="§"/>
            </a:pPr>
            <a:endParaRPr lang="en-US" sz="1800" dirty="0">
              <a:solidFill>
                <a:srgbClr val="FFFFFF"/>
              </a:solidFill>
            </a:endParaRPr>
          </a:p>
        </p:txBody>
      </p:sp>
      <p:pic>
        <p:nvPicPr>
          <p:cNvPr id="5" name="Pladsholder til indhold 4" descr="Et billede, der indeholder mad, plate/tallerken, Cuisine, garnering&#10;&#10;Automatisk genereret beskrivelse">
            <a:extLst>
              <a:ext uri="{FF2B5EF4-FFF2-40B4-BE49-F238E27FC236}">
                <a16:creationId xmlns:a16="http://schemas.microsoft.com/office/drawing/2014/main" id="{907257F4-4164-C05F-2545-6DFB169030A8}"/>
              </a:ext>
            </a:extLst>
          </p:cNvPr>
          <p:cNvPicPr>
            <a:picLocks noChangeAspect="1"/>
          </p:cNvPicPr>
          <p:nvPr/>
        </p:nvPicPr>
        <p:blipFill rotWithShape="1">
          <a:blip r:embed="rId2">
            <a:extLst>
              <a:ext uri="{28A0092B-C50C-407E-A947-70E740481C1C}">
                <a14:useLocalDpi xmlns:a14="http://schemas.microsoft.com/office/drawing/2010/main" val="0"/>
              </a:ext>
            </a:extLst>
          </a:blip>
          <a:srcRect t="5473" r="-1" b="-1"/>
          <a:stretch/>
        </p:blipFill>
        <p:spPr>
          <a:xfrm>
            <a:off x="4654296" y="10"/>
            <a:ext cx="7537703" cy="6857990"/>
          </a:xfrm>
          <a:prstGeom prst="rect">
            <a:avLst/>
          </a:prstGeom>
        </p:spPr>
      </p:pic>
      <p:sp>
        <p:nvSpPr>
          <p:cNvPr id="6" name="Tekstfelt 5">
            <a:extLst>
              <a:ext uri="{FF2B5EF4-FFF2-40B4-BE49-F238E27FC236}">
                <a16:creationId xmlns:a16="http://schemas.microsoft.com/office/drawing/2014/main" id="{EAAAF5D6-9FF3-9DAA-47CF-CD5C894AF57F}"/>
              </a:ext>
            </a:extLst>
          </p:cNvPr>
          <p:cNvSpPr txBox="1"/>
          <p:nvPr/>
        </p:nvSpPr>
        <p:spPr>
          <a:xfrm>
            <a:off x="2367596" y="6573797"/>
            <a:ext cx="6096000" cy="246221"/>
          </a:xfrm>
          <a:prstGeom prst="rect">
            <a:avLst/>
          </a:prstGeom>
          <a:noFill/>
        </p:spPr>
        <p:txBody>
          <a:bodyPr wrap="square">
            <a:spAutoFit/>
          </a:bodyPr>
          <a:lstStyle/>
          <a:p>
            <a:pPr>
              <a:spcAft>
                <a:spcPts val="600"/>
              </a:spcAft>
            </a:pPr>
            <a:r>
              <a:rPr lang="en-US" sz="1000" dirty="0">
                <a:effectLst/>
                <a:ea typeface="Calibri" panose="020F0502020204030204" pitchFamily="34" charset="0"/>
              </a:rPr>
              <a:t>Source: </a:t>
            </a:r>
            <a:r>
              <a:rPr lang="en-US" sz="1000" dirty="0" err="1">
                <a:ea typeface="Calibri" panose="020F0502020204030204" pitchFamily="34" charset="0"/>
              </a:rPr>
              <a:t>Hostrups</a:t>
            </a:r>
            <a:r>
              <a:rPr lang="en-US" sz="1000" dirty="0">
                <a:ea typeface="Calibri" panose="020F0502020204030204" pitchFamily="34" charset="0"/>
              </a:rPr>
              <a:t> Hotel</a:t>
            </a:r>
            <a:r>
              <a:rPr lang="en-US" sz="1000" dirty="0">
                <a:effectLst/>
                <a:ea typeface="Calibri" panose="020F0502020204030204" pitchFamily="34" charset="0"/>
              </a:rPr>
              <a:t>, Instagram</a:t>
            </a:r>
          </a:p>
        </p:txBody>
      </p:sp>
    </p:spTree>
    <p:extLst>
      <p:ext uri="{BB962C8B-B14F-4D97-AF65-F5344CB8AC3E}">
        <p14:creationId xmlns:p14="http://schemas.microsoft.com/office/powerpoint/2010/main" val="1102034384"/>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a-DK"/>
          </a:p>
        </p:txBody>
      </p:sp>
      <p:cxnSp>
        <p:nvCxnSpPr>
          <p:cNvPr id="25" name="Straight Connector 24">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27" name="Rectangle 26">
            <a:extLst>
              <a:ext uri="{FF2B5EF4-FFF2-40B4-BE49-F238E27FC236}">
                <a16:creationId xmlns:a16="http://schemas.microsoft.com/office/drawing/2014/main" id="{548B4202-DCD5-4F8C-B481-743A989A9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456DA28-E65F-E469-828D-B936531D4DA3}"/>
              </a:ext>
            </a:extLst>
          </p:cNvPr>
          <p:cNvSpPr>
            <a:spLocks noGrp="1"/>
          </p:cNvSpPr>
          <p:nvPr>
            <p:ph type="title"/>
          </p:nvPr>
        </p:nvSpPr>
        <p:spPr>
          <a:xfrm>
            <a:off x="633999" y="4550230"/>
            <a:ext cx="10909073" cy="957902"/>
          </a:xfrm>
        </p:spPr>
        <p:txBody>
          <a:bodyPr vert="horz" lIns="91440" tIns="45720" rIns="91440" bIns="45720" rtlCol="0" anchor="b">
            <a:normAutofit/>
          </a:bodyPr>
          <a:lstStyle/>
          <a:p>
            <a:r>
              <a:rPr lang="en-US" sz="6000" dirty="0">
                <a:solidFill>
                  <a:schemeClr val="tx1">
                    <a:lumMod val="85000"/>
                    <a:lumOff val="15000"/>
                  </a:schemeClr>
                </a:solidFill>
              </a:rPr>
              <a:t>Thank you! Questions? </a:t>
            </a:r>
          </a:p>
        </p:txBody>
      </p:sp>
      <p:pic>
        <p:nvPicPr>
          <p:cNvPr id="7" name="Billede 6">
            <a:extLst>
              <a:ext uri="{FF2B5EF4-FFF2-40B4-BE49-F238E27FC236}">
                <a16:creationId xmlns:a16="http://schemas.microsoft.com/office/drawing/2014/main" id="{CB237D66-FE34-EDF1-A67C-8AA3C68FA0E2}"/>
              </a:ext>
            </a:extLst>
          </p:cNvPr>
          <p:cNvPicPr>
            <a:picLocks noChangeAspect="1"/>
          </p:cNvPicPr>
          <p:nvPr/>
        </p:nvPicPr>
        <p:blipFill rotWithShape="1">
          <a:blip r:embed="rId2"/>
          <a:srcRect r="2" b="6724"/>
          <a:stretch/>
        </p:blipFill>
        <p:spPr>
          <a:xfrm>
            <a:off x="833805" y="640080"/>
            <a:ext cx="2916089" cy="3602736"/>
          </a:xfrm>
          <a:prstGeom prst="rect">
            <a:avLst/>
          </a:prstGeom>
        </p:spPr>
      </p:pic>
      <p:cxnSp>
        <p:nvCxnSpPr>
          <p:cNvPr id="29" name="Straight Connector 28">
            <a:extLst>
              <a:ext uri="{FF2B5EF4-FFF2-40B4-BE49-F238E27FC236}">
                <a16:creationId xmlns:a16="http://schemas.microsoft.com/office/drawing/2014/main" id="{4FA8A11A-E0A0-4672-A17E-32CC5B422C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90558" y="1298448"/>
            <a:ext cx="0" cy="228600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5" name="Pladsholder til indhold 4">
            <a:extLst>
              <a:ext uri="{FF2B5EF4-FFF2-40B4-BE49-F238E27FC236}">
                <a16:creationId xmlns:a16="http://schemas.microsoft.com/office/drawing/2014/main" id="{0F161FC0-8322-B609-5007-0582E0C62A12}"/>
              </a:ext>
            </a:extLst>
          </p:cNvPr>
          <p:cNvPicPr>
            <a:picLocks noChangeAspect="1"/>
          </p:cNvPicPr>
          <p:nvPr/>
        </p:nvPicPr>
        <p:blipFill rotWithShape="1">
          <a:blip r:embed="rId3"/>
          <a:srcRect l="10066" r="-2" b="-2"/>
          <a:stretch/>
        </p:blipFill>
        <p:spPr>
          <a:xfrm>
            <a:off x="4631225" y="640080"/>
            <a:ext cx="2916082" cy="3602736"/>
          </a:xfrm>
          <a:prstGeom prst="rect">
            <a:avLst/>
          </a:prstGeom>
        </p:spPr>
      </p:pic>
      <p:cxnSp>
        <p:nvCxnSpPr>
          <p:cNvPr id="31" name="Straight Connector 30">
            <a:extLst>
              <a:ext uri="{FF2B5EF4-FFF2-40B4-BE49-F238E27FC236}">
                <a16:creationId xmlns:a16="http://schemas.microsoft.com/office/drawing/2014/main" id="{292D7FC5-B427-4FF7-8FC7-9DA3C276DA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87975" y="1298448"/>
            <a:ext cx="0" cy="228600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9" name="Pladsholder til indhold 8">
            <a:extLst>
              <a:ext uri="{FF2B5EF4-FFF2-40B4-BE49-F238E27FC236}">
                <a16:creationId xmlns:a16="http://schemas.microsoft.com/office/drawing/2014/main" id="{DEFEAC5E-FF91-208F-C3D1-62A2F6A4DC94}"/>
              </a:ext>
            </a:extLst>
          </p:cNvPr>
          <p:cNvPicPr>
            <a:picLocks noGrp="1" noChangeAspect="1"/>
          </p:cNvPicPr>
          <p:nvPr>
            <p:ph idx="1"/>
          </p:nvPr>
        </p:nvPicPr>
        <p:blipFill>
          <a:blip r:embed="rId4"/>
          <a:stretch>
            <a:fillRect/>
          </a:stretch>
        </p:blipFill>
        <p:spPr>
          <a:xfrm>
            <a:off x="8477111" y="640080"/>
            <a:ext cx="2819140" cy="3602736"/>
          </a:xfrm>
          <a:prstGeom prst="rect">
            <a:avLst/>
          </a:prstGeom>
        </p:spPr>
      </p:pic>
      <p:cxnSp>
        <p:nvCxnSpPr>
          <p:cNvPr id="33" name="Straight Connector 32">
            <a:extLst>
              <a:ext uri="{FF2B5EF4-FFF2-40B4-BE49-F238E27FC236}">
                <a16:creationId xmlns:a16="http://schemas.microsoft.com/office/drawing/2014/main" id="{F7F57F6B-E621-4E40-A34D-2FE12902AA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45296"/>
            <a:ext cx="10515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8EE702CF-91CE-4661-ACBF-3C8160D1B4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a-DK"/>
          </a:p>
        </p:txBody>
      </p:sp>
      <p:sp>
        <p:nvSpPr>
          <p:cNvPr id="10" name="Tekstfelt 9">
            <a:extLst>
              <a:ext uri="{FF2B5EF4-FFF2-40B4-BE49-F238E27FC236}">
                <a16:creationId xmlns:a16="http://schemas.microsoft.com/office/drawing/2014/main" id="{0120B954-D0F2-0B41-431D-539BEFB48E31}"/>
              </a:ext>
            </a:extLst>
          </p:cNvPr>
          <p:cNvSpPr txBox="1"/>
          <p:nvPr/>
        </p:nvSpPr>
        <p:spPr>
          <a:xfrm>
            <a:off x="633999" y="6502153"/>
            <a:ext cx="6096000" cy="246221"/>
          </a:xfrm>
          <a:prstGeom prst="rect">
            <a:avLst/>
          </a:prstGeom>
          <a:noFill/>
        </p:spPr>
        <p:txBody>
          <a:bodyPr wrap="square">
            <a:spAutoFit/>
          </a:bodyPr>
          <a:lstStyle/>
          <a:p>
            <a:pPr>
              <a:spcAft>
                <a:spcPts val="600"/>
              </a:spcAft>
            </a:pPr>
            <a:r>
              <a:rPr lang="en-US" sz="1000" dirty="0">
                <a:solidFill>
                  <a:schemeClr val="bg1"/>
                </a:solidFill>
                <a:effectLst/>
                <a:ea typeface="Calibri" panose="020F0502020204030204" pitchFamily="34" charset="0"/>
              </a:rPr>
              <a:t>Source: NIMB Hotel Copenhagen</a:t>
            </a:r>
            <a:r>
              <a:rPr lang="en-US" sz="1000" dirty="0">
                <a:solidFill>
                  <a:schemeClr val="bg1"/>
                </a:solidFill>
                <a:ea typeface="Calibri" panose="020F0502020204030204" pitchFamily="34" charset="0"/>
              </a:rPr>
              <a:t>, </a:t>
            </a:r>
            <a:r>
              <a:rPr lang="en-US" sz="1000" dirty="0">
                <a:solidFill>
                  <a:schemeClr val="bg1"/>
                </a:solidFill>
                <a:effectLst/>
                <a:ea typeface="Calibri" panose="020F0502020204030204" pitchFamily="34" charset="0"/>
              </a:rPr>
              <a:t>Instagram</a:t>
            </a:r>
          </a:p>
        </p:txBody>
      </p:sp>
    </p:spTree>
    <p:extLst>
      <p:ext uri="{BB962C8B-B14F-4D97-AF65-F5344CB8AC3E}">
        <p14:creationId xmlns:p14="http://schemas.microsoft.com/office/powerpoint/2010/main" val="3235130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a-DK"/>
          </a:p>
        </p:txBody>
      </p:sp>
      <p:cxnSp>
        <p:nvCxnSpPr>
          <p:cNvPr id="14" name="Straight Connector 13">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el 1">
            <a:extLst>
              <a:ext uri="{FF2B5EF4-FFF2-40B4-BE49-F238E27FC236}">
                <a16:creationId xmlns:a16="http://schemas.microsoft.com/office/drawing/2014/main" id="{3BC075AC-FC94-EDE1-C9F5-346981AE1A1D}"/>
              </a:ext>
            </a:extLst>
          </p:cNvPr>
          <p:cNvSpPr>
            <a:spLocks noGrp="1"/>
          </p:cNvSpPr>
          <p:nvPr>
            <p:ph type="title"/>
          </p:nvPr>
        </p:nvSpPr>
        <p:spPr>
          <a:xfrm>
            <a:off x="643467" y="516835"/>
            <a:ext cx="3448259" cy="1666501"/>
          </a:xfrm>
        </p:spPr>
        <p:txBody>
          <a:bodyPr vert="horz" lIns="91440" tIns="45720" rIns="91440" bIns="45720" rtlCol="0" anchor="b">
            <a:normAutofit/>
          </a:bodyPr>
          <a:lstStyle/>
          <a:p>
            <a:r>
              <a:rPr lang="en-US" sz="4000" dirty="0">
                <a:solidFill>
                  <a:srgbClr val="FFFFFF"/>
                </a:solidFill>
              </a:rPr>
              <a:t>Introduction</a:t>
            </a:r>
          </a:p>
        </p:txBody>
      </p:sp>
      <p:cxnSp>
        <p:nvCxnSpPr>
          <p:cNvPr id="18" name="Straight Connector 17">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3686" y="2353592"/>
            <a:ext cx="32918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1" name="Pladsholder til indhold 3">
            <a:extLst>
              <a:ext uri="{FF2B5EF4-FFF2-40B4-BE49-F238E27FC236}">
                <a16:creationId xmlns:a16="http://schemas.microsoft.com/office/drawing/2014/main" id="{D1BE0CAE-167C-CB85-7B1A-B187A51CC9A4}"/>
              </a:ext>
            </a:extLst>
          </p:cNvPr>
          <p:cNvSpPr>
            <a:spLocks noGrp="1"/>
          </p:cNvSpPr>
          <p:nvPr>
            <p:ph sz="half" idx="1"/>
          </p:nvPr>
        </p:nvSpPr>
        <p:spPr>
          <a:xfrm>
            <a:off x="643467" y="2546224"/>
            <a:ext cx="3448259" cy="3342747"/>
          </a:xfrm>
        </p:spPr>
        <p:txBody>
          <a:bodyPr vert="horz" lIns="0" tIns="45720" rIns="0" bIns="45720" rtlCol="0">
            <a:normAutofit/>
          </a:bodyPr>
          <a:lstStyle/>
          <a:p>
            <a:pPr marL="0" indent="0">
              <a:lnSpc>
                <a:spcPct val="100000"/>
              </a:lnSpc>
              <a:buNone/>
            </a:pPr>
            <a:endParaRPr lang="en-US" sz="1800" dirty="0">
              <a:effectLst/>
              <a:ea typeface="Calibri" panose="020F0502020204030204" pitchFamily="34" charset="0"/>
            </a:endParaRPr>
          </a:p>
          <a:p>
            <a:pPr>
              <a:lnSpc>
                <a:spcPct val="100000"/>
              </a:lnSpc>
              <a:buFont typeface="Wingdings" panose="05000000000000000000" pitchFamily="2" charset="2"/>
              <a:buChar char="§"/>
            </a:pPr>
            <a:r>
              <a:rPr lang="en-US" sz="1800" dirty="0">
                <a:effectLst/>
                <a:ea typeface="Calibri" panose="020F0502020204030204" pitchFamily="34" charset="0"/>
              </a:rPr>
              <a:t>Over 60% of travelers share their own content from holidays or travels on social media (Statista, 2019)</a:t>
            </a:r>
          </a:p>
          <a:p>
            <a:pPr>
              <a:lnSpc>
                <a:spcPct val="100000"/>
              </a:lnSpc>
              <a:buFont typeface="Wingdings" panose="05000000000000000000" pitchFamily="2" charset="2"/>
              <a:buChar char="§"/>
            </a:pPr>
            <a:r>
              <a:rPr lang="en-US" sz="1800" dirty="0">
                <a:effectLst/>
                <a:ea typeface="Calibri" panose="020F0502020204030204" pitchFamily="34" charset="0"/>
              </a:rPr>
              <a:t>Hotels are increasingly interested in staging the scene to provide their guests with an </a:t>
            </a:r>
            <a:r>
              <a:rPr lang="en-US" sz="1800" i="1" dirty="0">
                <a:effectLst/>
                <a:ea typeface="Calibri" panose="020F0502020204030204" pitchFamily="34" charset="0"/>
              </a:rPr>
              <a:t>instagrammable moment</a:t>
            </a:r>
            <a:r>
              <a:rPr lang="en-US" sz="1800" dirty="0">
                <a:effectLst/>
                <a:ea typeface="Calibri" panose="020F0502020204030204" pitchFamily="34" charset="0"/>
              </a:rPr>
              <a:t> (Anderson, 2017)</a:t>
            </a:r>
          </a:p>
          <a:p>
            <a:pPr>
              <a:lnSpc>
                <a:spcPct val="100000"/>
              </a:lnSpc>
              <a:buFont typeface="Wingdings" panose="05000000000000000000" pitchFamily="2" charset="2"/>
              <a:buChar char="§"/>
            </a:pPr>
            <a:endParaRPr lang="en-US" sz="1800" dirty="0">
              <a:ea typeface="Calibri" panose="020F0502020204030204" pitchFamily="34" charset="0"/>
            </a:endParaRPr>
          </a:p>
          <a:p>
            <a:pPr>
              <a:lnSpc>
                <a:spcPct val="100000"/>
              </a:lnSpc>
              <a:buFont typeface="Wingdings" panose="05000000000000000000" pitchFamily="2" charset="2"/>
              <a:buChar char="§"/>
            </a:pPr>
            <a:endParaRPr lang="en-US" sz="1800" dirty="0">
              <a:effectLst/>
              <a:ea typeface="Calibri" panose="020F0502020204030204" pitchFamily="34" charset="0"/>
            </a:endParaRPr>
          </a:p>
          <a:p>
            <a:pPr>
              <a:lnSpc>
                <a:spcPct val="100000"/>
              </a:lnSpc>
              <a:buFont typeface="Wingdings" panose="05000000000000000000" pitchFamily="2" charset="2"/>
              <a:buChar char="§"/>
            </a:pPr>
            <a:endParaRPr lang="en-US" sz="1800" dirty="0">
              <a:effectLst/>
              <a:ea typeface="Calibri" panose="020F0502020204030204" pitchFamily="34" charset="0"/>
            </a:endParaRPr>
          </a:p>
          <a:p>
            <a:pPr>
              <a:lnSpc>
                <a:spcPct val="100000"/>
              </a:lnSpc>
              <a:buFont typeface="Wingdings" panose="05000000000000000000" pitchFamily="2" charset="2"/>
              <a:buChar char="§"/>
            </a:pPr>
            <a:endParaRPr lang="en-US" sz="1800" dirty="0">
              <a:effectLst/>
              <a:ea typeface="Calibri" panose="020F0502020204030204" pitchFamily="34" charset="0"/>
            </a:endParaRPr>
          </a:p>
          <a:p>
            <a:pPr>
              <a:lnSpc>
                <a:spcPct val="100000"/>
              </a:lnSpc>
              <a:buFont typeface="Wingdings" panose="05000000000000000000" pitchFamily="2" charset="2"/>
              <a:buChar char="§"/>
            </a:pPr>
            <a:endParaRPr lang="en-US" sz="1800" dirty="0">
              <a:effectLst/>
              <a:latin typeface="Times New Roman" panose="02020603050405020304" pitchFamily="18" charset="0"/>
              <a:ea typeface="Calibri" panose="020F0502020204030204" pitchFamily="34" charset="0"/>
            </a:endParaRPr>
          </a:p>
          <a:p>
            <a:pPr>
              <a:lnSpc>
                <a:spcPct val="100000"/>
              </a:lnSpc>
            </a:pPr>
            <a:endParaRPr lang="en-US" sz="1800" dirty="0">
              <a:solidFill>
                <a:srgbClr val="FFFFFF"/>
              </a:solidFill>
            </a:endParaRPr>
          </a:p>
        </p:txBody>
      </p:sp>
      <p:pic>
        <p:nvPicPr>
          <p:cNvPr id="7" name="Pladsholder til indhold 6" descr="Et billede, der indeholder træ, Botanisk have, have, plante&#10;&#10;Automatisk genereret beskrivelse">
            <a:extLst>
              <a:ext uri="{FF2B5EF4-FFF2-40B4-BE49-F238E27FC236}">
                <a16:creationId xmlns:a16="http://schemas.microsoft.com/office/drawing/2014/main" id="{F17BAEB0-0673-55B4-2924-4A5A8B86B3FD}"/>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1708" r="-1" b="4736"/>
          <a:stretch/>
        </p:blipFill>
        <p:spPr>
          <a:xfrm>
            <a:off x="4654296" y="10"/>
            <a:ext cx="7537703" cy="6857990"/>
          </a:xfrm>
          <a:prstGeom prst="rect">
            <a:avLst/>
          </a:prstGeom>
        </p:spPr>
      </p:pic>
      <p:sp>
        <p:nvSpPr>
          <p:cNvPr id="9" name="Tekstfelt 8">
            <a:extLst>
              <a:ext uri="{FF2B5EF4-FFF2-40B4-BE49-F238E27FC236}">
                <a16:creationId xmlns:a16="http://schemas.microsoft.com/office/drawing/2014/main" id="{19BF63F1-3187-CB62-47E1-F7BF477AE6BC}"/>
              </a:ext>
            </a:extLst>
          </p:cNvPr>
          <p:cNvSpPr txBox="1"/>
          <p:nvPr/>
        </p:nvSpPr>
        <p:spPr>
          <a:xfrm>
            <a:off x="4752501" y="6506289"/>
            <a:ext cx="4314092" cy="246221"/>
          </a:xfrm>
          <a:prstGeom prst="rect">
            <a:avLst/>
          </a:prstGeom>
          <a:noFill/>
        </p:spPr>
        <p:txBody>
          <a:bodyPr wrap="square">
            <a:spAutoFit/>
          </a:bodyPr>
          <a:lstStyle/>
          <a:p>
            <a:pPr>
              <a:lnSpc>
                <a:spcPct val="100000"/>
              </a:lnSpc>
            </a:pPr>
            <a:r>
              <a:rPr lang="en-US" sz="1000" dirty="0">
                <a:effectLst/>
                <a:ea typeface="Calibri" panose="020F0502020204030204" pitchFamily="34" charset="0"/>
              </a:rPr>
              <a:t>Source: </a:t>
            </a:r>
            <a:r>
              <a:rPr lang="en-US" sz="1000" dirty="0" err="1">
                <a:effectLst/>
                <a:ea typeface="Calibri" panose="020F0502020204030204" pitchFamily="34" charset="0"/>
              </a:rPr>
              <a:t>Guldsmeden</a:t>
            </a:r>
            <a:r>
              <a:rPr lang="en-US" sz="1000" dirty="0">
                <a:effectLst/>
                <a:ea typeface="Calibri" panose="020F0502020204030204" pitchFamily="34" charset="0"/>
              </a:rPr>
              <a:t> Hotels, Instagram</a:t>
            </a:r>
          </a:p>
        </p:txBody>
      </p:sp>
    </p:spTree>
    <p:extLst>
      <p:ext uri="{BB962C8B-B14F-4D97-AF65-F5344CB8AC3E}">
        <p14:creationId xmlns:p14="http://schemas.microsoft.com/office/powerpoint/2010/main" val="1328601947"/>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16">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 name="Titel 6">
            <a:extLst>
              <a:ext uri="{FF2B5EF4-FFF2-40B4-BE49-F238E27FC236}">
                <a16:creationId xmlns:a16="http://schemas.microsoft.com/office/drawing/2014/main" id="{0BABEF0D-76F9-7053-DFD2-6A94CECED736}"/>
              </a:ext>
            </a:extLst>
          </p:cNvPr>
          <p:cNvSpPr>
            <a:spLocks noGrp="1"/>
          </p:cNvSpPr>
          <p:nvPr>
            <p:ph type="title"/>
          </p:nvPr>
        </p:nvSpPr>
        <p:spPr>
          <a:xfrm>
            <a:off x="643467" y="516835"/>
            <a:ext cx="3448259" cy="1666501"/>
          </a:xfrm>
        </p:spPr>
        <p:txBody>
          <a:bodyPr>
            <a:normAutofit/>
          </a:bodyPr>
          <a:lstStyle/>
          <a:p>
            <a:pPr>
              <a:spcBef>
                <a:spcPts val="200"/>
              </a:spcBef>
            </a:pPr>
            <a:r>
              <a:rPr lang="en-US" sz="2800" i="1" dirty="0">
                <a:solidFill>
                  <a:srgbClr val="FFFFFF"/>
                </a:solidFill>
                <a:effectLst/>
                <a:ea typeface="Times New Roman" panose="02020603050405020304" pitchFamily="18" charset="0"/>
                <a:cs typeface="Times New Roman" panose="02020603050405020304" pitchFamily="18" charset="0"/>
              </a:rPr>
              <a:t>Social Media: An omnipresent tool for hotels and their guests </a:t>
            </a:r>
            <a:endParaRPr lang="da-DK" sz="2800" i="1" dirty="0">
              <a:solidFill>
                <a:srgbClr val="FFFFFF"/>
              </a:solidFill>
              <a:effectLst/>
              <a:ea typeface="Times New Roman" panose="02020603050405020304" pitchFamily="18" charset="0"/>
              <a:cs typeface="Times New Roman" panose="02020603050405020304" pitchFamily="18" charset="0"/>
            </a:endParaRPr>
          </a:p>
        </p:txBody>
      </p:sp>
      <p:cxnSp>
        <p:nvCxnSpPr>
          <p:cNvPr id="22" name="Straight Connector 18">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3686" y="2353592"/>
            <a:ext cx="32918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Content Placeholder 13">
            <a:extLst>
              <a:ext uri="{FF2B5EF4-FFF2-40B4-BE49-F238E27FC236}">
                <a16:creationId xmlns:a16="http://schemas.microsoft.com/office/drawing/2014/main" id="{5138C1E0-9C5A-E964-C91B-09826875384D}"/>
              </a:ext>
            </a:extLst>
          </p:cNvPr>
          <p:cNvSpPr>
            <a:spLocks noGrp="1"/>
          </p:cNvSpPr>
          <p:nvPr>
            <p:ph idx="1"/>
          </p:nvPr>
        </p:nvSpPr>
        <p:spPr>
          <a:xfrm>
            <a:off x="643467" y="2546224"/>
            <a:ext cx="3448259" cy="3342747"/>
          </a:xfrm>
        </p:spPr>
        <p:txBody>
          <a:bodyPr>
            <a:normAutofit/>
          </a:bodyPr>
          <a:lstStyle/>
          <a:p>
            <a:pPr>
              <a:buFont typeface="Wingdings" panose="05000000000000000000" pitchFamily="2" charset="2"/>
              <a:buChar char="§"/>
            </a:pPr>
            <a:r>
              <a:rPr lang="en-US" sz="1800" dirty="0">
                <a:solidFill>
                  <a:srgbClr val="FFFFFF"/>
                </a:solidFill>
              </a:rPr>
              <a:t> Instigates dialogue between guest and hotel </a:t>
            </a:r>
          </a:p>
          <a:p>
            <a:pPr>
              <a:buFont typeface="Wingdings" panose="05000000000000000000" pitchFamily="2" charset="2"/>
              <a:buChar char="§"/>
            </a:pPr>
            <a:r>
              <a:rPr lang="en-US" sz="1800" dirty="0">
                <a:effectLst/>
                <a:ea typeface="Calibri" panose="020F0502020204030204" pitchFamily="34" charset="0"/>
              </a:rPr>
              <a:t>Hotels’ proactive presence in the social media verse is a must </a:t>
            </a:r>
          </a:p>
          <a:p>
            <a:pPr>
              <a:buFont typeface="Wingdings" panose="05000000000000000000" pitchFamily="2" charset="2"/>
              <a:buChar char="§"/>
            </a:pPr>
            <a:r>
              <a:rPr lang="en-US" sz="1800" dirty="0">
                <a:effectLst/>
                <a:ea typeface="Calibri" panose="020F0502020204030204" pitchFamily="34" charset="0"/>
              </a:rPr>
              <a:t>Activating customer engagement on social media plays an important role in increasing purchase intentions for hotels (</a:t>
            </a:r>
            <a:r>
              <a:rPr lang="en-US" sz="1800" dirty="0" err="1">
                <a:effectLst/>
                <a:ea typeface="Calibri" panose="020F0502020204030204" pitchFamily="34" charset="0"/>
              </a:rPr>
              <a:t>Yoong</a:t>
            </a:r>
            <a:r>
              <a:rPr lang="en-US" sz="1800" dirty="0">
                <a:effectLst/>
                <a:ea typeface="Calibri" panose="020F0502020204030204" pitchFamily="34" charset="0"/>
              </a:rPr>
              <a:t> &amp; Lian, 2019)</a:t>
            </a:r>
            <a:endParaRPr lang="en-US" sz="1800" dirty="0">
              <a:solidFill>
                <a:srgbClr val="FFFFFF"/>
              </a:solidFill>
            </a:endParaRPr>
          </a:p>
          <a:p>
            <a:pPr>
              <a:buFont typeface="Wingdings" panose="05000000000000000000" pitchFamily="2" charset="2"/>
              <a:buChar char="§"/>
            </a:pPr>
            <a:endParaRPr lang="en-US" sz="1800" dirty="0">
              <a:solidFill>
                <a:srgbClr val="FFFFFF"/>
              </a:solidFill>
            </a:endParaRPr>
          </a:p>
          <a:p>
            <a:pPr>
              <a:buFont typeface="Wingdings" panose="05000000000000000000" pitchFamily="2" charset="2"/>
              <a:buChar char="§"/>
            </a:pPr>
            <a:endParaRPr lang="en-US" sz="1800" dirty="0">
              <a:solidFill>
                <a:srgbClr val="FFFFFF"/>
              </a:solidFill>
            </a:endParaRPr>
          </a:p>
        </p:txBody>
      </p:sp>
      <p:pic>
        <p:nvPicPr>
          <p:cNvPr id="10" name="Pladsholder til indhold 9" descr="Et billede, der indeholder indendørs, møbel, mur, bord&#10;&#10;Automatisk genereret beskrivelse">
            <a:extLst>
              <a:ext uri="{FF2B5EF4-FFF2-40B4-BE49-F238E27FC236}">
                <a16:creationId xmlns:a16="http://schemas.microsoft.com/office/drawing/2014/main" id="{5F2B8B3D-5D2A-3196-E643-A72D8B5FDBF2}"/>
              </a:ext>
            </a:extLst>
          </p:cNvPr>
          <p:cNvPicPr>
            <a:picLocks noChangeAspect="1"/>
          </p:cNvPicPr>
          <p:nvPr/>
        </p:nvPicPr>
        <p:blipFill rotWithShape="1">
          <a:blip r:embed="rId3">
            <a:extLst>
              <a:ext uri="{28A0092B-C50C-407E-A947-70E740481C1C}">
                <a14:useLocalDpi xmlns:a14="http://schemas.microsoft.com/office/drawing/2010/main" val="0"/>
              </a:ext>
            </a:extLst>
          </a:blip>
          <a:srcRect t="18553" b="8434"/>
          <a:stretch/>
        </p:blipFill>
        <p:spPr>
          <a:xfrm>
            <a:off x="4654296" y="10"/>
            <a:ext cx="7537703" cy="6857990"/>
          </a:xfrm>
          <a:prstGeom prst="rect">
            <a:avLst/>
          </a:prstGeom>
        </p:spPr>
      </p:pic>
      <p:sp>
        <p:nvSpPr>
          <p:cNvPr id="12" name="Tekstfelt 11">
            <a:extLst>
              <a:ext uri="{FF2B5EF4-FFF2-40B4-BE49-F238E27FC236}">
                <a16:creationId xmlns:a16="http://schemas.microsoft.com/office/drawing/2014/main" id="{041DE14E-B447-7889-1E4D-A2387253B461}"/>
              </a:ext>
            </a:extLst>
          </p:cNvPr>
          <p:cNvSpPr txBox="1"/>
          <p:nvPr/>
        </p:nvSpPr>
        <p:spPr>
          <a:xfrm>
            <a:off x="2225252" y="6573797"/>
            <a:ext cx="6096000" cy="246221"/>
          </a:xfrm>
          <a:prstGeom prst="rect">
            <a:avLst/>
          </a:prstGeom>
          <a:noFill/>
        </p:spPr>
        <p:txBody>
          <a:bodyPr wrap="square">
            <a:spAutoFit/>
          </a:bodyPr>
          <a:lstStyle/>
          <a:p>
            <a:pPr>
              <a:lnSpc>
                <a:spcPct val="100000"/>
              </a:lnSpc>
            </a:pPr>
            <a:r>
              <a:rPr lang="en-US" sz="1000" dirty="0">
                <a:effectLst/>
                <a:ea typeface="Calibri" panose="020F0502020204030204" pitchFamily="34" charset="0"/>
              </a:rPr>
              <a:t>Source: </a:t>
            </a:r>
            <a:r>
              <a:rPr lang="en-US" sz="1000" dirty="0" err="1">
                <a:effectLst/>
                <a:ea typeface="Calibri" panose="020F0502020204030204" pitchFamily="34" charset="0"/>
              </a:rPr>
              <a:t>Svinkløv</a:t>
            </a:r>
            <a:r>
              <a:rPr lang="en-US" sz="1000" dirty="0">
                <a:effectLst/>
                <a:ea typeface="Calibri" panose="020F0502020204030204" pitchFamily="34" charset="0"/>
              </a:rPr>
              <a:t> </a:t>
            </a:r>
            <a:r>
              <a:rPr lang="en-US" sz="1000" dirty="0" err="1">
                <a:effectLst/>
                <a:ea typeface="Calibri" panose="020F0502020204030204" pitchFamily="34" charset="0"/>
              </a:rPr>
              <a:t>Badehotel</a:t>
            </a:r>
            <a:r>
              <a:rPr lang="en-US" sz="1000" dirty="0">
                <a:effectLst/>
                <a:ea typeface="Calibri" panose="020F0502020204030204" pitchFamily="34" charset="0"/>
              </a:rPr>
              <a:t>, Instagram</a:t>
            </a:r>
          </a:p>
        </p:txBody>
      </p:sp>
    </p:spTree>
    <p:extLst>
      <p:ext uri="{BB962C8B-B14F-4D97-AF65-F5344CB8AC3E}">
        <p14:creationId xmlns:p14="http://schemas.microsoft.com/office/powerpoint/2010/main" val="1434301187"/>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el 1">
            <a:extLst>
              <a:ext uri="{FF2B5EF4-FFF2-40B4-BE49-F238E27FC236}">
                <a16:creationId xmlns:a16="http://schemas.microsoft.com/office/drawing/2014/main" id="{EA8293CF-F2FF-D50A-486B-D8B3135D5570}"/>
              </a:ext>
            </a:extLst>
          </p:cNvPr>
          <p:cNvSpPr>
            <a:spLocks noGrp="1"/>
          </p:cNvSpPr>
          <p:nvPr>
            <p:ph type="title"/>
          </p:nvPr>
        </p:nvSpPr>
        <p:spPr>
          <a:xfrm>
            <a:off x="643467" y="516835"/>
            <a:ext cx="3448259" cy="1666501"/>
          </a:xfrm>
        </p:spPr>
        <p:txBody>
          <a:bodyPr>
            <a:normAutofit/>
          </a:bodyPr>
          <a:lstStyle/>
          <a:p>
            <a:pPr>
              <a:spcBef>
                <a:spcPts val="200"/>
              </a:spcBef>
            </a:pPr>
            <a:r>
              <a:rPr lang="en-US" sz="2800">
                <a:solidFill>
                  <a:srgbClr val="FFFFFF"/>
                </a:solidFill>
                <a:effectLst/>
                <a:ea typeface="Times New Roman" panose="02020603050405020304" pitchFamily="18" charset="0"/>
                <a:cs typeface="Times New Roman" panose="02020603050405020304" pitchFamily="18" charset="0"/>
              </a:rPr>
              <a:t>Instagram: A visual storytelling tool for travelers and hotels alike  </a:t>
            </a:r>
            <a:endParaRPr lang="da-DK" sz="2800">
              <a:solidFill>
                <a:srgbClr val="FFFFFF"/>
              </a:solidFill>
              <a:effectLst/>
              <a:ea typeface="Times New Roman" panose="02020603050405020304" pitchFamily="18" charset="0"/>
              <a:cs typeface="Times New Roman" panose="02020603050405020304" pitchFamily="18" charset="0"/>
            </a:endParaRPr>
          </a:p>
        </p:txBody>
      </p:sp>
      <p:cxnSp>
        <p:nvCxnSpPr>
          <p:cNvPr id="12" name="Straight Connector 11">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3686" y="2353592"/>
            <a:ext cx="32918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Pladsholder til indhold 2">
            <a:extLst>
              <a:ext uri="{FF2B5EF4-FFF2-40B4-BE49-F238E27FC236}">
                <a16:creationId xmlns:a16="http://schemas.microsoft.com/office/drawing/2014/main" id="{546950E3-C0A8-2C0B-B6E5-CFCC23354B1F}"/>
              </a:ext>
            </a:extLst>
          </p:cNvPr>
          <p:cNvSpPr>
            <a:spLocks noGrp="1"/>
          </p:cNvSpPr>
          <p:nvPr>
            <p:ph idx="1"/>
          </p:nvPr>
        </p:nvSpPr>
        <p:spPr>
          <a:xfrm>
            <a:off x="643467" y="2546224"/>
            <a:ext cx="3448259" cy="3342747"/>
          </a:xfrm>
        </p:spPr>
        <p:txBody>
          <a:bodyPr>
            <a:normAutofit/>
          </a:bodyPr>
          <a:lstStyle/>
          <a:p>
            <a:pPr>
              <a:buFont typeface="Wingdings" panose="05000000000000000000" pitchFamily="2" charset="2"/>
              <a:buChar char="§"/>
            </a:pPr>
            <a:r>
              <a:rPr lang="en-US" sz="1800" dirty="0">
                <a:effectLst/>
                <a:ea typeface="Calibri" panose="020F0502020204030204" pitchFamily="34" charset="0"/>
              </a:rPr>
              <a:t>Instagram has 1.28 billion users as of 2023 (Statista, 2023)</a:t>
            </a:r>
          </a:p>
          <a:p>
            <a:pPr>
              <a:buFont typeface="Wingdings" panose="05000000000000000000" pitchFamily="2" charset="2"/>
              <a:buChar char="§"/>
            </a:pPr>
            <a:r>
              <a:rPr lang="en-US" sz="1800" dirty="0">
                <a:effectLst/>
                <a:ea typeface="Calibri" panose="020F0502020204030204" pitchFamily="34" charset="0"/>
              </a:rPr>
              <a:t>Fourth most popular social media platform in the world – behind only Facebook, YouTube and WhatsApp (Statista, 2022)</a:t>
            </a:r>
            <a:r>
              <a:rPr lang="en-US" sz="1800" dirty="0">
                <a:solidFill>
                  <a:srgbClr val="FFFFFF"/>
                </a:solidFill>
                <a:effectLst/>
                <a:ea typeface="Calibri" panose="020F0502020204030204" pitchFamily="34" charset="0"/>
              </a:rPr>
              <a:t> </a:t>
            </a:r>
          </a:p>
          <a:p>
            <a:pPr>
              <a:buFont typeface="Wingdings" panose="05000000000000000000" pitchFamily="2" charset="2"/>
              <a:buChar char="§"/>
            </a:pPr>
            <a:r>
              <a:rPr lang="en-US" sz="1800" dirty="0">
                <a:solidFill>
                  <a:srgbClr val="FFFFFF"/>
                </a:solidFill>
                <a:effectLst/>
                <a:ea typeface="Calibri" panose="020F0502020204030204" pitchFamily="34" charset="0"/>
              </a:rPr>
              <a:t>Engagement is highly dependent on the platform (</a:t>
            </a:r>
            <a:r>
              <a:rPr lang="en-US" sz="1800" dirty="0" err="1">
                <a:solidFill>
                  <a:srgbClr val="FFFFFF"/>
                </a:solidFill>
                <a:effectLst/>
                <a:ea typeface="Calibri" panose="020F0502020204030204" pitchFamily="34" charset="0"/>
              </a:rPr>
              <a:t>Voorveld</a:t>
            </a:r>
            <a:r>
              <a:rPr lang="en-US" sz="1800" dirty="0">
                <a:solidFill>
                  <a:srgbClr val="FFFFFF"/>
                </a:solidFill>
                <a:effectLst/>
                <a:ea typeface="Calibri" panose="020F0502020204030204" pitchFamily="34" charset="0"/>
              </a:rPr>
              <a:t> et al., 2018)</a:t>
            </a:r>
            <a:endParaRPr lang="da-DK" sz="1800" dirty="0">
              <a:solidFill>
                <a:srgbClr val="FFFFFF"/>
              </a:solidFill>
            </a:endParaRPr>
          </a:p>
          <a:p>
            <a:pPr>
              <a:buFont typeface="Wingdings" panose="05000000000000000000" pitchFamily="2" charset="2"/>
              <a:buChar char="§"/>
            </a:pPr>
            <a:endParaRPr lang="en-US" sz="1800" dirty="0">
              <a:solidFill>
                <a:srgbClr val="FFFFFF"/>
              </a:solidFill>
              <a:effectLst/>
              <a:ea typeface="Calibri" panose="020F0502020204030204" pitchFamily="34" charset="0"/>
            </a:endParaRPr>
          </a:p>
          <a:p>
            <a:pPr>
              <a:buFont typeface="Wingdings" panose="05000000000000000000" pitchFamily="2" charset="2"/>
              <a:buChar char="§"/>
            </a:pPr>
            <a:endParaRPr lang="en-US" sz="1800" dirty="0">
              <a:solidFill>
                <a:srgbClr val="FFFFFF"/>
              </a:solidFill>
              <a:effectLst/>
              <a:ea typeface="Calibri" panose="020F0502020204030204" pitchFamily="34" charset="0"/>
            </a:endParaRPr>
          </a:p>
          <a:p>
            <a:endParaRPr lang="da-DK" sz="1800" dirty="0">
              <a:solidFill>
                <a:srgbClr val="FFFFFF"/>
              </a:solidFill>
            </a:endParaRPr>
          </a:p>
        </p:txBody>
      </p:sp>
      <p:pic>
        <p:nvPicPr>
          <p:cNvPr id="5" name="Billede 4" descr="Et billede, der indeholder mad, Cuisine, måltid, plate/tallerken&#10;&#10;Automatisk genereret beskrivelse">
            <a:extLst>
              <a:ext uri="{FF2B5EF4-FFF2-40B4-BE49-F238E27FC236}">
                <a16:creationId xmlns:a16="http://schemas.microsoft.com/office/drawing/2014/main" id="{63DF34C7-1B1C-7881-F709-C755A990A315}"/>
              </a:ext>
            </a:extLst>
          </p:cNvPr>
          <p:cNvPicPr>
            <a:picLocks noChangeAspect="1"/>
          </p:cNvPicPr>
          <p:nvPr/>
        </p:nvPicPr>
        <p:blipFill rotWithShape="1">
          <a:blip r:embed="rId3">
            <a:extLst>
              <a:ext uri="{28A0092B-C50C-407E-A947-70E740481C1C}">
                <a14:useLocalDpi xmlns:a14="http://schemas.microsoft.com/office/drawing/2010/main" val="0"/>
              </a:ext>
            </a:extLst>
          </a:blip>
          <a:srcRect l="759" r="2519"/>
          <a:stretch/>
        </p:blipFill>
        <p:spPr>
          <a:xfrm>
            <a:off x="4654296" y="10"/>
            <a:ext cx="7537703" cy="6857990"/>
          </a:xfrm>
          <a:prstGeom prst="rect">
            <a:avLst/>
          </a:prstGeom>
        </p:spPr>
      </p:pic>
      <p:sp>
        <p:nvSpPr>
          <p:cNvPr id="7" name="Tekstfelt 6">
            <a:extLst>
              <a:ext uri="{FF2B5EF4-FFF2-40B4-BE49-F238E27FC236}">
                <a16:creationId xmlns:a16="http://schemas.microsoft.com/office/drawing/2014/main" id="{7E837E6A-534C-BE3B-A62C-443766C43B1F}"/>
              </a:ext>
            </a:extLst>
          </p:cNvPr>
          <p:cNvSpPr txBox="1"/>
          <p:nvPr/>
        </p:nvSpPr>
        <p:spPr>
          <a:xfrm>
            <a:off x="9863904" y="6429092"/>
            <a:ext cx="6096000" cy="246221"/>
          </a:xfrm>
          <a:prstGeom prst="rect">
            <a:avLst/>
          </a:prstGeom>
          <a:noFill/>
        </p:spPr>
        <p:txBody>
          <a:bodyPr wrap="square">
            <a:spAutoFit/>
          </a:bodyPr>
          <a:lstStyle/>
          <a:p>
            <a:pPr>
              <a:lnSpc>
                <a:spcPct val="100000"/>
              </a:lnSpc>
            </a:pPr>
            <a:r>
              <a:rPr lang="en-US" sz="1000" dirty="0">
                <a:effectLst/>
                <a:ea typeface="Calibri" panose="020F0502020204030204" pitchFamily="34" charset="0"/>
              </a:rPr>
              <a:t>Source: A Place to Hotels, Instagram</a:t>
            </a:r>
          </a:p>
        </p:txBody>
      </p:sp>
    </p:spTree>
    <p:extLst>
      <p:ext uri="{BB962C8B-B14F-4D97-AF65-F5344CB8AC3E}">
        <p14:creationId xmlns:p14="http://schemas.microsoft.com/office/powerpoint/2010/main" val="579380192"/>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el 1">
            <a:extLst>
              <a:ext uri="{FF2B5EF4-FFF2-40B4-BE49-F238E27FC236}">
                <a16:creationId xmlns:a16="http://schemas.microsoft.com/office/drawing/2014/main" id="{2AC58361-740E-2D51-4CF5-DE4B9D2633DF}"/>
              </a:ext>
            </a:extLst>
          </p:cNvPr>
          <p:cNvSpPr>
            <a:spLocks noGrp="1"/>
          </p:cNvSpPr>
          <p:nvPr>
            <p:ph type="title"/>
          </p:nvPr>
        </p:nvSpPr>
        <p:spPr>
          <a:xfrm>
            <a:off x="5116783" y="516835"/>
            <a:ext cx="5977937" cy="1666501"/>
          </a:xfrm>
        </p:spPr>
        <p:txBody>
          <a:bodyPr>
            <a:normAutofit/>
          </a:bodyPr>
          <a:lstStyle/>
          <a:p>
            <a:r>
              <a:rPr lang="da-DK" sz="4000" dirty="0">
                <a:solidFill>
                  <a:srgbClr val="FFFFFF"/>
                </a:solidFill>
              </a:rPr>
              <a:t>Research </a:t>
            </a:r>
            <a:r>
              <a:rPr lang="da-DK" sz="4000" dirty="0" err="1">
                <a:solidFill>
                  <a:srgbClr val="FFFFFF"/>
                </a:solidFill>
              </a:rPr>
              <a:t>Questions</a:t>
            </a:r>
            <a:endParaRPr lang="da-DK" sz="4000" dirty="0">
              <a:solidFill>
                <a:srgbClr val="FFFFFF"/>
              </a:solidFill>
            </a:endParaRPr>
          </a:p>
        </p:txBody>
      </p:sp>
      <p:pic>
        <p:nvPicPr>
          <p:cNvPr id="5" name="Billede 4" descr="Et billede, der indeholder udendørs, sky, vand, sø&#10;&#10;Automatisk genereret beskrivelse">
            <a:extLst>
              <a:ext uri="{FF2B5EF4-FFF2-40B4-BE49-F238E27FC236}">
                <a16:creationId xmlns:a16="http://schemas.microsoft.com/office/drawing/2014/main" id="{0DBF862A-5294-7B16-227A-409EDE6E0DD4}"/>
              </a:ext>
            </a:extLst>
          </p:cNvPr>
          <p:cNvPicPr>
            <a:picLocks noChangeAspect="1"/>
          </p:cNvPicPr>
          <p:nvPr/>
        </p:nvPicPr>
        <p:blipFill rotWithShape="1">
          <a:blip r:embed="rId2">
            <a:extLst>
              <a:ext uri="{28A0092B-C50C-407E-A947-70E740481C1C}">
                <a14:useLocalDpi xmlns:a14="http://schemas.microsoft.com/office/drawing/2010/main" val="0"/>
              </a:ext>
            </a:extLst>
          </a:blip>
          <a:srcRect l="17894" r="28344"/>
          <a:stretch/>
        </p:blipFill>
        <p:spPr>
          <a:xfrm>
            <a:off x="20" y="10"/>
            <a:ext cx="4580077" cy="6857990"/>
          </a:xfrm>
          <a:prstGeom prst="rect">
            <a:avLst/>
          </a:prstGeom>
        </p:spPr>
      </p:pic>
      <p:cxnSp>
        <p:nvCxnSpPr>
          <p:cNvPr id="19" name="Straight Connector 18">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00864" y="2353592"/>
            <a:ext cx="5669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Pladsholder til indhold 2">
            <a:extLst>
              <a:ext uri="{FF2B5EF4-FFF2-40B4-BE49-F238E27FC236}">
                <a16:creationId xmlns:a16="http://schemas.microsoft.com/office/drawing/2014/main" id="{0FE43425-4CDF-9661-F55A-E7A7B3BBF076}"/>
              </a:ext>
            </a:extLst>
          </p:cNvPr>
          <p:cNvSpPr>
            <a:spLocks noGrp="1"/>
          </p:cNvSpPr>
          <p:nvPr>
            <p:ph idx="1"/>
          </p:nvPr>
        </p:nvSpPr>
        <p:spPr>
          <a:xfrm>
            <a:off x="5116783" y="2546223"/>
            <a:ext cx="7075197" cy="3900541"/>
          </a:xfrm>
        </p:spPr>
        <p:txBody>
          <a:bodyPr>
            <a:normAutofit lnSpcReduction="10000"/>
          </a:bodyPr>
          <a:lstStyle/>
          <a:p>
            <a:pPr>
              <a:lnSpc>
                <a:spcPct val="100000"/>
              </a:lnSpc>
              <a:buFont typeface="Wingdings" panose="05000000000000000000" pitchFamily="2" charset="2"/>
              <a:buChar char="§"/>
            </a:pPr>
            <a:r>
              <a:rPr lang="en-US" sz="1500" dirty="0">
                <a:solidFill>
                  <a:srgbClr val="FFFFFF"/>
                </a:solidFill>
                <a:effectLst/>
                <a:ea typeface="Calibri" panose="020F0502020204030204" pitchFamily="34" charset="0"/>
              </a:rPr>
              <a:t>Paucity in research: type of content generating likes and engagement</a:t>
            </a:r>
          </a:p>
          <a:p>
            <a:pPr>
              <a:lnSpc>
                <a:spcPct val="100000"/>
              </a:lnSpc>
              <a:buFont typeface="Wingdings" panose="05000000000000000000" pitchFamily="2" charset="2"/>
              <a:buChar char="§"/>
            </a:pPr>
            <a:r>
              <a:rPr lang="en-US" sz="1500" dirty="0">
                <a:solidFill>
                  <a:srgbClr val="FFFFFF"/>
                </a:solidFill>
                <a:effectLst/>
                <a:ea typeface="Calibri" panose="020F0502020204030204" pitchFamily="34" charset="0"/>
                <a:cs typeface="Times New Roman" panose="02020603050405020304" pitchFamily="18" charset="0"/>
              </a:rPr>
              <a:t>Researchers (e.g., Aydin, 2020; Lu et al., 2018; </a:t>
            </a:r>
            <a:r>
              <a:rPr lang="en-US" sz="1500" dirty="0" err="1">
                <a:solidFill>
                  <a:srgbClr val="FFFFFF"/>
                </a:solidFill>
                <a:effectLst/>
                <a:ea typeface="Calibri" panose="020F0502020204030204" pitchFamily="34" charset="0"/>
                <a:cs typeface="Times New Roman" panose="02020603050405020304" pitchFamily="18" charset="0"/>
              </a:rPr>
              <a:t>Varkaris</a:t>
            </a:r>
            <a:r>
              <a:rPr lang="en-US" sz="1500" dirty="0">
                <a:solidFill>
                  <a:srgbClr val="FFFFFF"/>
                </a:solidFill>
                <a:effectLst/>
                <a:ea typeface="Calibri" panose="020F0502020204030204" pitchFamily="34" charset="0"/>
                <a:cs typeface="Times New Roman" panose="02020603050405020304" pitchFamily="18" charset="0"/>
              </a:rPr>
              <a:t> &amp; </a:t>
            </a:r>
            <a:r>
              <a:rPr lang="en-US" sz="1500" dirty="0" err="1">
                <a:solidFill>
                  <a:srgbClr val="FFFFFF"/>
                </a:solidFill>
                <a:effectLst/>
                <a:ea typeface="Calibri" panose="020F0502020204030204" pitchFamily="34" charset="0"/>
                <a:cs typeface="Times New Roman" panose="02020603050405020304" pitchFamily="18" charset="0"/>
              </a:rPr>
              <a:t>Neuhofer</a:t>
            </a:r>
            <a:r>
              <a:rPr lang="en-US" sz="1500" dirty="0">
                <a:solidFill>
                  <a:srgbClr val="FFFFFF"/>
                </a:solidFill>
                <a:effectLst/>
                <a:ea typeface="Calibri" panose="020F0502020204030204" pitchFamily="34" charset="0"/>
                <a:cs typeface="Times New Roman" panose="02020603050405020304" pitchFamily="18" charset="0"/>
              </a:rPr>
              <a:t>, 2017) stress the need for future research to delve into Instagram to better comprehend:  </a:t>
            </a:r>
          </a:p>
          <a:p>
            <a:pPr lvl="1">
              <a:lnSpc>
                <a:spcPct val="100000"/>
              </a:lnSpc>
              <a:buFont typeface="Wingdings" panose="05000000000000000000" pitchFamily="2" charset="2"/>
              <a:buChar char="§"/>
            </a:pPr>
            <a:r>
              <a:rPr lang="en-US" sz="1500" dirty="0">
                <a:solidFill>
                  <a:srgbClr val="FFFFFF"/>
                </a:solidFill>
                <a:effectLst/>
                <a:ea typeface="Calibri" panose="020F0502020204030204" pitchFamily="34" charset="0"/>
                <a:cs typeface="Times New Roman" panose="02020603050405020304" pitchFamily="18" charset="0"/>
              </a:rPr>
              <a:t>impact on the dynamic processes of lodging and travel, both due to changing preferences of consumers and Instagram’s ability to provide unique video and photo content; </a:t>
            </a:r>
          </a:p>
          <a:p>
            <a:pPr lvl="1">
              <a:lnSpc>
                <a:spcPct val="100000"/>
              </a:lnSpc>
              <a:buFont typeface="Wingdings" panose="05000000000000000000" pitchFamily="2" charset="2"/>
              <a:buChar char="§"/>
            </a:pPr>
            <a:r>
              <a:rPr lang="en-US" sz="1500" dirty="0">
                <a:solidFill>
                  <a:srgbClr val="FFFFFF"/>
                </a:solidFill>
                <a:effectLst/>
                <a:ea typeface="Calibri" panose="020F0502020204030204" pitchFamily="34" charset="0"/>
                <a:cs typeface="Times New Roman" panose="02020603050405020304" pitchFamily="18" charset="0"/>
              </a:rPr>
              <a:t>what photos and videos travelers take, and what particular spots are favored in order to better design experiences and understand the preferences of consumers.   </a:t>
            </a:r>
            <a:endParaRPr lang="da-DK" sz="1500" dirty="0">
              <a:solidFill>
                <a:srgbClr val="FFFFFF"/>
              </a:solidFill>
              <a:effectLst/>
              <a:ea typeface="Calibri" panose="020F0502020204030204" pitchFamily="34" charset="0"/>
              <a:cs typeface="Times New Roman" panose="02020603050405020304" pitchFamily="18" charset="0"/>
            </a:endParaRPr>
          </a:p>
          <a:p>
            <a:pPr>
              <a:lnSpc>
                <a:spcPct val="100000"/>
              </a:lnSpc>
              <a:buFont typeface="Wingdings" panose="05000000000000000000" pitchFamily="2" charset="2"/>
              <a:buChar char="§"/>
            </a:pPr>
            <a:endParaRPr lang="en-US" sz="1500" dirty="0">
              <a:solidFill>
                <a:srgbClr val="FFFFFF"/>
              </a:solidFill>
              <a:effectLst/>
              <a:ea typeface="Calibri" panose="020F0502020204030204" pitchFamily="34" charset="0"/>
            </a:endParaRPr>
          </a:p>
          <a:p>
            <a:pPr marL="377190" indent="-285750">
              <a:lnSpc>
                <a:spcPct val="100000"/>
              </a:lnSpc>
              <a:buFont typeface="Wingdings" panose="05000000000000000000" pitchFamily="2" charset="2"/>
              <a:buChar char="§"/>
            </a:pPr>
            <a:r>
              <a:rPr lang="en-US" sz="1500" i="1" dirty="0">
                <a:solidFill>
                  <a:srgbClr val="FFFFFF"/>
                </a:solidFill>
                <a:effectLst/>
                <a:ea typeface="Calibri" panose="020F0502020204030204" pitchFamily="34" charset="0"/>
                <a:cs typeface="Times New Roman" panose="02020603050405020304" pitchFamily="18" charset="0"/>
              </a:rPr>
              <a:t>RQ1: What type of content created by hotels generates most likes on Instagram? </a:t>
            </a:r>
            <a:endParaRPr lang="da-DK" sz="1500" dirty="0">
              <a:solidFill>
                <a:srgbClr val="FFFFFF"/>
              </a:solidFill>
              <a:effectLst/>
              <a:ea typeface="Calibri" panose="020F0502020204030204" pitchFamily="34" charset="0"/>
              <a:cs typeface="Times New Roman" panose="02020603050405020304" pitchFamily="18" charset="0"/>
            </a:endParaRPr>
          </a:p>
          <a:p>
            <a:pPr marL="377190" indent="-285750">
              <a:lnSpc>
                <a:spcPct val="100000"/>
              </a:lnSpc>
              <a:buFont typeface="Wingdings" panose="05000000000000000000" pitchFamily="2" charset="2"/>
              <a:buChar char="§"/>
            </a:pPr>
            <a:r>
              <a:rPr lang="en-US" sz="1500" i="1" dirty="0">
                <a:solidFill>
                  <a:srgbClr val="FFFFFF"/>
                </a:solidFill>
                <a:effectLst/>
                <a:ea typeface="Calibri" panose="020F0502020204030204" pitchFamily="34" charset="0"/>
                <a:cs typeface="Times New Roman" panose="02020603050405020304" pitchFamily="18" charset="0"/>
              </a:rPr>
              <a:t>RQ2: What type of UGC of hotels generates most likes on Instagram? </a:t>
            </a:r>
            <a:endParaRPr lang="da-DK" sz="1500" dirty="0">
              <a:solidFill>
                <a:srgbClr val="FFFFFF"/>
              </a:solidFill>
              <a:effectLst/>
              <a:ea typeface="Calibri" panose="020F0502020204030204" pitchFamily="34" charset="0"/>
              <a:cs typeface="Times New Roman" panose="02020603050405020304" pitchFamily="18" charset="0"/>
            </a:endParaRPr>
          </a:p>
          <a:p>
            <a:pPr>
              <a:lnSpc>
                <a:spcPct val="100000"/>
              </a:lnSpc>
            </a:pPr>
            <a:endParaRPr lang="da-DK" sz="1100" dirty="0">
              <a:solidFill>
                <a:srgbClr val="FFFFFF"/>
              </a:solidFill>
            </a:endParaRPr>
          </a:p>
        </p:txBody>
      </p:sp>
      <p:sp>
        <p:nvSpPr>
          <p:cNvPr id="6" name="Tekstfelt 5">
            <a:extLst>
              <a:ext uri="{FF2B5EF4-FFF2-40B4-BE49-F238E27FC236}">
                <a16:creationId xmlns:a16="http://schemas.microsoft.com/office/drawing/2014/main" id="{07BCEC5B-1ED6-7D2C-6F22-480919AA872D}"/>
              </a:ext>
            </a:extLst>
          </p:cNvPr>
          <p:cNvSpPr txBox="1"/>
          <p:nvPr/>
        </p:nvSpPr>
        <p:spPr>
          <a:xfrm>
            <a:off x="830208" y="6516283"/>
            <a:ext cx="6096000" cy="246221"/>
          </a:xfrm>
          <a:prstGeom prst="rect">
            <a:avLst/>
          </a:prstGeom>
          <a:noFill/>
        </p:spPr>
        <p:txBody>
          <a:bodyPr wrap="square">
            <a:spAutoFit/>
          </a:bodyPr>
          <a:lstStyle/>
          <a:p>
            <a:pPr>
              <a:spcAft>
                <a:spcPts val="600"/>
              </a:spcAft>
            </a:pPr>
            <a:r>
              <a:rPr lang="en-US" sz="1000" dirty="0">
                <a:effectLst/>
                <a:ea typeface="Calibri" panose="020F0502020204030204" pitchFamily="34" charset="0"/>
              </a:rPr>
              <a:t>Source: Bergholdt</a:t>
            </a:r>
            <a:r>
              <a:rPr lang="en-US" sz="1000" dirty="0">
                <a:ea typeface="Calibri" panose="020F0502020204030204" pitchFamily="34" charset="0"/>
              </a:rPr>
              <a:t>18</a:t>
            </a:r>
            <a:r>
              <a:rPr lang="en-US" sz="1000" dirty="0">
                <a:effectLst/>
                <a:ea typeface="Calibri" panose="020F0502020204030204" pitchFamily="34" charset="0"/>
              </a:rPr>
              <a:t>, Instagram</a:t>
            </a:r>
          </a:p>
        </p:txBody>
      </p:sp>
    </p:spTree>
    <p:extLst>
      <p:ext uri="{BB962C8B-B14F-4D97-AF65-F5344CB8AC3E}">
        <p14:creationId xmlns:p14="http://schemas.microsoft.com/office/powerpoint/2010/main" val="592388901"/>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el 1">
            <a:extLst>
              <a:ext uri="{FF2B5EF4-FFF2-40B4-BE49-F238E27FC236}">
                <a16:creationId xmlns:a16="http://schemas.microsoft.com/office/drawing/2014/main" id="{C5ED6C88-C441-7411-CD6D-BFF19A33A23B}"/>
              </a:ext>
            </a:extLst>
          </p:cNvPr>
          <p:cNvSpPr>
            <a:spLocks noGrp="1"/>
          </p:cNvSpPr>
          <p:nvPr>
            <p:ph type="title"/>
          </p:nvPr>
        </p:nvSpPr>
        <p:spPr>
          <a:xfrm>
            <a:off x="5116783" y="516835"/>
            <a:ext cx="5977937" cy="1666501"/>
          </a:xfrm>
        </p:spPr>
        <p:txBody>
          <a:bodyPr>
            <a:normAutofit/>
          </a:bodyPr>
          <a:lstStyle/>
          <a:p>
            <a:r>
              <a:rPr lang="da-DK" sz="4000">
                <a:solidFill>
                  <a:srgbClr val="FFFFFF"/>
                </a:solidFill>
              </a:rPr>
              <a:t>Our study</a:t>
            </a:r>
          </a:p>
        </p:txBody>
      </p:sp>
      <p:pic>
        <p:nvPicPr>
          <p:cNvPr id="5" name="Pladsholder til indhold 4" descr="Et billede, der indeholder tøj, butik, bygning, menneske&#10;&#10;Automatisk genereret beskrivelse">
            <a:extLst>
              <a:ext uri="{FF2B5EF4-FFF2-40B4-BE49-F238E27FC236}">
                <a16:creationId xmlns:a16="http://schemas.microsoft.com/office/drawing/2014/main" id="{69B6BF3C-25FA-C6DE-7A25-3B7445230903}"/>
              </a:ext>
            </a:extLst>
          </p:cNvPr>
          <p:cNvPicPr>
            <a:picLocks noChangeAspect="1"/>
          </p:cNvPicPr>
          <p:nvPr/>
        </p:nvPicPr>
        <p:blipFill rotWithShape="1">
          <a:blip r:embed="rId2">
            <a:extLst>
              <a:ext uri="{28A0092B-C50C-407E-A947-70E740481C1C}">
                <a14:useLocalDpi xmlns:a14="http://schemas.microsoft.com/office/drawing/2010/main" val="0"/>
              </a:ext>
            </a:extLst>
          </a:blip>
          <a:srcRect l="6567" r="6133"/>
          <a:stretch/>
        </p:blipFill>
        <p:spPr>
          <a:xfrm>
            <a:off x="20" y="10"/>
            <a:ext cx="4580077" cy="6857990"/>
          </a:xfrm>
          <a:prstGeom prst="rect">
            <a:avLst/>
          </a:prstGeom>
        </p:spPr>
      </p:pic>
      <p:cxnSp>
        <p:nvCxnSpPr>
          <p:cNvPr id="14" name="Straight Connector 13">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00864" y="2353592"/>
            <a:ext cx="5669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6A84C760-AEDB-1A41-301C-00640610D649}"/>
              </a:ext>
            </a:extLst>
          </p:cNvPr>
          <p:cNvSpPr>
            <a:spLocks noGrp="1"/>
          </p:cNvSpPr>
          <p:nvPr>
            <p:ph idx="1"/>
          </p:nvPr>
        </p:nvSpPr>
        <p:spPr>
          <a:xfrm>
            <a:off x="5116783" y="2546224"/>
            <a:ext cx="6407001" cy="3895286"/>
          </a:xfrm>
        </p:spPr>
        <p:txBody>
          <a:bodyPr>
            <a:noAutofit/>
          </a:bodyPr>
          <a:lstStyle/>
          <a:p>
            <a:pPr>
              <a:buFont typeface="Wingdings" panose="05000000000000000000" pitchFamily="2" charset="2"/>
              <a:buChar char="§"/>
            </a:pPr>
            <a:r>
              <a:rPr lang="en-US" sz="1400" dirty="0">
                <a:solidFill>
                  <a:srgbClr val="FFFFFF"/>
                </a:solidFill>
              </a:rPr>
              <a:t>Quantitative content analysis</a:t>
            </a:r>
          </a:p>
          <a:p>
            <a:pPr>
              <a:buFont typeface="Wingdings" panose="05000000000000000000" pitchFamily="2" charset="2"/>
              <a:buChar char="§"/>
            </a:pPr>
            <a:r>
              <a:rPr lang="en-US" sz="1400" dirty="0">
                <a:solidFill>
                  <a:srgbClr val="FFFFFF"/>
                </a:solidFill>
              </a:rPr>
              <a:t>25 Danish hotels</a:t>
            </a:r>
          </a:p>
          <a:p>
            <a:pPr lvl="1">
              <a:buFont typeface="Wingdings" panose="05000000000000000000" pitchFamily="2" charset="2"/>
              <a:buChar char="§"/>
            </a:pPr>
            <a:r>
              <a:rPr lang="en-US" sz="1400" dirty="0">
                <a:effectLst/>
                <a:ea typeface="Calibri" panose="020F0502020204030204" pitchFamily="34" charset="0"/>
              </a:rPr>
              <a:t>conference, city hotel, resort, inn/castle, beach hotel</a:t>
            </a:r>
          </a:p>
          <a:p>
            <a:pPr lvl="1">
              <a:buFont typeface="Wingdings" panose="05000000000000000000" pitchFamily="2" charset="2"/>
              <a:buChar char="§"/>
            </a:pPr>
            <a:r>
              <a:rPr lang="en-US" sz="1400" dirty="0">
                <a:effectLst/>
                <a:ea typeface="Calibri" panose="020F0502020204030204" pitchFamily="34" charset="0"/>
              </a:rPr>
              <a:t>Capital city region, Zealand, Southern Denmark, Mid Jutland, and Northern Jutland</a:t>
            </a:r>
            <a:endParaRPr lang="en-US" sz="1400" dirty="0">
              <a:solidFill>
                <a:srgbClr val="FFFFFF"/>
              </a:solidFill>
            </a:endParaRPr>
          </a:p>
          <a:p>
            <a:pPr>
              <a:buFont typeface="Wingdings" panose="05000000000000000000" pitchFamily="2" charset="2"/>
              <a:buChar char="§"/>
            </a:pPr>
            <a:r>
              <a:rPr lang="en-US" sz="1400" dirty="0">
                <a:solidFill>
                  <a:srgbClr val="FFFFFF"/>
                </a:solidFill>
              </a:rPr>
              <a:t> Data collected (</a:t>
            </a:r>
            <a:r>
              <a:rPr lang="en-US" sz="1400" dirty="0">
                <a:effectLst/>
                <a:ea typeface="Calibri" panose="020F0502020204030204" pitchFamily="34" charset="0"/>
              </a:rPr>
              <a:t>all posts by hotels and users) </a:t>
            </a:r>
          </a:p>
          <a:p>
            <a:pPr lvl="1">
              <a:buFont typeface="Wingdings" panose="05000000000000000000" pitchFamily="2" charset="2"/>
              <a:buChar char="§"/>
            </a:pPr>
            <a:r>
              <a:rPr lang="en-US" sz="1400" dirty="0">
                <a:effectLst/>
                <a:ea typeface="Calibri" panose="020F0502020204030204" pitchFamily="34" charset="0"/>
              </a:rPr>
              <a:t>8</a:t>
            </a:r>
            <a:r>
              <a:rPr lang="en-US" sz="1400" baseline="30000" dirty="0">
                <a:effectLst/>
                <a:ea typeface="Calibri" panose="020F0502020204030204" pitchFamily="34" charset="0"/>
              </a:rPr>
              <a:t>th</a:t>
            </a:r>
            <a:r>
              <a:rPr lang="en-US" sz="1400" dirty="0">
                <a:effectLst/>
                <a:ea typeface="Calibri" panose="020F0502020204030204" pitchFamily="34" charset="0"/>
              </a:rPr>
              <a:t> of June – 11</a:t>
            </a:r>
            <a:r>
              <a:rPr lang="en-US" sz="1400" baseline="30000" dirty="0">
                <a:effectLst/>
                <a:ea typeface="Calibri" panose="020F0502020204030204" pitchFamily="34" charset="0"/>
              </a:rPr>
              <a:t>th</a:t>
            </a:r>
            <a:r>
              <a:rPr lang="en-US" sz="1400" dirty="0">
                <a:effectLst/>
                <a:ea typeface="Calibri" panose="020F0502020204030204" pitchFamily="34" charset="0"/>
              </a:rPr>
              <a:t> of July 2022</a:t>
            </a:r>
          </a:p>
          <a:p>
            <a:pPr lvl="1">
              <a:buFont typeface="Wingdings" panose="05000000000000000000" pitchFamily="2" charset="2"/>
              <a:buChar char="§"/>
            </a:pPr>
            <a:r>
              <a:rPr lang="en-US" sz="1400" dirty="0">
                <a:effectLst/>
                <a:ea typeface="Calibri" panose="020F0502020204030204" pitchFamily="34" charset="0"/>
              </a:rPr>
              <a:t>N = 1,031 posts were collected (hotels = 602; users = 429</a:t>
            </a:r>
            <a:endParaRPr lang="en-US" sz="1400" dirty="0">
              <a:solidFill>
                <a:srgbClr val="FFFFFF"/>
              </a:solidFill>
            </a:endParaRPr>
          </a:p>
          <a:p>
            <a:pPr>
              <a:buFont typeface="Wingdings" panose="05000000000000000000" pitchFamily="2" charset="2"/>
              <a:buChar char="§"/>
            </a:pPr>
            <a:r>
              <a:rPr lang="en-US" sz="1400" dirty="0">
                <a:solidFill>
                  <a:srgbClr val="FFFFFF"/>
                </a:solidFill>
              </a:rPr>
              <a:t> </a:t>
            </a:r>
            <a:r>
              <a:rPr lang="en-US" sz="1400" dirty="0">
                <a:effectLst/>
                <a:ea typeface="Calibri" panose="020F0502020204030204" pitchFamily="34" charset="0"/>
                <a:cs typeface="Times New Roman" panose="02020603050405020304" pitchFamily="18" charset="0"/>
              </a:rPr>
              <a:t>Intercoder reliability (Lombard et al., 2002)</a:t>
            </a:r>
            <a:endParaRPr lang="en-US" sz="1400" dirty="0">
              <a:solidFill>
                <a:srgbClr val="FFFFFF"/>
              </a:solidFill>
              <a:effectLst/>
              <a:ea typeface="Calibri" panose="020F0502020204030204" pitchFamily="34" charset="0"/>
              <a:cs typeface="Times New Roman" panose="02020603050405020304" pitchFamily="18" charset="0"/>
            </a:endParaRPr>
          </a:p>
          <a:p>
            <a:pPr>
              <a:buFont typeface="Wingdings" panose="05000000000000000000" pitchFamily="2" charset="2"/>
              <a:buChar char="§"/>
            </a:pPr>
            <a:r>
              <a:rPr lang="en-US" sz="1400" dirty="0">
                <a:solidFill>
                  <a:srgbClr val="FFFFFF"/>
                </a:solidFill>
                <a:ea typeface="Calibri" panose="020F0502020204030204" pitchFamily="34" charset="0"/>
                <a:cs typeface="Times New Roman" panose="02020603050405020304" pitchFamily="18" charset="0"/>
              </a:rPr>
              <a:t>Sneak peek of preliminary interviews of hotels</a:t>
            </a:r>
          </a:p>
        </p:txBody>
      </p:sp>
      <p:sp>
        <p:nvSpPr>
          <p:cNvPr id="6" name="Tekstfelt 5">
            <a:extLst>
              <a:ext uri="{FF2B5EF4-FFF2-40B4-BE49-F238E27FC236}">
                <a16:creationId xmlns:a16="http://schemas.microsoft.com/office/drawing/2014/main" id="{796C95F0-CEB3-E94B-E57F-80BAC491BED5}"/>
              </a:ext>
            </a:extLst>
          </p:cNvPr>
          <p:cNvSpPr txBox="1"/>
          <p:nvPr/>
        </p:nvSpPr>
        <p:spPr>
          <a:xfrm>
            <a:off x="4580097" y="6611769"/>
            <a:ext cx="6096000" cy="246221"/>
          </a:xfrm>
          <a:prstGeom prst="rect">
            <a:avLst/>
          </a:prstGeom>
          <a:noFill/>
        </p:spPr>
        <p:txBody>
          <a:bodyPr wrap="square">
            <a:spAutoFit/>
          </a:bodyPr>
          <a:lstStyle/>
          <a:p>
            <a:pPr>
              <a:spcAft>
                <a:spcPts val="600"/>
              </a:spcAft>
            </a:pPr>
            <a:r>
              <a:rPr lang="en-US" sz="1000" dirty="0">
                <a:effectLst/>
                <a:ea typeface="Calibri" panose="020F0502020204030204" pitchFamily="34" charset="0"/>
              </a:rPr>
              <a:t>Source: Nimb Hotel, Instagram</a:t>
            </a:r>
          </a:p>
        </p:txBody>
      </p:sp>
    </p:spTree>
    <p:extLst>
      <p:ext uri="{BB962C8B-B14F-4D97-AF65-F5344CB8AC3E}">
        <p14:creationId xmlns:p14="http://schemas.microsoft.com/office/powerpoint/2010/main" val="551797630"/>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EE1530B0-6F96-46C0-8B3E-3215CB756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54910CF-1B56-45D3-960A-E89F7B3B91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a-DK"/>
          </a:p>
        </p:txBody>
      </p:sp>
      <p:graphicFrame>
        <p:nvGraphicFramePr>
          <p:cNvPr id="4" name="Pladsholder til indhold 3">
            <a:extLst>
              <a:ext uri="{FF2B5EF4-FFF2-40B4-BE49-F238E27FC236}">
                <a16:creationId xmlns:a16="http://schemas.microsoft.com/office/drawing/2014/main" id="{ADCF30CA-2B0E-7C72-2473-A5EF75285482}"/>
              </a:ext>
            </a:extLst>
          </p:cNvPr>
          <p:cNvGraphicFramePr>
            <a:graphicFrameLocks noGrp="1"/>
          </p:cNvGraphicFramePr>
          <p:nvPr>
            <p:ph idx="1"/>
            <p:extLst>
              <p:ext uri="{D42A27DB-BD31-4B8C-83A1-F6EECF244321}">
                <p14:modId xmlns:p14="http://schemas.microsoft.com/office/powerpoint/2010/main" val="2765526976"/>
              </p:ext>
            </p:extLst>
          </p:nvPr>
        </p:nvGraphicFramePr>
        <p:xfrm>
          <a:off x="4431323" y="234462"/>
          <a:ext cx="7408985" cy="6459404"/>
        </p:xfrm>
        <a:graphic>
          <a:graphicData uri="http://schemas.openxmlformats.org/drawingml/2006/table">
            <a:tbl>
              <a:tblPr firstRow="1" firstCol="1" bandRow="1"/>
              <a:tblGrid>
                <a:gridCol w="2281776">
                  <a:extLst>
                    <a:ext uri="{9D8B030D-6E8A-4147-A177-3AD203B41FA5}">
                      <a16:colId xmlns:a16="http://schemas.microsoft.com/office/drawing/2014/main" val="3310401985"/>
                    </a:ext>
                  </a:extLst>
                </a:gridCol>
                <a:gridCol w="2346431">
                  <a:extLst>
                    <a:ext uri="{9D8B030D-6E8A-4147-A177-3AD203B41FA5}">
                      <a16:colId xmlns:a16="http://schemas.microsoft.com/office/drawing/2014/main" val="631028568"/>
                    </a:ext>
                  </a:extLst>
                </a:gridCol>
                <a:gridCol w="2780778">
                  <a:extLst>
                    <a:ext uri="{9D8B030D-6E8A-4147-A177-3AD203B41FA5}">
                      <a16:colId xmlns:a16="http://schemas.microsoft.com/office/drawing/2014/main" val="3935309492"/>
                    </a:ext>
                  </a:extLst>
                </a:gridCol>
              </a:tblGrid>
              <a:tr h="181484">
                <a:tc>
                  <a:txBody>
                    <a:bodyPr/>
                    <a:lstStyle/>
                    <a:p>
                      <a:pPr indent="182880" algn="ctr" fontAlgn="t">
                        <a:spcBef>
                          <a:spcPts val="0"/>
                        </a:spcBef>
                        <a:spcAft>
                          <a:spcPts val="0"/>
                        </a:spcAft>
                      </a:pPr>
                      <a:r>
                        <a:rPr lang="en-US" sz="800" b="1" i="0" u="none" strike="noStrike">
                          <a:effectLst/>
                          <a:latin typeface="Times New Roman" panose="02020603050405020304" pitchFamily="18" charset="0"/>
                          <a:ea typeface="Calibri" panose="020F0502020204030204" pitchFamily="34" charset="0"/>
                          <a:cs typeface="Times New Roman" panose="02020603050405020304" pitchFamily="18" charset="0"/>
                        </a:rPr>
                        <a:t>Category</a:t>
                      </a:r>
                      <a:endParaRPr lang="en-US" sz="1300" b="0" i="0" u="none" strike="noStrike">
                        <a:effectLst/>
                        <a:latin typeface="Arial" panose="020B0604020202020204" pitchFamily="34" charset="0"/>
                      </a:endParaRPr>
                    </a:p>
                  </a:txBody>
                  <a:tcPr marL="30334" marR="30334" marT="4213"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2880" algn="ctr" fontAlgn="t">
                        <a:spcBef>
                          <a:spcPts val="0"/>
                        </a:spcBef>
                        <a:spcAft>
                          <a:spcPts val="0"/>
                        </a:spcAft>
                      </a:pPr>
                      <a:r>
                        <a:rPr lang="en-US" sz="800" b="1" i="0" u="none" strike="noStrike">
                          <a:effectLst/>
                          <a:latin typeface="Times New Roman" panose="02020603050405020304" pitchFamily="18" charset="0"/>
                          <a:ea typeface="Calibri" panose="020F0502020204030204" pitchFamily="34" charset="0"/>
                          <a:cs typeface="Times New Roman" panose="02020603050405020304" pitchFamily="18" charset="0"/>
                        </a:rPr>
                        <a:t>Sub-categories</a:t>
                      </a:r>
                      <a:endParaRPr lang="en-US" sz="1300" b="0" i="0" u="none" strike="noStrike">
                        <a:effectLst/>
                        <a:latin typeface="Arial" panose="020B0604020202020204" pitchFamily="34" charset="0"/>
                      </a:endParaRPr>
                    </a:p>
                  </a:txBody>
                  <a:tcPr marL="30334" marR="30334" marT="4213"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2880" algn="ctr" fontAlgn="t">
                        <a:spcBef>
                          <a:spcPts val="0"/>
                        </a:spcBef>
                        <a:spcAft>
                          <a:spcPts val="0"/>
                        </a:spcAft>
                      </a:pPr>
                      <a:r>
                        <a:rPr lang="en-US" sz="800" b="1" i="0" u="none" strike="noStrike">
                          <a:effectLst/>
                          <a:latin typeface="Times New Roman" panose="02020603050405020304" pitchFamily="18" charset="0"/>
                          <a:ea typeface="Calibri" panose="020F0502020204030204" pitchFamily="34" charset="0"/>
                          <a:cs typeface="Times New Roman" panose="02020603050405020304" pitchFamily="18" charset="0"/>
                        </a:rPr>
                        <a:t>Hotel (supply) / UGC (demand)</a:t>
                      </a:r>
                      <a:endParaRPr lang="en-US" sz="1300" b="0" i="0" u="none" strike="noStrike">
                        <a:effectLst/>
                        <a:latin typeface="Arial" panose="020B0604020202020204" pitchFamily="34" charset="0"/>
                      </a:endParaRPr>
                    </a:p>
                  </a:txBody>
                  <a:tcPr marL="30334" marR="30334" marT="4213"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458582293"/>
                  </a:ext>
                </a:extLst>
              </a:tr>
              <a:tr h="156948">
                <a:tc rowSpan="6">
                  <a:txBody>
                    <a:bodyPr/>
                    <a:lstStyle/>
                    <a:p>
                      <a:pPr indent="182880" algn="ctr" fontAlgn="t">
                        <a:spcBef>
                          <a:spcPts val="0"/>
                        </a:spcBef>
                        <a:spcAft>
                          <a:spcPts val="0"/>
                        </a:spcAft>
                      </a:pPr>
                      <a:r>
                        <a:rPr lang="en-US" sz="700" b="0" i="0" u="none" strike="noStrike">
                          <a:effectLst/>
                          <a:latin typeface="Times New Roman" panose="02020603050405020304" pitchFamily="18" charset="0"/>
                          <a:ea typeface="Calibri" panose="020F0502020204030204" pitchFamily="34" charset="0"/>
                          <a:cs typeface="Times New Roman" panose="02020603050405020304" pitchFamily="18" charset="0"/>
                        </a:rPr>
                        <a:t>Content category</a:t>
                      </a:r>
                      <a:endParaRPr lang="en-US" sz="1300" b="0" i="0" u="none" strike="noStrike">
                        <a:effectLst/>
                        <a:latin typeface="Arial" panose="020B0604020202020204" pitchFamily="34" charset="0"/>
                      </a:endParaRPr>
                    </a:p>
                  </a:txBody>
                  <a:tcPr marL="40445" marR="40445" marT="20222" marB="20222">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2880" algn="ctr" fontAlgn="t">
                        <a:spcBef>
                          <a:spcPts val="0"/>
                        </a:spcBef>
                        <a:spcAft>
                          <a:spcPts val="0"/>
                        </a:spcAft>
                      </a:pPr>
                      <a:r>
                        <a:rPr lang="en-US" sz="700" b="0" i="0" u="none" strike="noStrike">
                          <a:effectLst/>
                          <a:latin typeface="Times New Roman" panose="02020603050405020304" pitchFamily="18" charset="0"/>
                          <a:ea typeface="Calibri" panose="020F0502020204030204" pitchFamily="34" charset="0"/>
                          <a:cs typeface="Times New Roman" panose="02020603050405020304" pitchFamily="18" charset="0"/>
                        </a:rPr>
                        <a:t>Video (Reel)</a:t>
                      </a:r>
                      <a:endParaRPr lang="en-US" sz="1300" b="0" i="0" u="none" strike="noStrike">
                        <a:effectLst/>
                        <a:latin typeface="Arial" panose="020B0604020202020204" pitchFamily="34" charset="0"/>
                      </a:endParaRPr>
                    </a:p>
                  </a:txBody>
                  <a:tcPr marL="30334" marR="30334" marT="4213"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2880" algn="ctr" fontAlgn="t">
                        <a:spcBef>
                          <a:spcPts val="0"/>
                        </a:spcBef>
                        <a:spcAft>
                          <a:spcPts val="0"/>
                        </a:spcAft>
                      </a:pPr>
                      <a:r>
                        <a:rPr lang="en-US" sz="700" b="0" i="0" u="none" strike="noStrike">
                          <a:effectLst/>
                          <a:latin typeface="Times New Roman" panose="02020603050405020304" pitchFamily="18" charset="0"/>
                          <a:ea typeface="Calibri" panose="020F0502020204030204" pitchFamily="34" charset="0"/>
                          <a:cs typeface="Times New Roman" panose="02020603050405020304" pitchFamily="18" charset="0"/>
                        </a:rPr>
                        <a:t>Both</a:t>
                      </a:r>
                      <a:endParaRPr lang="en-US" sz="1300" b="0" i="0" u="none" strike="noStrike">
                        <a:effectLst/>
                        <a:latin typeface="Arial" panose="020B0604020202020204" pitchFamily="34" charset="0"/>
                      </a:endParaRPr>
                    </a:p>
                  </a:txBody>
                  <a:tcPr marL="30334" marR="30334" marT="4213"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293803924"/>
                  </a:ext>
                </a:extLst>
              </a:tr>
              <a:tr h="156948">
                <a:tc vMerge="1">
                  <a:txBody>
                    <a:bodyPr/>
                    <a:lstStyle/>
                    <a:p>
                      <a:endParaRPr lang="da-DK"/>
                    </a:p>
                  </a:txBody>
                  <a:tcPr/>
                </a:tc>
                <a:tc>
                  <a:txBody>
                    <a:bodyPr/>
                    <a:lstStyle/>
                    <a:p>
                      <a:pPr indent="182880" algn="ctr" fontAlgn="t">
                        <a:spcBef>
                          <a:spcPts val="0"/>
                        </a:spcBef>
                        <a:spcAft>
                          <a:spcPts val="0"/>
                        </a:spcAft>
                      </a:pPr>
                      <a:r>
                        <a:rPr lang="en-US" sz="700" b="0" i="0" u="none" strike="noStrike">
                          <a:effectLst/>
                          <a:latin typeface="Times New Roman" panose="02020603050405020304" pitchFamily="18" charset="0"/>
                          <a:ea typeface="Calibri" panose="020F0502020204030204" pitchFamily="34" charset="0"/>
                          <a:cs typeface="Times New Roman" panose="02020603050405020304" pitchFamily="18" charset="0"/>
                        </a:rPr>
                        <a:t>Hotel Story</a:t>
                      </a:r>
                      <a:endParaRPr lang="en-US" sz="1300" b="0" i="0" u="none" strike="noStrike">
                        <a:effectLst/>
                        <a:latin typeface="Arial" panose="020B0604020202020204" pitchFamily="34" charset="0"/>
                      </a:endParaRPr>
                    </a:p>
                  </a:txBody>
                  <a:tcPr marL="30334" marR="30334" marT="4213"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2880" algn="ctr" fontAlgn="t">
                        <a:spcBef>
                          <a:spcPts val="0"/>
                        </a:spcBef>
                        <a:spcAft>
                          <a:spcPts val="0"/>
                        </a:spcAft>
                      </a:pPr>
                      <a:r>
                        <a:rPr lang="en-US" sz="700" b="0" i="0" u="none" strike="noStrike">
                          <a:effectLst/>
                          <a:latin typeface="Times New Roman" panose="02020603050405020304" pitchFamily="18" charset="0"/>
                          <a:ea typeface="Calibri" panose="020F0502020204030204" pitchFamily="34" charset="0"/>
                          <a:cs typeface="Times New Roman" panose="02020603050405020304" pitchFamily="18" charset="0"/>
                        </a:rPr>
                        <a:t>Hotel</a:t>
                      </a:r>
                      <a:endParaRPr lang="en-US" sz="1300" b="0" i="0" u="none" strike="noStrike">
                        <a:effectLst/>
                        <a:latin typeface="Arial" panose="020B0604020202020204" pitchFamily="34" charset="0"/>
                      </a:endParaRPr>
                    </a:p>
                  </a:txBody>
                  <a:tcPr marL="30334" marR="30334" marT="4213"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27193886"/>
                  </a:ext>
                </a:extLst>
              </a:tr>
              <a:tr h="156948">
                <a:tc vMerge="1">
                  <a:txBody>
                    <a:bodyPr/>
                    <a:lstStyle/>
                    <a:p>
                      <a:endParaRPr lang="da-DK"/>
                    </a:p>
                  </a:txBody>
                  <a:tcPr/>
                </a:tc>
                <a:tc>
                  <a:txBody>
                    <a:bodyPr/>
                    <a:lstStyle/>
                    <a:p>
                      <a:pPr indent="182880" algn="ctr" fontAlgn="t">
                        <a:spcBef>
                          <a:spcPts val="0"/>
                        </a:spcBef>
                        <a:spcAft>
                          <a:spcPts val="0"/>
                        </a:spcAft>
                      </a:pPr>
                      <a:r>
                        <a:rPr lang="en-US" sz="700" b="0" i="0" u="none" strike="noStrike">
                          <a:effectLst/>
                          <a:latin typeface="Times New Roman" panose="02020603050405020304" pitchFamily="18" charset="0"/>
                          <a:ea typeface="Calibri" panose="020F0502020204030204" pitchFamily="34" charset="0"/>
                          <a:cs typeface="Times New Roman" panose="02020603050405020304" pitchFamily="18" charset="0"/>
                        </a:rPr>
                        <a:t>UGC in Hotel story</a:t>
                      </a:r>
                      <a:endParaRPr lang="en-US" sz="1300" b="0" i="0" u="none" strike="noStrike">
                        <a:effectLst/>
                        <a:latin typeface="Arial" panose="020B0604020202020204" pitchFamily="34" charset="0"/>
                      </a:endParaRPr>
                    </a:p>
                  </a:txBody>
                  <a:tcPr marL="30334" marR="30334" marT="4213"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2880" algn="ctr" fontAlgn="t">
                        <a:spcBef>
                          <a:spcPts val="0"/>
                        </a:spcBef>
                        <a:spcAft>
                          <a:spcPts val="0"/>
                        </a:spcAft>
                      </a:pPr>
                      <a:r>
                        <a:rPr lang="en-US" sz="700" b="0" i="0" u="none" strike="noStrike">
                          <a:effectLst/>
                          <a:latin typeface="Times New Roman" panose="02020603050405020304" pitchFamily="18" charset="0"/>
                          <a:ea typeface="Calibri" panose="020F0502020204030204" pitchFamily="34" charset="0"/>
                          <a:cs typeface="Times New Roman" panose="02020603050405020304" pitchFamily="18" charset="0"/>
                        </a:rPr>
                        <a:t>Hotel</a:t>
                      </a:r>
                      <a:endParaRPr lang="en-US" sz="1300" b="0" i="0" u="none" strike="noStrike">
                        <a:effectLst/>
                        <a:latin typeface="Arial" panose="020B0604020202020204" pitchFamily="34" charset="0"/>
                      </a:endParaRPr>
                    </a:p>
                  </a:txBody>
                  <a:tcPr marL="30334" marR="30334" marT="4213"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332534834"/>
                  </a:ext>
                </a:extLst>
              </a:tr>
              <a:tr h="156948">
                <a:tc vMerge="1">
                  <a:txBody>
                    <a:bodyPr/>
                    <a:lstStyle/>
                    <a:p>
                      <a:endParaRPr lang="da-DK"/>
                    </a:p>
                  </a:txBody>
                  <a:tcPr/>
                </a:tc>
                <a:tc>
                  <a:txBody>
                    <a:bodyPr/>
                    <a:lstStyle/>
                    <a:p>
                      <a:pPr indent="182880" algn="ctr" fontAlgn="t">
                        <a:spcBef>
                          <a:spcPts val="0"/>
                        </a:spcBef>
                        <a:spcAft>
                          <a:spcPts val="0"/>
                        </a:spcAft>
                      </a:pPr>
                      <a:r>
                        <a:rPr lang="en-US" sz="700" b="0" i="0" u="none" strike="noStrike">
                          <a:effectLst/>
                          <a:latin typeface="Times New Roman" panose="02020603050405020304" pitchFamily="18" charset="0"/>
                          <a:ea typeface="Calibri" panose="020F0502020204030204" pitchFamily="34" charset="0"/>
                          <a:cs typeface="Times New Roman" panose="02020603050405020304" pitchFamily="18" charset="0"/>
                        </a:rPr>
                        <a:t>UGC + Hotel story</a:t>
                      </a:r>
                      <a:endParaRPr lang="en-US" sz="1300" b="0" i="0" u="none" strike="noStrike">
                        <a:effectLst/>
                        <a:latin typeface="Arial" panose="020B0604020202020204" pitchFamily="34" charset="0"/>
                      </a:endParaRPr>
                    </a:p>
                  </a:txBody>
                  <a:tcPr marL="30334" marR="30334" marT="4213"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2880" algn="ctr" fontAlgn="t">
                        <a:spcBef>
                          <a:spcPts val="0"/>
                        </a:spcBef>
                        <a:spcAft>
                          <a:spcPts val="0"/>
                        </a:spcAft>
                      </a:pPr>
                      <a:r>
                        <a:rPr lang="en-US" sz="700" b="0" i="0" u="none" strike="noStrike">
                          <a:effectLst/>
                          <a:latin typeface="Times New Roman" panose="02020603050405020304" pitchFamily="18" charset="0"/>
                          <a:ea typeface="Calibri" panose="020F0502020204030204" pitchFamily="34" charset="0"/>
                          <a:cs typeface="Times New Roman" panose="02020603050405020304" pitchFamily="18" charset="0"/>
                        </a:rPr>
                        <a:t>Hotel</a:t>
                      </a:r>
                      <a:endParaRPr lang="en-US" sz="1300" b="0" i="0" u="none" strike="noStrike">
                        <a:effectLst/>
                        <a:latin typeface="Arial" panose="020B0604020202020204" pitchFamily="34" charset="0"/>
                      </a:endParaRPr>
                    </a:p>
                  </a:txBody>
                  <a:tcPr marL="30334" marR="30334" marT="4213"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950459959"/>
                  </a:ext>
                </a:extLst>
              </a:tr>
              <a:tr h="156948">
                <a:tc vMerge="1">
                  <a:txBody>
                    <a:bodyPr/>
                    <a:lstStyle/>
                    <a:p>
                      <a:endParaRPr lang="da-DK"/>
                    </a:p>
                  </a:txBody>
                  <a:tcPr/>
                </a:tc>
                <a:tc>
                  <a:txBody>
                    <a:bodyPr/>
                    <a:lstStyle/>
                    <a:p>
                      <a:pPr indent="182880" algn="ctr" fontAlgn="t">
                        <a:spcBef>
                          <a:spcPts val="0"/>
                        </a:spcBef>
                        <a:spcAft>
                          <a:spcPts val="0"/>
                        </a:spcAft>
                      </a:pPr>
                      <a:r>
                        <a:rPr lang="en-US" sz="700" b="0" i="0" u="none" strike="noStrike">
                          <a:effectLst/>
                          <a:latin typeface="Times New Roman" panose="02020603050405020304" pitchFamily="18" charset="0"/>
                          <a:ea typeface="Calibri" panose="020F0502020204030204" pitchFamily="34" charset="0"/>
                          <a:cs typeface="Times New Roman" panose="02020603050405020304" pitchFamily="18" charset="0"/>
                        </a:rPr>
                        <a:t>Image</a:t>
                      </a:r>
                      <a:endParaRPr lang="en-US" sz="1300" b="0" i="0" u="none" strike="noStrike">
                        <a:effectLst/>
                        <a:latin typeface="Arial" panose="020B0604020202020204" pitchFamily="34" charset="0"/>
                      </a:endParaRPr>
                    </a:p>
                  </a:txBody>
                  <a:tcPr marL="30334" marR="30334" marT="4213"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2880" algn="ctr" fontAlgn="t">
                        <a:spcBef>
                          <a:spcPts val="0"/>
                        </a:spcBef>
                        <a:spcAft>
                          <a:spcPts val="0"/>
                        </a:spcAft>
                      </a:pPr>
                      <a:r>
                        <a:rPr lang="en-US" sz="700" b="0" i="0" u="none" strike="noStrike">
                          <a:effectLst/>
                          <a:latin typeface="Times New Roman" panose="02020603050405020304" pitchFamily="18" charset="0"/>
                          <a:ea typeface="Calibri" panose="020F0502020204030204" pitchFamily="34" charset="0"/>
                          <a:cs typeface="Times New Roman" panose="02020603050405020304" pitchFamily="18" charset="0"/>
                        </a:rPr>
                        <a:t>Both</a:t>
                      </a:r>
                      <a:endParaRPr lang="en-US" sz="1300" b="0" i="0" u="none" strike="noStrike">
                        <a:effectLst/>
                        <a:latin typeface="Arial" panose="020B0604020202020204" pitchFamily="34" charset="0"/>
                      </a:endParaRPr>
                    </a:p>
                  </a:txBody>
                  <a:tcPr marL="30334" marR="30334" marT="4213"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2486656487"/>
                  </a:ext>
                </a:extLst>
              </a:tr>
              <a:tr h="156948">
                <a:tc vMerge="1">
                  <a:txBody>
                    <a:bodyPr/>
                    <a:lstStyle/>
                    <a:p>
                      <a:endParaRPr lang="da-DK"/>
                    </a:p>
                  </a:txBody>
                  <a:tcPr/>
                </a:tc>
                <a:tc>
                  <a:txBody>
                    <a:bodyPr/>
                    <a:lstStyle/>
                    <a:p>
                      <a:pPr indent="182880" algn="ctr" fontAlgn="t">
                        <a:spcBef>
                          <a:spcPts val="0"/>
                        </a:spcBef>
                        <a:spcAft>
                          <a:spcPts val="0"/>
                        </a:spcAft>
                      </a:pPr>
                      <a:r>
                        <a:rPr lang="en-US" sz="700" b="0" i="0" u="none" strike="noStrike">
                          <a:effectLst/>
                          <a:latin typeface="Times New Roman" panose="02020603050405020304" pitchFamily="18" charset="0"/>
                          <a:ea typeface="Calibri" panose="020F0502020204030204" pitchFamily="34" charset="0"/>
                          <a:cs typeface="Times New Roman" panose="02020603050405020304" pitchFamily="18" charset="0"/>
                        </a:rPr>
                        <a:t>Multiple images</a:t>
                      </a:r>
                      <a:endParaRPr lang="en-US" sz="1300" b="0" i="0" u="none" strike="noStrike">
                        <a:effectLst/>
                        <a:latin typeface="Arial" panose="020B0604020202020204" pitchFamily="34" charset="0"/>
                      </a:endParaRPr>
                    </a:p>
                  </a:txBody>
                  <a:tcPr marL="30334" marR="30334" marT="4213"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2880" algn="ctr" fontAlgn="t">
                        <a:spcBef>
                          <a:spcPts val="0"/>
                        </a:spcBef>
                        <a:spcAft>
                          <a:spcPts val="0"/>
                        </a:spcAft>
                      </a:pPr>
                      <a:r>
                        <a:rPr lang="en-US" sz="700" b="0" i="0" u="none" strike="noStrike">
                          <a:effectLst/>
                          <a:latin typeface="Times New Roman" panose="02020603050405020304" pitchFamily="18" charset="0"/>
                          <a:ea typeface="Calibri" panose="020F0502020204030204" pitchFamily="34" charset="0"/>
                          <a:cs typeface="Times New Roman" panose="02020603050405020304" pitchFamily="18" charset="0"/>
                        </a:rPr>
                        <a:t>Both</a:t>
                      </a:r>
                      <a:endParaRPr lang="en-US" sz="1300" b="0" i="0" u="none" strike="noStrike">
                        <a:effectLst/>
                        <a:latin typeface="Arial" panose="020B0604020202020204" pitchFamily="34" charset="0"/>
                      </a:endParaRPr>
                    </a:p>
                  </a:txBody>
                  <a:tcPr marL="30334" marR="30334" marT="4213"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925412910"/>
                  </a:ext>
                </a:extLst>
              </a:tr>
              <a:tr h="156948">
                <a:tc>
                  <a:txBody>
                    <a:bodyPr/>
                    <a:lstStyle/>
                    <a:p>
                      <a:pPr indent="182880" algn="ctr" fontAlgn="t">
                        <a:spcBef>
                          <a:spcPts val="0"/>
                        </a:spcBef>
                        <a:spcAft>
                          <a:spcPts val="0"/>
                        </a:spcAft>
                      </a:pPr>
                      <a:r>
                        <a:rPr lang="en-US" sz="700" b="0" i="0" u="none" strike="noStrike">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b="0" i="0" u="none" strike="noStrike">
                        <a:effectLst/>
                        <a:latin typeface="Arial" panose="020B0604020202020204" pitchFamily="34" charset="0"/>
                      </a:endParaRPr>
                    </a:p>
                  </a:txBody>
                  <a:tcPr marL="30334" marR="30334" marT="4213"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2880" algn="ctr" fontAlgn="t">
                        <a:spcBef>
                          <a:spcPts val="0"/>
                        </a:spcBef>
                        <a:spcAft>
                          <a:spcPts val="0"/>
                        </a:spcAft>
                      </a:pPr>
                      <a:r>
                        <a:rPr lang="en-US" sz="700" b="0" i="0" u="none" strike="noStrike">
                          <a:effectLst/>
                          <a:latin typeface="Times New Roman" panose="02020603050405020304" pitchFamily="18" charset="0"/>
                          <a:ea typeface="Calibri" panose="020F0502020204030204" pitchFamily="34" charset="0"/>
                          <a:cs typeface="Times New Roman" panose="02020603050405020304" pitchFamily="18" charset="0"/>
                        </a:rPr>
                        <a:t>Video + Multiple Images</a:t>
                      </a:r>
                      <a:endParaRPr lang="en-US" sz="1300" b="0" i="0" u="none" strike="noStrike">
                        <a:effectLst/>
                        <a:latin typeface="Arial" panose="020B0604020202020204" pitchFamily="34" charset="0"/>
                      </a:endParaRPr>
                    </a:p>
                  </a:txBody>
                  <a:tcPr marL="30334" marR="30334" marT="4213"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2880" algn="ctr" fontAlgn="t">
                        <a:spcBef>
                          <a:spcPts val="0"/>
                        </a:spcBef>
                        <a:spcAft>
                          <a:spcPts val="0"/>
                        </a:spcAft>
                      </a:pPr>
                      <a:r>
                        <a:rPr lang="en-US" sz="700" b="0" i="0" u="none" strike="noStrike">
                          <a:effectLst/>
                          <a:latin typeface="Times New Roman" panose="02020603050405020304" pitchFamily="18" charset="0"/>
                          <a:ea typeface="Calibri" panose="020F0502020204030204" pitchFamily="34" charset="0"/>
                          <a:cs typeface="Times New Roman" panose="02020603050405020304" pitchFamily="18" charset="0"/>
                        </a:rPr>
                        <a:t>Both</a:t>
                      </a:r>
                      <a:endParaRPr lang="en-US" sz="1300" b="0" i="0" u="none" strike="noStrike">
                        <a:effectLst/>
                        <a:latin typeface="Arial" panose="020B0604020202020204" pitchFamily="34" charset="0"/>
                      </a:endParaRPr>
                    </a:p>
                  </a:txBody>
                  <a:tcPr marL="30334" marR="30334" marT="4213"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2496072741"/>
                  </a:ext>
                </a:extLst>
              </a:tr>
              <a:tr h="156948">
                <a:tc rowSpan="3">
                  <a:txBody>
                    <a:bodyPr/>
                    <a:lstStyle/>
                    <a:p>
                      <a:pPr indent="182880" algn="ctr" fontAlgn="t">
                        <a:spcBef>
                          <a:spcPts val="0"/>
                        </a:spcBef>
                        <a:spcAft>
                          <a:spcPts val="0"/>
                        </a:spcAft>
                      </a:pPr>
                      <a:r>
                        <a:rPr lang="en-US" sz="700" b="0" i="0" u="none" strike="noStrike">
                          <a:effectLst/>
                          <a:latin typeface="Times New Roman" panose="02020603050405020304" pitchFamily="18" charset="0"/>
                          <a:ea typeface="Calibri" panose="020F0502020204030204" pitchFamily="34" charset="0"/>
                          <a:cs typeface="Times New Roman" panose="02020603050405020304" pitchFamily="18" charset="0"/>
                        </a:rPr>
                        <a:t>Type of post</a:t>
                      </a:r>
                      <a:endParaRPr lang="en-US" sz="1300" b="0" i="0" u="none" strike="noStrike">
                        <a:effectLst/>
                        <a:latin typeface="Arial" panose="020B0604020202020204" pitchFamily="34" charset="0"/>
                      </a:endParaRPr>
                    </a:p>
                  </a:txBody>
                  <a:tcPr marL="40445" marR="40445" marT="20222" marB="20222">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2880" algn="ctr" fontAlgn="t">
                        <a:spcBef>
                          <a:spcPts val="0"/>
                        </a:spcBef>
                        <a:spcAft>
                          <a:spcPts val="0"/>
                        </a:spcAft>
                      </a:pPr>
                      <a:r>
                        <a:rPr lang="en-US" sz="700" b="0" i="0" u="none" strike="noStrike">
                          <a:effectLst/>
                          <a:latin typeface="Times New Roman" panose="02020603050405020304" pitchFamily="18" charset="0"/>
                          <a:ea typeface="Calibri" panose="020F0502020204030204" pitchFamily="34" charset="0"/>
                          <a:cs typeface="Times New Roman" panose="02020603050405020304" pitchFamily="18" charset="0"/>
                        </a:rPr>
                        <a:t>Sales-related</a:t>
                      </a:r>
                      <a:endParaRPr lang="en-US" sz="1300" b="0" i="0" u="none" strike="noStrike">
                        <a:effectLst/>
                        <a:latin typeface="Arial" panose="020B0604020202020204" pitchFamily="34" charset="0"/>
                      </a:endParaRPr>
                    </a:p>
                  </a:txBody>
                  <a:tcPr marL="30334" marR="30334" marT="4213"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2880" algn="ctr" fontAlgn="t">
                        <a:spcBef>
                          <a:spcPts val="0"/>
                        </a:spcBef>
                        <a:spcAft>
                          <a:spcPts val="0"/>
                        </a:spcAft>
                      </a:pPr>
                      <a:r>
                        <a:rPr lang="en-US" sz="700" b="0" i="0" u="none" strike="noStrike">
                          <a:effectLst/>
                          <a:latin typeface="Times New Roman" panose="02020603050405020304" pitchFamily="18" charset="0"/>
                          <a:ea typeface="Calibri" panose="020F0502020204030204" pitchFamily="34" charset="0"/>
                          <a:cs typeface="Times New Roman" panose="02020603050405020304" pitchFamily="18" charset="0"/>
                        </a:rPr>
                        <a:t>Hotel</a:t>
                      </a:r>
                      <a:endParaRPr lang="en-US" sz="1300" b="0" i="0" u="none" strike="noStrike">
                        <a:effectLst/>
                        <a:latin typeface="Arial" panose="020B0604020202020204" pitchFamily="34" charset="0"/>
                      </a:endParaRPr>
                    </a:p>
                  </a:txBody>
                  <a:tcPr marL="30334" marR="30334" marT="4213"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907137725"/>
                  </a:ext>
                </a:extLst>
              </a:tr>
              <a:tr h="156948">
                <a:tc vMerge="1">
                  <a:txBody>
                    <a:bodyPr/>
                    <a:lstStyle/>
                    <a:p>
                      <a:endParaRPr lang="da-DK"/>
                    </a:p>
                  </a:txBody>
                  <a:tcPr/>
                </a:tc>
                <a:tc>
                  <a:txBody>
                    <a:bodyPr/>
                    <a:lstStyle/>
                    <a:p>
                      <a:pPr indent="182880" algn="ctr" fontAlgn="t">
                        <a:spcBef>
                          <a:spcPts val="0"/>
                        </a:spcBef>
                        <a:spcAft>
                          <a:spcPts val="0"/>
                        </a:spcAft>
                      </a:pPr>
                      <a:r>
                        <a:rPr lang="en-US" sz="700" b="0" i="0" u="none" strike="noStrike">
                          <a:effectLst/>
                          <a:latin typeface="Times New Roman" panose="02020603050405020304" pitchFamily="18" charset="0"/>
                          <a:ea typeface="Calibri" panose="020F0502020204030204" pitchFamily="34" charset="0"/>
                          <a:cs typeface="Times New Roman" panose="02020603050405020304" pitchFamily="18" charset="0"/>
                        </a:rPr>
                        <a:t>Informative</a:t>
                      </a:r>
                      <a:endParaRPr lang="en-US" sz="1300" b="0" i="0" u="none" strike="noStrike">
                        <a:effectLst/>
                        <a:latin typeface="Arial" panose="020B0604020202020204" pitchFamily="34" charset="0"/>
                      </a:endParaRPr>
                    </a:p>
                  </a:txBody>
                  <a:tcPr marL="30334" marR="30334" marT="4213"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2880" algn="ctr" fontAlgn="t">
                        <a:spcBef>
                          <a:spcPts val="0"/>
                        </a:spcBef>
                        <a:spcAft>
                          <a:spcPts val="0"/>
                        </a:spcAft>
                      </a:pPr>
                      <a:r>
                        <a:rPr lang="en-US" sz="700" b="0" i="0" u="none" strike="noStrike">
                          <a:effectLst/>
                          <a:latin typeface="Times New Roman" panose="02020603050405020304" pitchFamily="18" charset="0"/>
                          <a:ea typeface="Calibri" panose="020F0502020204030204" pitchFamily="34" charset="0"/>
                          <a:cs typeface="Times New Roman" panose="02020603050405020304" pitchFamily="18" charset="0"/>
                        </a:rPr>
                        <a:t>Hotel</a:t>
                      </a:r>
                      <a:endParaRPr lang="en-US" sz="1300" b="0" i="0" u="none" strike="noStrike">
                        <a:effectLst/>
                        <a:latin typeface="Arial" panose="020B0604020202020204" pitchFamily="34" charset="0"/>
                      </a:endParaRPr>
                    </a:p>
                  </a:txBody>
                  <a:tcPr marL="30334" marR="30334" marT="4213"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2322015029"/>
                  </a:ext>
                </a:extLst>
              </a:tr>
              <a:tr h="156948">
                <a:tc vMerge="1">
                  <a:txBody>
                    <a:bodyPr/>
                    <a:lstStyle/>
                    <a:p>
                      <a:endParaRPr lang="da-DK"/>
                    </a:p>
                  </a:txBody>
                  <a:tcPr/>
                </a:tc>
                <a:tc>
                  <a:txBody>
                    <a:bodyPr/>
                    <a:lstStyle/>
                    <a:p>
                      <a:pPr indent="182880" algn="ctr" fontAlgn="t">
                        <a:spcBef>
                          <a:spcPts val="0"/>
                        </a:spcBef>
                        <a:spcAft>
                          <a:spcPts val="0"/>
                        </a:spcAft>
                      </a:pPr>
                      <a:r>
                        <a:rPr lang="en-US" sz="700" b="0" i="0" u="none" strike="noStrike">
                          <a:effectLst/>
                          <a:latin typeface="Times New Roman" panose="02020603050405020304" pitchFamily="18" charset="0"/>
                          <a:ea typeface="Calibri" panose="020F0502020204030204" pitchFamily="34" charset="0"/>
                          <a:cs typeface="Times New Roman" panose="02020603050405020304" pitchFamily="18" charset="0"/>
                        </a:rPr>
                        <a:t>Other</a:t>
                      </a:r>
                      <a:endParaRPr lang="en-US" sz="1300" b="0" i="0" u="none" strike="noStrike">
                        <a:effectLst/>
                        <a:latin typeface="Arial" panose="020B0604020202020204" pitchFamily="34" charset="0"/>
                      </a:endParaRPr>
                    </a:p>
                  </a:txBody>
                  <a:tcPr marL="30334" marR="30334" marT="4213"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2880" algn="ctr" fontAlgn="t">
                        <a:spcBef>
                          <a:spcPts val="0"/>
                        </a:spcBef>
                        <a:spcAft>
                          <a:spcPts val="0"/>
                        </a:spcAft>
                      </a:pPr>
                      <a:r>
                        <a:rPr lang="en-US" sz="700" b="0" i="0" u="none" strike="noStrike">
                          <a:effectLst/>
                          <a:latin typeface="Times New Roman" panose="02020603050405020304" pitchFamily="18" charset="0"/>
                          <a:ea typeface="Calibri" panose="020F0502020204030204" pitchFamily="34" charset="0"/>
                          <a:cs typeface="Times New Roman" panose="02020603050405020304" pitchFamily="18" charset="0"/>
                        </a:rPr>
                        <a:t>Hotel</a:t>
                      </a:r>
                      <a:endParaRPr lang="en-US" sz="1300" b="0" i="0" u="none" strike="noStrike">
                        <a:effectLst/>
                        <a:latin typeface="Arial" panose="020B0604020202020204" pitchFamily="34" charset="0"/>
                      </a:endParaRPr>
                    </a:p>
                  </a:txBody>
                  <a:tcPr marL="30334" marR="30334" marT="4213"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3441650310"/>
                  </a:ext>
                </a:extLst>
              </a:tr>
              <a:tr h="156948">
                <a:tc rowSpan="8">
                  <a:txBody>
                    <a:bodyPr/>
                    <a:lstStyle/>
                    <a:p>
                      <a:pPr indent="182880" algn="ctr" fontAlgn="t">
                        <a:spcBef>
                          <a:spcPts val="0"/>
                        </a:spcBef>
                        <a:spcAft>
                          <a:spcPts val="0"/>
                        </a:spcAft>
                      </a:pPr>
                      <a:r>
                        <a:rPr lang="en-US" sz="700" b="0" i="0" u="none" strike="noStrike">
                          <a:effectLst/>
                          <a:latin typeface="Times New Roman" panose="02020603050405020304" pitchFamily="18" charset="0"/>
                          <a:ea typeface="Calibri" panose="020F0502020204030204" pitchFamily="34" charset="0"/>
                          <a:cs typeface="Times New Roman" panose="02020603050405020304" pitchFamily="18" charset="0"/>
                        </a:rPr>
                        <a:t>Physical attributes of hotel</a:t>
                      </a:r>
                      <a:endParaRPr lang="en-US" sz="1300" b="0" i="0" u="none" strike="noStrike">
                        <a:effectLst/>
                        <a:latin typeface="Arial" panose="020B0604020202020204" pitchFamily="34" charset="0"/>
                      </a:endParaRPr>
                    </a:p>
                  </a:txBody>
                  <a:tcPr marL="40445" marR="40445" marT="20222" marB="20222">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2880" algn="ctr" fontAlgn="t">
                        <a:spcBef>
                          <a:spcPts val="0"/>
                        </a:spcBef>
                        <a:spcAft>
                          <a:spcPts val="0"/>
                        </a:spcAft>
                      </a:pPr>
                      <a:r>
                        <a:rPr lang="en-US" sz="700" b="0" i="0" u="none" strike="noStrike">
                          <a:effectLst/>
                          <a:latin typeface="Times New Roman" panose="02020603050405020304" pitchFamily="18" charset="0"/>
                          <a:ea typeface="Calibri" panose="020F0502020204030204" pitchFamily="34" charset="0"/>
                          <a:cs typeface="Times New Roman" panose="02020603050405020304" pitchFamily="18" charset="0"/>
                        </a:rPr>
                        <a:t>Ext. views of hotel</a:t>
                      </a:r>
                      <a:endParaRPr lang="en-US" sz="1300" b="0" i="0" u="none" strike="noStrike">
                        <a:effectLst/>
                        <a:latin typeface="Arial" panose="020B0604020202020204" pitchFamily="34" charset="0"/>
                      </a:endParaRPr>
                    </a:p>
                  </a:txBody>
                  <a:tcPr marL="30334" marR="30334" marT="4213"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2880" algn="ctr" fontAlgn="t">
                        <a:spcBef>
                          <a:spcPts val="0"/>
                        </a:spcBef>
                        <a:spcAft>
                          <a:spcPts val="0"/>
                        </a:spcAft>
                      </a:pPr>
                      <a:r>
                        <a:rPr lang="en-US" sz="700" b="0" i="0" u="none" strike="noStrike">
                          <a:effectLst/>
                          <a:latin typeface="Times New Roman" panose="02020603050405020304" pitchFamily="18" charset="0"/>
                          <a:ea typeface="Calibri" panose="020F0502020204030204" pitchFamily="34" charset="0"/>
                          <a:cs typeface="Times New Roman" panose="02020603050405020304" pitchFamily="18" charset="0"/>
                        </a:rPr>
                        <a:t>Both</a:t>
                      </a:r>
                      <a:endParaRPr lang="en-US" sz="1300" b="0" i="0" u="none" strike="noStrike">
                        <a:effectLst/>
                        <a:latin typeface="Arial" panose="020B0604020202020204" pitchFamily="34" charset="0"/>
                      </a:endParaRPr>
                    </a:p>
                  </a:txBody>
                  <a:tcPr marL="30334" marR="30334" marT="4213"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296092820"/>
                  </a:ext>
                </a:extLst>
              </a:tr>
              <a:tr h="156948">
                <a:tc vMerge="1">
                  <a:txBody>
                    <a:bodyPr/>
                    <a:lstStyle/>
                    <a:p>
                      <a:endParaRPr lang="da-DK"/>
                    </a:p>
                  </a:txBody>
                  <a:tcPr/>
                </a:tc>
                <a:tc>
                  <a:txBody>
                    <a:bodyPr/>
                    <a:lstStyle/>
                    <a:p>
                      <a:pPr indent="182880" algn="ctr" fontAlgn="t">
                        <a:spcBef>
                          <a:spcPts val="0"/>
                        </a:spcBef>
                        <a:spcAft>
                          <a:spcPts val="0"/>
                        </a:spcAft>
                      </a:pPr>
                      <a:r>
                        <a:rPr lang="en-US" sz="700" b="0" i="0" u="none" strike="noStrike">
                          <a:effectLst/>
                          <a:latin typeface="Times New Roman" panose="02020603050405020304" pitchFamily="18" charset="0"/>
                          <a:ea typeface="Calibri" panose="020F0502020204030204" pitchFamily="34" charset="0"/>
                          <a:cs typeface="Times New Roman" panose="02020603050405020304" pitchFamily="18" charset="0"/>
                        </a:rPr>
                        <a:t>Int. views of hotel (general)</a:t>
                      </a:r>
                      <a:endParaRPr lang="en-US" sz="1300" b="0" i="0" u="none" strike="noStrike">
                        <a:effectLst/>
                        <a:latin typeface="Arial" panose="020B0604020202020204" pitchFamily="34" charset="0"/>
                      </a:endParaRPr>
                    </a:p>
                  </a:txBody>
                  <a:tcPr marL="30334" marR="30334" marT="4213"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2880" algn="ctr" fontAlgn="t">
                        <a:spcBef>
                          <a:spcPts val="0"/>
                        </a:spcBef>
                        <a:spcAft>
                          <a:spcPts val="0"/>
                        </a:spcAft>
                      </a:pPr>
                      <a:r>
                        <a:rPr lang="en-US" sz="700" b="0" i="0" u="none" strike="noStrike">
                          <a:effectLst/>
                          <a:latin typeface="Times New Roman" panose="02020603050405020304" pitchFamily="18" charset="0"/>
                          <a:ea typeface="Calibri" panose="020F0502020204030204" pitchFamily="34" charset="0"/>
                          <a:cs typeface="Times New Roman" panose="02020603050405020304" pitchFamily="18" charset="0"/>
                        </a:rPr>
                        <a:t>Both</a:t>
                      </a:r>
                      <a:endParaRPr lang="en-US" sz="1300" b="0" i="0" u="none" strike="noStrike">
                        <a:effectLst/>
                        <a:latin typeface="Arial" panose="020B0604020202020204" pitchFamily="34" charset="0"/>
                      </a:endParaRPr>
                    </a:p>
                  </a:txBody>
                  <a:tcPr marL="30334" marR="30334" marT="4213"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2850103928"/>
                  </a:ext>
                </a:extLst>
              </a:tr>
              <a:tr h="156948">
                <a:tc vMerge="1">
                  <a:txBody>
                    <a:bodyPr/>
                    <a:lstStyle/>
                    <a:p>
                      <a:endParaRPr lang="da-DK"/>
                    </a:p>
                  </a:txBody>
                  <a:tcPr/>
                </a:tc>
                <a:tc>
                  <a:txBody>
                    <a:bodyPr/>
                    <a:lstStyle/>
                    <a:p>
                      <a:pPr indent="182880" algn="ctr" fontAlgn="t">
                        <a:spcBef>
                          <a:spcPts val="0"/>
                        </a:spcBef>
                        <a:spcAft>
                          <a:spcPts val="0"/>
                        </a:spcAft>
                      </a:pPr>
                      <a:r>
                        <a:rPr lang="en-US" sz="700" b="0" i="0" u="none" strike="noStrike">
                          <a:effectLst/>
                          <a:latin typeface="Times New Roman" panose="02020603050405020304" pitchFamily="18" charset="0"/>
                          <a:ea typeface="Calibri" panose="020F0502020204030204" pitchFamily="34" charset="0"/>
                          <a:cs typeface="Times New Roman" panose="02020603050405020304" pitchFamily="18" charset="0"/>
                        </a:rPr>
                        <a:t>Lobby</a:t>
                      </a:r>
                      <a:endParaRPr lang="en-US" sz="1300" b="0" i="0" u="none" strike="noStrike">
                        <a:effectLst/>
                        <a:latin typeface="Arial" panose="020B0604020202020204" pitchFamily="34" charset="0"/>
                      </a:endParaRPr>
                    </a:p>
                  </a:txBody>
                  <a:tcPr marL="30334" marR="30334" marT="4213"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2880" algn="ctr" fontAlgn="t">
                        <a:spcBef>
                          <a:spcPts val="0"/>
                        </a:spcBef>
                        <a:spcAft>
                          <a:spcPts val="0"/>
                        </a:spcAft>
                      </a:pPr>
                      <a:r>
                        <a:rPr lang="en-US" sz="700" b="0" i="0" u="none" strike="noStrike">
                          <a:effectLst/>
                          <a:latin typeface="Times New Roman" panose="02020603050405020304" pitchFamily="18" charset="0"/>
                          <a:ea typeface="Calibri" panose="020F0502020204030204" pitchFamily="34" charset="0"/>
                          <a:cs typeface="Times New Roman" panose="02020603050405020304" pitchFamily="18" charset="0"/>
                        </a:rPr>
                        <a:t>Both</a:t>
                      </a:r>
                      <a:endParaRPr lang="en-US" sz="1300" b="0" i="0" u="none" strike="noStrike">
                        <a:effectLst/>
                        <a:latin typeface="Arial" panose="020B0604020202020204" pitchFamily="34" charset="0"/>
                      </a:endParaRPr>
                    </a:p>
                  </a:txBody>
                  <a:tcPr marL="30334" marR="30334" marT="4213"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344628607"/>
                  </a:ext>
                </a:extLst>
              </a:tr>
              <a:tr h="156948">
                <a:tc vMerge="1">
                  <a:txBody>
                    <a:bodyPr/>
                    <a:lstStyle/>
                    <a:p>
                      <a:endParaRPr lang="da-DK"/>
                    </a:p>
                  </a:txBody>
                  <a:tcPr/>
                </a:tc>
                <a:tc>
                  <a:txBody>
                    <a:bodyPr/>
                    <a:lstStyle/>
                    <a:p>
                      <a:pPr indent="182880" algn="ctr" fontAlgn="t">
                        <a:spcBef>
                          <a:spcPts val="0"/>
                        </a:spcBef>
                        <a:spcAft>
                          <a:spcPts val="0"/>
                        </a:spcAft>
                      </a:pPr>
                      <a:r>
                        <a:rPr lang="en-US" sz="700" b="0" i="0" u="none" strike="noStrike">
                          <a:effectLst/>
                          <a:latin typeface="Times New Roman" panose="02020603050405020304" pitchFamily="18" charset="0"/>
                          <a:ea typeface="Calibri" panose="020F0502020204030204" pitchFamily="34" charset="0"/>
                          <a:cs typeface="Times New Roman" panose="02020603050405020304" pitchFamily="18" charset="0"/>
                        </a:rPr>
                        <a:t>Room</a:t>
                      </a:r>
                      <a:endParaRPr lang="en-US" sz="1300" b="0" i="0" u="none" strike="noStrike">
                        <a:effectLst/>
                        <a:latin typeface="Arial" panose="020B0604020202020204" pitchFamily="34" charset="0"/>
                      </a:endParaRPr>
                    </a:p>
                  </a:txBody>
                  <a:tcPr marL="30334" marR="30334" marT="4213"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2880" algn="ctr" fontAlgn="t">
                        <a:spcBef>
                          <a:spcPts val="0"/>
                        </a:spcBef>
                        <a:spcAft>
                          <a:spcPts val="0"/>
                        </a:spcAft>
                      </a:pPr>
                      <a:r>
                        <a:rPr lang="en-US" sz="700" b="0" i="0" u="none" strike="noStrike">
                          <a:effectLst/>
                          <a:latin typeface="Times New Roman" panose="02020603050405020304" pitchFamily="18" charset="0"/>
                          <a:ea typeface="Calibri" panose="020F0502020204030204" pitchFamily="34" charset="0"/>
                          <a:cs typeface="Times New Roman" panose="02020603050405020304" pitchFamily="18" charset="0"/>
                        </a:rPr>
                        <a:t>Both</a:t>
                      </a:r>
                      <a:endParaRPr lang="en-US" sz="1300" b="0" i="0" u="none" strike="noStrike">
                        <a:effectLst/>
                        <a:latin typeface="Arial" panose="020B0604020202020204" pitchFamily="34" charset="0"/>
                      </a:endParaRPr>
                    </a:p>
                  </a:txBody>
                  <a:tcPr marL="30334" marR="30334" marT="4213"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4281794791"/>
                  </a:ext>
                </a:extLst>
              </a:tr>
              <a:tr h="156948">
                <a:tc vMerge="1">
                  <a:txBody>
                    <a:bodyPr/>
                    <a:lstStyle/>
                    <a:p>
                      <a:endParaRPr lang="da-DK"/>
                    </a:p>
                  </a:txBody>
                  <a:tcPr/>
                </a:tc>
                <a:tc>
                  <a:txBody>
                    <a:bodyPr/>
                    <a:lstStyle/>
                    <a:p>
                      <a:pPr indent="182880" algn="ctr" fontAlgn="t">
                        <a:spcBef>
                          <a:spcPts val="0"/>
                        </a:spcBef>
                        <a:spcAft>
                          <a:spcPts val="0"/>
                        </a:spcAft>
                      </a:pPr>
                      <a:r>
                        <a:rPr lang="en-US" sz="700" b="0" i="0" u="none" strike="noStrike">
                          <a:effectLst/>
                          <a:latin typeface="Times New Roman" panose="02020603050405020304" pitchFamily="18" charset="0"/>
                          <a:ea typeface="Calibri" panose="020F0502020204030204" pitchFamily="34" charset="0"/>
                          <a:cs typeface="Times New Roman" panose="02020603050405020304" pitchFamily="18" charset="0"/>
                        </a:rPr>
                        <a:t>Bathroom</a:t>
                      </a:r>
                      <a:endParaRPr lang="en-US" sz="1300" b="0" i="0" u="none" strike="noStrike">
                        <a:effectLst/>
                        <a:latin typeface="Arial" panose="020B0604020202020204" pitchFamily="34" charset="0"/>
                      </a:endParaRPr>
                    </a:p>
                  </a:txBody>
                  <a:tcPr marL="30334" marR="30334" marT="4213"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2880" algn="ctr" fontAlgn="t">
                        <a:spcBef>
                          <a:spcPts val="0"/>
                        </a:spcBef>
                        <a:spcAft>
                          <a:spcPts val="0"/>
                        </a:spcAft>
                      </a:pPr>
                      <a:r>
                        <a:rPr lang="en-US" sz="700" b="0" i="0" u="none" strike="noStrike">
                          <a:effectLst/>
                          <a:latin typeface="Times New Roman" panose="02020603050405020304" pitchFamily="18" charset="0"/>
                          <a:ea typeface="Calibri" panose="020F0502020204030204" pitchFamily="34" charset="0"/>
                          <a:cs typeface="Times New Roman" panose="02020603050405020304" pitchFamily="18" charset="0"/>
                        </a:rPr>
                        <a:t>Both</a:t>
                      </a:r>
                      <a:endParaRPr lang="en-US" sz="1300" b="0" i="0" u="none" strike="noStrike">
                        <a:effectLst/>
                        <a:latin typeface="Arial" panose="020B0604020202020204" pitchFamily="34" charset="0"/>
                      </a:endParaRPr>
                    </a:p>
                  </a:txBody>
                  <a:tcPr marL="30334" marR="30334" marT="4213"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3813862774"/>
                  </a:ext>
                </a:extLst>
              </a:tr>
              <a:tr h="156948">
                <a:tc vMerge="1">
                  <a:txBody>
                    <a:bodyPr/>
                    <a:lstStyle/>
                    <a:p>
                      <a:endParaRPr lang="da-DK"/>
                    </a:p>
                  </a:txBody>
                  <a:tcPr/>
                </a:tc>
                <a:tc>
                  <a:txBody>
                    <a:bodyPr/>
                    <a:lstStyle/>
                    <a:p>
                      <a:pPr indent="182880" algn="ctr" fontAlgn="t">
                        <a:spcBef>
                          <a:spcPts val="0"/>
                        </a:spcBef>
                        <a:spcAft>
                          <a:spcPts val="0"/>
                        </a:spcAft>
                      </a:pPr>
                      <a:r>
                        <a:rPr lang="en-US" sz="700" b="0" i="0" u="none" strike="noStrike">
                          <a:effectLst/>
                          <a:latin typeface="Times New Roman" panose="02020603050405020304" pitchFamily="18" charset="0"/>
                          <a:ea typeface="Calibri" panose="020F0502020204030204" pitchFamily="34" charset="0"/>
                          <a:cs typeface="Times New Roman" panose="02020603050405020304" pitchFamily="18" charset="0"/>
                        </a:rPr>
                        <a:t>Food and Beverage facilities</a:t>
                      </a:r>
                      <a:endParaRPr lang="en-US" sz="1300" b="0" i="0" u="none" strike="noStrike">
                        <a:effectLst/>
                        <a:latin typeface="Arial" panose="020B0604020202020204" pitchFamily="34" charset="0"/>
                      </a:endParaRPr>
                    </a:p>
                  </a:txBody>
                  <a:tcPr marL="30334" marR="30334" marT="4213"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2880" algn="ctr" fontAlgn="t">
                        <a:spcBef>
                          <a:spcPts val="0"/>
                        </a:spcBef>
                        <a:spcAft>
                          <a:spcPts val="0"/>
                        </a:spcAft>
                      </a:pPr>
                      <a:r>
                        <a:rPr lang="en-US" sz="700" b="0" i="0" u="none" strike="noStrike">
                          <a:effectLst/>
                          <a:latin typeface="Times New Roman" panose="02020603050405020304" pitchFamily="18" charset="0"/>
                          <a:ea typeface="Calibri" panose="020F0502020204030204" pitchFamily="34" charset="0"/>
                          <a:cs typeface="Times New Roman" panose="02020603050405020304" pitchFamily="18" charset="0"/>
                        </a:rPr>
                        <a:t>Both</a:t>
                      </a:r>
                      <a:endParaRPr lang="en-US" sz="1300" b="0" i="0" u="none" strike="noStrike">
                        <a:effectLst/>
                        <a:latin typeface="Arial" panose="020B0604020202020204" pitchFamily="34" charset="0"/>
                      </a:endParaRPr>
                    </a:p>
                  </a:txBody>
                  <a:tcPr marL="30334" marR="30334" marT="4213"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2585307338"/>
                  </a:ext>
                </a:extLst>
              </a:tr>
              <a:tr h="156948">
                <a:tc vMerge="1">
                  <a:txBody>
                    <a:bodyPr/>
                    <a:lstStyle/>
                    <a:p>
                      <a:endParaRPr lang="da-DK"/>
                    </a:p>
                  </a:txBody>
                  <a:tcPr/>
                </a:tc>
                <a:tc>
                  <a:txBody>
                    <a:bodyPr/>
                    <a:lstStyle/>
                    <a:p>
                      <a:pPr indent="182880" algn="ctr" fontAlgn="t">
                        <a:spcBef>
                          <a:spcPts val="0"/>
                        </a:spcBef>
                        <a:spcAft>
                          <a:spcPts val="0"/>
                        </a:spcAft>
                      </a:pPr>
                      <a:r>
                        <a:rPr lang="en-US" sz="700" b="0" i="0" u="none" strike="noStrike">
                          <a:effectLst/>
                          <a:latin typeface="Times New Roman" panose="02020603050405020304" pitchFamily="18" charset="0"/>
                          <a:ea typeface="Calibri" panose="020F0502020204030204" pitchFamily="34" charset="0"/>
                          <a:cs typeface="Times New Roman" panose="02020603050405020304" pitchFamily="18" charset="0"/>
                        </a:rPr>
                        <a:t>Conference facilities</a:t>
                      </a:r>
                      <a:endParaRPr lang="en-US" sz="1300" b="0" i="0" u="none" strike="noStrike">
                        <a:effectLst/>
                        <a:latin typeface="Arial" panose="020B0604020202020204" pitchFamily="34" charset="0"/>
                      </a:endParaRPr>
                    </a:p>
                  </a:txBody>
                  <a:tcPr marL="30334" marR="30334" marT="4213"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2880" algn="ctr" fontAlgn="t">
                        <a:spcBef>
                          <a:spcPts val="0"/>
                        </a:spcBef>
                        <a:spcAft>
                          <a:spcPts val="0"/>
                        </a:spcAft>
                      </a:pPr>
                      <a:r>
                        <a:rPr lang="en-US" sz="700" b="0" i="0" u="none" strike="noStrike">
                          <a:effectLst/>
                          <a:latin typeface="Times New Roman" panose="02020603050405020304" pitchFamily="18" charset="0"/>
                          <a:ea typeface="Calibri" panose="020F0502020204030204" pitchFamily="34" charset="0"/>
                          <a:cs typeface="Times New Roman" panose="02020603050405020304" pitchFamily="18" charset="0"/>
                        </a:rPr>
                        <a:t>Both</a:t>
                      </a:r>
                      <a:endParaRPr lang="en-US" sz="1300" b="0" i="0" u="none" strike="noStrike">
                        <a:effectLst/>
                        <a:latin typeface="Arial" panose="020B0604020202020204" pitchFamily="34" charset="0"/>
                      </a:endParaRPr>
                    </a:p>
                  </a:txBody>
                  <a:tcPr marL="30334" marR="30334" marT="4213"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924966027"/>
                  </a:ext>
                </a:extLst>
              </a:tr>
              <a:tr h="156948">
                <a:tc vMerge="1">
                  <a:txBody>
                    <a:bodyPr/>
                    <a:lstStyle/>
                    <a:p>
                      <a:endParaRPr lang="da-DK"/>
                    </a:p>
                  </a:txBody>
                  <a:tcPr/>
                </a:tc>
                <a:tc>
                  <a:txBody>
                    <a:bodyPr/>
                    <a:lstStyle/>
                    <a:p>
                      <a:pPr indent="182880" algn="ctr" fontAlgn="t">
                        <a:spcBef>
                          <a:spcPts val="0"/>
                        </a:spcBef>
                        <a:spcAft>
                          <a:spcPts val="0"/>
                        </a:spcAft>
                      </a:pPr>
                      <a:r>
                        <a:rPr lang="en-US" sz="700" b="0" i="0" u="none" strike="noStrike">
                          <a:effectLst/>
                          <a:latin typeface="Times New Roman" panose="02020603050405020304" pitchFamily="18" charset="0"/>
                          <a:ea typeface="Calibri" panose="020F0502020204030204" pitchFamily="34" charset="0"/>
                          <a:cs typeface="Times New Roman" panose="02020603050405020304" pitchFamily="18" charset="0"/>
                        </a:rPr>
                        <a:t>Spa/pool/beach facilities</a:t>
                      </a:r>
                      <a:endParaRPr lang="en-US" sz="1300" b="0" i="0" u="none" strike="noStrike">
                        <a:effectLst/>
                        <a:latin typeface="Arial" panose="020B0604020202020204" pitchFamily="34" charset="0"/>
                      </a:endParaRPr>
                    </a:p>
                  </a:txBody>
                  <a:tcPr marL="30334" marR="30334" marT="4213"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2880" algn="ctr" fontAlgn="t">
                        <a:spcBef>
                          <a:spcPts val="0"/>
                        </a:spcBef>
                        <a:spcAft>
                          <a:spcPts val="0"/>
                        </a:spcAft>
                      </a:pPr>
                      <a:r>
                        <a:rPr lang="en-US" sz="700" b="0" i="0" u="none" strike="noStrike">
                          <a:effectLst/>
                          <a:latin typeface="Times New Roman" panose="02020603050405020304" pitchFamily="18" charset="0"/>
                          <a:ea typeface="Calibri" panose="020F0502020204030204" pitchFamily="34" charset="0"/>
                          <a:cs typeface="Times New Roman" panose="02020603050405020304" pitchFamily="18" charset="0"/>
                        </a:rPr>
                        <a:t>Both</a:t>
                      </a:r>
                      <a:endParaRPr lang="en-US" sz="1300" b="0" i="0" u="none" strike="noStrike">
                        <a:effectLst/>
                        <a:latin typeface="Arial" panose="020B0604020202020204" pitchFamily="34" charset="0"/>
                      </a:endParaRPr>
                    </a:p>
                  </a:txBody>
                  <a:tcPr marL="30334" marR="30334" marT="4213"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2053248134"/>
                  </a:ext>
                </a:extLst>
              </a:tr>
              <a:tr h="156948">
                <a:tc rowSpan="7">
                  <a:txBody>
                    <a:bodyPr/>
                    <a:lstStyle/>
                    <a:p>
                      <a:pPr indent="182880" algn="ctr" fontAlgn="t">
                        <a:spcBef>
                          <a:spcPts val="0"/>
                        </a:spcBef>
                        <a:spcAft>
                          <a:spcPts val="0"/>
                        </a:spcAft>
                      </a:pPr>
                      <a:r>
                        <a:rPr lang="en-US" sz="700" b="0" i="0" u="none" strike="noStrike">
                          <a:effectLst/>
                          <a:latin typeface="Times New Roman" panose="02020603050405020304" pitchFamily="18" charset="0"/>
                          <a:ea typeface="Calibri" panose="020F0502020204030204" pitchFamily="34" charset="0"/>
                          <a:cs typeface="Times New Roman" panose="02020603050405020304" pitchFamily="18" charset="0"/>
                        </a:rPr>
                        <a:t>Service offerings</a:t>
                      </a:r>
                      <a:endParaRPr lang="en-US" sz="1300" b="0" i="0" u="none" strike="noStrike">
                        <a:effectLst/>
                        <a:latin typeface="Arial" panose="020B0604020202020204" pitchFamily="34" charset="0"/>
                      </a:endParaRPr>
                    </a:p>
                  </a:txBody>
                  <a:tcPr marL="40445" marR="40445" marT="20222" marB="20222">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2880" algn="ctr" fontAlgn="t">
                        <a:spcBef>
                          <a:spcPts val="0"/>
                        </a:spcBef>
                        <a:spcAft>
                          <a:spcPts val="0"/>
                        </a:spcAft>
                      </a:pPr>
                      <a:r>
                        <a:rPr lang="en-US" sz="700" b="0" i="0" u="none" strike="noStrike">
                          <a:effectLst/>
                          <a:latin typeface="Times New Roman" panose="02020603050405020304" pitchFamily="18" charset="0"/>
                          <a:ea typeface="Calibri" panose="020F0502020204030204" pitchFamily="34" charset="0"/>
                          <a:cs typeface="Times New Roman" panose="02020603050405020304" pitchFamily="18" charset="0"/>
                        </a:rPr>
                        <a:t>Events/happenings</a:t>
                      </a:r>
                      <a:endParaRPr lang="en-US" sz="1300" b="0" i="0" u="none" strike="noStrike">
                        <a:effectLst/>
                        <a:latin typeface="Arial" panose="020B0604020202020204" pitchFamily="34" charset="0"/>
                      </a:endParaRPr>
                    </a:p>
                  </a:txBody>
                  <a:tcPr marL="30334" marR="30334" marT="4213"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2880" algn="ctr" fontAlgn="t">
                        <a:spcBef>
                          <a:spcPts val="0"/>
                        </a:spcBef>
                        <a:spcAft>
                          <a:spcPts val="0"/>
                        </a:spcAft>
                      </a:pPr>
                      <a:r>
                        <a:rPr lang="en-US" sz="700" b="0" i="0" u="none" strike="noStrike">
                          <a:effectLst/>
                          <a:latin typeface="Times New Roman" panose="02020603050405020304" pitchFamily="18" charset="0"/>
                          <a:ea typeface="Calibri" panose="020F0502020204030204" pitchFamily="34" charset="0"/>
                          <a:cs typeface="Times New Roman" panose="02020603050405020304" pitchFamily="18" charset="0"/>
                        </a:rPr>
                        <a:t>Both</a:t>
                      </a:r>
                      <a:endParaRPr lang="en-US" sz="1300" b="0" i="0" u="none" strike="noStrike">
                        <a:effectLst/>
                        <a:latin typeface="Arial" panose="020B0604020202020204" pitchFamily="34" charset="0"/>
                      </a:endParaRPr>
                    </a:p>
                  </a:txBody>
                  <a:tcPr marL="30334" marR="30334" marT="4213"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266319409"/>
                  </a:ext>
                </a:extLst>
              </a:tr>
              <a:tr h="156948">
                <a:tc vMerge="1">
                  <a:txBody>
                    <a:bodyPr/>
                    <a:lstStyle/>
                    <a:p>
                      <a:endParaRPr lang="da-DK"/>
                    </a:p>
                  </a:txBody>
                  <a:tcPr/>
                </a:tc>
                <a:tc>
                  <a:txBody>
                    <a:bodyPr/>
                    <a:lstStyle/>
                    <a:p>
                      <a:pPr indent="182880" algn="ctr" fontAlgn="t">
                        <a:spcBef>
                          <a:spcPts val="0"/>
                        </a:spcBef>
                        <a:spcAft>
                          <a:spcPts val="0"/>
                        </a:spcAft>
                      </a:pPr>
                      <a:r>
                        <a:rPr lang="en-US" sz="700" b="0" i="0" u="none" strike="noStrike">
                          <a:effectLst/>
                          <a:latin typeface="Times New Roman" panose="02020603050405020304" pitchFamily="18" charset="0"/>
                          <a:ea typeface="Calibri" panose="020F0502020204030204" pitchFamily="34" charset="0"/>
                          <a:cs typeface="Times New Roman" panose="02020603050405020304" pitchFamily="18" charset="0"/>
                        </a:rPr>
                        <a:t>Wedding</a:t>
                      </a:r>
                      <a:endParaRPr lang="en-US" sz="1300" b="0" i="0" u="none" strike="noStrike">
                        <a:effectLst/>
                        <a:latin typeface="Arial" panose="020B0604020202020204" pitchFamily="34" charset="0"/>
                      </a:endParaRPr>
                    </a:p>
                  </a:txBody>
                  <a:tcPr marL="30334" marR="30334" marT="4213"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2880" algn="ctr" fontAlgn="t">
                        <a:spcBef>
                          <a:spcPts val="0"/>
                        </a:spcBef>
                        <a:spcAft>
                          <a:spcPts val="0"/>
                        </a:spcAft>
                      </a:pPr>
                      <a:r>
                        <a:rPr lang="en-US" sz="700" b="0" i="0" u="none" strike="noStrike">
                          <a:effectLst/>
                          <a:latin typeface="Times New Roman" panose="02020603050405020304" pitchFamily="18" charset="0"/>
                          <a:ea typeface="Calibri" panose="020F0502020204030204" pitchFamily="34" charset="0"/>
                          <a:cs typeface="Times New Roman" panose="02020603050405020304" pitchFamily="18" charset="0"/>
                        </a:rPr>
                        <a:t>Both</a:t>
                      </a:r>
                      <a:endParaRPr lang="en-US" sz="1300" b="0" i="0" u="none" strike="noStrike">
                        <a:effectLst/>
                        <a:latin typeface="Arial" panose="020B0604020202020204" pitchFamily="34" charset="0"/>
                      </a:endParaRPr>
                    </a:p>
                  </a:txBody>
                  <a:tcPr marL="30334" marR="30334" marT="4213"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186163754"/>
                  </a:ext>
                </a:extLst>
              </a:tr>
              <a:tr h="156948">
                <a:tc vMerge="1">
                  <a:txBody>
                    <a:bodyPr/>
                    <a:lstStyle/>
                    <a:p>
                      <a:endParaRPr lang="da-DK"/>
                    </a:p>
                  </a:txBody>
                  <a:tcPr/>
                </a:tc>
                <a:tc>
                  <a:txBody>
                    <a:bodyPr/>
                    <a:lstStyle/>
                    <a:p>
                      <a:pPr indent="182880" algn="ctr" fontAlgn="t">
                        <a:spcBef>
                          <a:spcPts val="0"/>
                        </a:spcBef>
                        <a:spcAft>
                          <a:spcPts val="0"/>
                        </a:spcAft>
                      </a:pPr>
                      <a:r>
                        <a:rPr lang="en-US" sz="700" b="0" i="0" u="none" strike="noStrike">
                          <a:effectLst/>
                          <a:latin typeface="Times New Roman" panose="02020603050405020304" pitchFamily="18" charset="0"/>
                          <a:ea typeface="Calibri" panose="020F0502020204030204" pitchFamily="34" charset="0"/>
                          <a:cs typeface="Times New Roman" panose="02020603050405020304" pitchFamily="18" charset="0"/>
                        </a:rPr>
                        <a:t>Accommodation</a:t>
                      </a:r>
                      <a:endParaRPr lang="en-US" sz="1300" b="0" i="0" u="none" strike="noStrike">
                        <a:effectLst/>
                        <a:latin typeface="Arial" panose="020B0604020202020204" pitchFamily="34" charset="0"/>
                      </a:endParaRPr>
                    </a:p>
                  </a:txBody>
                  <a:tcPr marL="30334" marR="30334" marT="4213"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2880" algn="ctr" fontAlgn="t">
                        <a:spcBef>
                          <a:spcPts val="0"/>
                        </a:spcBef>
                        <a:spcAft>
                          <a:spcPts val="0"/>
                        </a:spcAft>
                      </a:pPr>
                      <a:r>
                        <a:rPr lang="en-US" sz="700" b="0" i="0" u="none" strike="noStrike">
                          <a:effectLst/>
                          <a:latin typeface="Times New Roman" panose="02020603050405020304" pitchFamily="18" charset="0"/>
                          <a:ea typeface="Calibri" panose="020F0502020204030204" pitchFamily="34" charset="0"/>
                          <a:cs typeface="Times New Roman" panose="02020603050405020304" pitchFamily="18" charset="0"/>
                        </a:rPr>
                        <a:t>Hotel</a:t>
                      </a:r>
                      <a:endParaRPr lang="en-US" sz="1300" b="0" i="0" u="none" strike="noStrike">
                        <a:effectLst/>
                        <a:latin typeface="Arial" panose="020B0604020202020204" pitchFamily="34" charset="0"/>
                      </a:endParaRPr>
                    </a:p>
                  </a:txBody>
                  <a:tcPr marL="30334" marR="30334" marT="4213"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2852117671"/>
                  </a:ext>
                </a:extLst>
              </a:tr>
              <a:tr h="156948">
                <a:tc vMerge="1">
                  <a:txBody>
                    <a:bodyPr/>
                    <a:lstStyle/>
                    <a:p>
                      <a:endParaRPr lang="da-DK"/>
                    </a:p>
                  </a:txBody>
                  <a:tcPr/>
                </a:tc>
                <a:tc>
                  <a:txBody>
                    <a:bodyPr/>
                    <a:lstStyle/>
                    <a:p>
                      <a:pPr indent="182880" algn="ctr" fontAlgn="t">
                        <a:spcBef>
                          <a:spcPts val="0"/>
                        </a:spcBef>
                        <a:spcAft>
                          <a:spcPts val="0"/>
                        </a:spcAft>
                      </a:pPr>
                      <a:r>
                        <a:rPr lang="en-US" sz="700" b="0" i="0" u="none" strike="noStrike">
                          <a:effectLst/>
                          <a:latin typeface="Times New Roman" panose="02020603050405020304" pitchFamily="18" charset="0"/>
                          <a:ea typeface="Calibri" panose="020F0502020204030204" pitchFamily="34" charset="0"/>
                          <a:cs typeface="Times New Roman" panose="02020603050405020304" pitchFamily="18" charset="0"/>
                        </a:rPr>
                        <a:t>Food and Beverage</a:t>
                      </a:r>
                      <a:endParaRPr lang="en-US" sz="1300" b="0" i="0" u="none" strike="noStrike">
                        <a:effectLst/>
                        <a:latin typeface="Arial" panose="020B0604020202020204" pitchFamily="34" charset="0"/>
                      </a:endParaRPr>
                    </a:p>
                  </a:txBody>
                  <a:tcPr marL="30334" marR="30334" marT="4213"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2880" algn="ctr" fontAlgn="t">
                        <a:spcBef>
                          <a:spcPts val="0"/>
                        </a:spcBef>
                        <a:spcAft>
                          <a:spcPts val="0"/>
                        </a:spcAft>
                      </a:pPr>
                      <a:r>
                        <a:rPr lang="en-US" sz="700" b="0" i="0" u="none" strike="noStrike">
                          <a:effectLst/>
                          <a:latin typeface="Times New Roman" panose="02020603050405020304" pitchFamily="18" charset="0"/>
                          <a:ea typeface="Calibri" panose="020F0502020204030204" pitchFamily="34" charset="0"/>
                          <a:cs typeface="Times New Roman" panose="02020603050405020304" pitchFamily="18" charset="0"/>
                        </a:rPr>
                        <a:t>Both</a:t>
                      </a:r>
                      <a:endParaRPr lang="en-US" sz="1300" b="0" i="0" u="none" strike="noStrike">
                        <a:effectLst/>
                        <a:latin typeface="Arial" panose="020B0604020202020204" pitchFamily="34" charset="0"/>
                      </a:endParaRPr>
                    </a:p>
                  </a:txBody>
                  <a:tcPr marL="30334" marR="30334" marT="4213"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698426293"/>
                  </a:ext>
                </a:extLst>
              </a:tr>
              <a:tr h="156948">
                <a:tc vMerge="1">
                  <a:txBody>
                    <a:bodyPr/>
                    <a:lstStyle/>
                    <a:p>
                      <a:endParaRPr lang="da-DK"/>
                    </a:p>
                  </a:txBody>
                  <a:tcPr/>
                </a:tc>
                <a:tc>
                  <a:txBody>
                    <a:bodyPr/>
                    <a:lstStyle/>
                    <a:p>
                      <a:pPr indent="182880" algn="ctr" fontAlgn="t">
                        <a:spcBef>
                          <a:spcPts val="0"/>
                        </a:spcBef>
                        <a:spcAft>
                          <a:spcPts val="0"/>
                        </a:spcAft>
                      </a:pPr>
                      <a:r>
                        <a:rPr lang="en-US" sz="700" b="0" i="0" u="none" strike="noStrike">
                          <a:effectLst/>
                          <a:latin typeface="Times New Roman" panose="02020603050405020304" pitchFamily="18" charset="0"/>
                          <a:ea typeface="Calibri" panose="020F0502020204030204" pitchFamily="34" charset="0"/>
                          <a:cs typeface="Times New Roman" panose="02020603050405020304" pitchFamily="18" charset="0"/>
                        </a:rPr>
                        <a:t>Spa (treatments) /Pool/Beach</a:t>
                      </a:r>
                      <a:endParaRPr lang="en-US" sz="1300" b="0" i="0" u="none" strike="noStrike">
                        <a:effectLst/>
                        <a:latin typeface="Arial" panose="020B0604020202020204" pitchFamily="34" charset="0"/>
                      </a:endParaRPr>
                    </a:p>
                  </a:txBody>
                  <a:tcPr marL="30334" marR="30334" marT="4213"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2880" algn="ctr" fontAlgn="t">
                        <a:spcBef>
                          <a:spcPts val="0"/>
                        </a:spcBef>
                        <a:spcAft>
                          <a:spcPts val="0"/>
                        </a:spcAft>
                      </a:pPr>
                      <a:r>
                        <a:rPr lang="en-US" sz="700" b="0" i="0" u="none" strike="noStrike">
                          <a:effectLst/>
                          <a:latin typeface="Times New Roman" panose="02020603050405020304" pitchFamily="18" charset="0"/>
                          <a:ea typeface="Calibri" panose="020F0502020204030204" pitchFamily="34" charset="0"/>
                          <a:cs typeface="Times New Roman" panose="02020603050405020304" pitchFamily="18" charset="0"/>
                        </a:rPr>
                        <a:t>Both</a:t>
                      </a:r>
                      <a:endParaRPr lang="en-US" sz="1300" b="0" i="0" u="none" strike="noStrike">
                        <a:effectLst/>
                        <a:latin typeface="Arial" panose="020B0604020202020204" pitchFamily="34" charset="0"/>
                      </a:endParaRPr>
                    </a:p>
                  </a:txBody>
                  <a:tcPr marL="30334" marR="30334" marT="4213"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3631750288"/>
                  </a:ext>
                </a:extLst>
              </a:tr>
              <a:tr h="156948">
                <a:tc vMerge="1">
                  <a:txBody>
                    <a:bodyPr/>
                    <a:lstStyle/>
                    <a:p>
                      <a:endParaRPr lang="da-DK"/>
                    </a:p>
                  </a:txBody>
                  <a:tcPr/>
                </a:tc>
                <a:tc>
                  <a:txBody>
                    <a:bodyPr/>
                    <a:lstStyle/>
                    <a:p>
                      <a:pPr indent="182880" algn="ctr" fontAlgn="t">
                        <a:spcBef>
                          <a:spcPts val="0"/>
                        </a:spcBef>
                        <a:spcAft>
                          <a:spcPts val="0"/>
                        </a:spcAft>
                      </a:pPr>
                      <a:r>
                        <a:rPr lang="en-US" sz="700" b="0" i="0" u="none" strike="noStrike">
                          <a:effectLst/>
                          <a:latin typeface="Times New Roman" panose="02020603050405020304" pitchFamily="18" charset="0"/>
                          <a:ea typeface="Calibri" panose="020F0502020204030204" pitchFamily="34" charset="0"/>
                          <a:cs typeface="Times New Roman" panose="02020603050405020304" pitchFamily="18" charset="0"/>
                        </a:rPr>
                        <a:t>Other services (e.g., turndown)</a:t>
                      </a:r>
                      <a:endParaRPr lang="en-US" sz="1300" b="0" i="0" u="none" strike="noStrike">
                        <a:effectLst/>
                        <a:latin typeface="Arial" panose="020B0604020202020204" pitchFamily="34" charset="0"/>
                      </a:endParaRPr>
                    </a:p>
                  </a:txBody>
                  <a:tcPr marL="30334" marR="30334" marT="4213"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2880" algn="ctr" fontAlgn="t">
                        <a:spcBef>
                          <a:spcPts val="0"/>
                        </a:spcBef>
                        <a:spcAft>
                          <a:spcPts val="0"/>
                        </a:spcAft>
                      </a:pPr>
                      <a:r>
                        <a:rPr lang="en-US" sz="700" b="0" i="0" u="none" strike="noStrike">
                          <a:effectLst/>
                          <a:latin typeface="Times New Roman" panose="02020603050405020304" pitchFamily="18" charset="0"/>
                          <a:ea typeface="Calibri" panose="020F0502020204030204" pitchFamily="34" charset="0"/>
                          <a:cs typeface="Times New Roman" panose="02020603050405020304" pitchFamily="18" charset="0"/>
                        </a:rPr>
                        <a:t>Both</a:t>
                      </a:r>
                      <a:endParaRPr lang="en-US" sz="1300" b="0" i="0" u="none" strike="noStrike">
                        <a:effectLst/>
                        <a:latin typeface="Arial" panose="020B0604020202020204" pitchFamily="34" charset="0"/>
                      </a:endParaRPr>
                    </a:p>
                  </a:txBody>
                  <a:tcPr marL="30334" marR="30334" marT="4213"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2238770296"/>
                  </a:ext>
                </a:extLst>
              </a:tr>
              <a:tr h="156948">
                <a:tc vMerge="1">
                  <a:txBody>
                    <a:bodyPr/>
                    <a:lstStyle/>
                    <a:p>
                      <a:endParaRPr lang="da-DK"/>
                    </a:p>
                  </a:txBody>
                  <a:tcPr/>
                </a:tc>
                <a:tc>
                  <a:txBody>
                    <a:bodyPr/>
                    <a:lstStyle/>
                    <a:p>
                      <a:pPr indent="182880" algn="ctr" fontAlgn="t">
                        <a:spcBef>
                          <a:spcPts val="0"/>
                        </a:spcBef>
                        <a:spcAft>
                          <a:spcPts val="0"/>
                        </a:spcAft>
                      </a:pPr>
                      <a:r>
                        <a:rPr lang="en-US" sz="700" b="0" i="0" u="none" strike="noStrike">
                          <a:effectLst/>
                          <a:latin typeface="Times New Roman" panose="02020603050405020304" pitchFamily="18" charset="0"/>
                          <a:ea typeface="Calibri" panose="020F0502020204030204" pitchFamily="34" charset="0"/>
                          <a:cs typeface="Times New Roman" panose="02020603050405020304" pitchFamily="18" charset="0"/>
                        </a:rPr>
                        <a:t>Sustainable services</a:t>
                      </a:r>
                      <a:endParaRPr lang="en-US" sz="1300" b="0" i="0" u="none" strike="noStrike">
                        <a:effectLst/>
                        <a:latin typeface="Arial" panose="020B0604020202020204" pitchFamily="34" charset="0"/>
                      </a:endParaRPr>
                    </a:p>
                  </a:txBody>
                  <a:tcPr marL="30334" marR="30334" marT="4213"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2880" algn="ctr" fontAlgn="t">
                        <a:spcBef>
                          <a:spcPts val="0"/>
                        </a:spcBef>
                        <a:spcAft>
                          <a:spcPts val="0"/>
                        </a:spcAft>
                      </a:pPr>
                      <a:r>
                        <a:rPr lang="en-US" sz="700" b="0" i="0" u="none" strike="noStrike">
                          <a:effectLst/>
                          <a:latin typeface="Times New Roman" panose="02020603050405020304" pitchFamily="18" charset="0"/>
                          <a:ea typeface="Calibri" panose="020F0502020204030204" pitchFamily="34" charset="0"/>
                          <a:cs typeface="Times New Roman" panose="02020603050405020304" pitchFamily="18" charset="0"/>
                        </a:rPr>
                        <a:t>Both</a:t>
                      </a:r>
                      <a:endParaRPr lang="en-US" sz="1300" b="0" i="0" u="none" strike="noStrike">
                        <a:effectLst/>
                        <a:latin typeface="Arial" panose="020B0604020202020204" pitchFamily="34" charset="0"/>
                      </a:endParaRPr>
                    </a:p>
                  </a:txBody>
                  <a:tcPr marL="30334" marR="30334" marT="4213"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2592323329"/>
                  </a:ext>
                </a:extLst>
              </a:tr>
              <a:tr h="156948">
                <a:tc rowSpan="4">
                  <a:txBody>
                    <a:bodyPr/>
                    <a:lstStyle/>
                    <a:p>
                      <a:pPr indent="182880" algn="ctr" fontAlgn="t">
                        <a:spcBef>
                          <a:spcPts val="0"/>
                        </a:spcBef>
                        <a:spcAft>
                          <a:spcPts val="0"/>
                        </a:spcAft>
                      </a:pPr>
                      <a:r>
                        <a:rPr lang="en-US" sz="700" b="0" i="0" u="none" strike="noStrike">
                          <a:effectLst/>
                          <a:latin typeface="Times New Roman" panose="02020603050405020304" pitchFamily="18" charset="0"/>
                          <a:ea typeface="Calibri" panose="020F0502020204030204" pitchFamily="34" charset="0"/>
                          <a:cs typeface="Times New Roman" panose="02020603050405020304" pitchFamily="18" charset="0"/>
                        </a:rPr>
                        <a:t>People</a:t>
                      </a:r>
                      <a:endParaRPr lang="en-US" sz="1300" b="0" i="0" u="none" strike="noStrike">
                        <a:effectLst/>
                        <a:latin typeface="Arial" panose="020B0604020202020204" pitchFamily="34" charset="0"/>
                      </a:endParaRPr>
                    </a:p>
                  </a:txBody>
                  <a:tcPr marL="40445" marR="40445" marT="20222" marB="20222">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2880" algn="ctr" fontAlgn="t">
                        <a:spcBef>
                          <a:spcPts val="0"/>
                        </a:spcBef>
                        <a:spcAft>
                          <a:spcPts val="0"/>
                        </a:spcAft>
                      </a:pPr>
                      <a:r>
                        <a:rPr lang="en-US" sz="700" b="0" i="0" u="none" strike="noStrike">
                          <a:effectLst/>
                          <a:latin typeface="Times New Roman" panose="02020603050405020304" pitchFamily="18" charset="0"/>
                          <a:ea typeface="Calibri" panose="020F0502020204030204" pitchFamily="34" charset="0"/>
                          <a:cs typeface="Times New Roman" panose="02020603050405020304" pitchFamily="18" charset="0"/>
                        </a:rPr>
                        <a:t>Employees/Staff</a:t>
                      </a:r>
                      <a:endParaRPr lang="en-US" sz="1300" b="0" i="0" u="none" strike="noStrike">
                        <a:effectLst/>
                        <a:latin typeface="Arial" panose="020B0604020202020204" pitchFamily="34" charset="0"/>
                      </a:endParaRPr>
                    </a:p>
                  </a:txBody>
                  <a:tcPr marL="30334" marR="30334" marT="4213"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2880" algn="ctr" fontAlgn="t">
                        <a:spcBef>
                          <a:spcPts val="0"/>
                        </a:spcBef>
                        <a:spcAft>
                          <a:spcPts val="0"/>
                        </a:spcAft>
                      </a:pPr>
                      <a:r>
                        <a:rPr lang="en-US" sz="700" b="0" i="0" u="none" strike="noStrike">
                          <a:effectLst/>
                          <a:latin typeface="Times New Roman" panose="02020603050405020304" pitchFamily="18" charset="0"/>
                          <a:ea typeface="Calibri" panose="020F0502020204030204" pitchFamily="34" charset="0"/>
                          <a:cs typeface="Times New Roman" panose="02020603050405020304" pitchFamily="18" charset="0"/>
                        </a:rPr>
                        <a:t>Both</a:t>
                      </a:r>
                      <a:endParaRPr lang="en-US" sz="1300" b="0" i="0" u="none" strike="noStrike">
                        <a:effectLst/>
                        <a:latin typeface="Arial" panose="020B0604020202020204" pitchFamily="34" charset="0"/>
                      </a:endParaRPr>
                    </a:p>
                  </a:txBody>
                  <a:tcPr marL="30334" marR="30334" marT="4213"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2514895028"/>
                  </a:ext>
                </a:extLst>
              </a:tr>
              <a:tr h="156948">
                <a:tc vMerge="1">
                  <a:txBody>
                    <a:bodyPr/>
                    <a:lstStyle/>
                    <a:p>
                      <a:endParaRPr lang="da-DK"/>
                    </a:p>
                  </a:txBody>
                  <a:tcPr/>
                </a:tc>
                <a:tc>
                  <a:txBody>
                    <a:bodyPr/>
                    <a:lstStyle/>
                    <a:p>
                      <a:pPr indent="182880" algn="ctr" fontAlgn="t">
                        <a:spcBef>
                          <a:spcPts val="0"/>
                        </a:spcBef>
                        <a:spcAft>
                          <a:spcPts val="0"/>
                        </a:spcAft>
                      </a:pPr>
                      <a:r>
                        <a:rPr lang="en-US" sz="700" b="0" i="0" u="none" strike="noStrike">
                          <a:effectLst/>
                          <a:latin typeface="Times New Roman" panose="02020603050405020304" pitchFamily="18" charset="0"/>
                          <a:ea typeface="Calibri" panose="020F0502020204030204" pitchFamily="34" charset="0"/>
                          <a:cs typeface="Times New Roman" panose="02020603050405020304" pitchFamily="18" charset="0"/>
                        </a:rPr>
                        <a:t>Guests</a:t>
                      </a:r>
                      <a:endParaRPr lang="en-US" sz="1300" b="0" i="0" u="none" strike="noStrike">
                        <a:effectLst/>
                        <a:latin typeface="Arial" panose="020B0604020202020204" pitchFamily="34" charset="0"/>
                      </a:endParaRPr>
                    </a:p>
                  </a:txBody>
                  <a:tcPr marL="30334" marR="30334" marT="4213"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2880" algn="ctr" fontAlgn="t">
                        <a:spcBef>
                          <a:spcPts val="0"/>
                        </a:spcBef>
                        <a:spcAft>
                          <a:spcPts val="0"/>
                        </a:spcAft>
                      </a:pPr>
                      <a:r>
                        <a:rPr lang="en-US" sz="700" b="0" i="0" u="none" strike="noStrike">
                          <a:effectLst/>
                          <a:latin typeface="Times New Roman" panose="02020603050405020304" pitchFamily="18" charset="0"/>
                          <a:ea typeface="Calibri" panose="020F0502020204030204" pitchFamily="34" charset="0"/>
                          <a:cs typeface="Times New Roman" panose="02020603050405020304" pitchFamily="18" charset="0"/>
                        </a:rPr>
                        <a:t>Both</a:t>
                      </a:r>
                      <a:endParaRPr lang="en-US" sz="1300" b="0" i="0" u="none" strike="noStrike">
                        <a:effectLst/>
                        <a:latin typeface="Arial" panose="020B0604020202020204" pitchFamily="34" charset="0"/>
                      </a:endParaRPr>
                    </a:p>
                  </a:txBody>
                  <a:tcPr marL="30334" marR="30334" marT="4213"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2491266775"/>
                  </a:ext>
                </a:extLst>
              </a:tr>
              <a:tr h="156948">
                <a:tc vMerge="1">
                  <a:txBody>
                    <a:bodyPr/>
                    <a:lstStyle/>
                    <a:p>
                      <a:endParaRPr lang="da-DK"/>
                    </a:p>
                  </a:txBody>
                  <a:tcPr/>
                </a:tc>
                <a:tc>
                  <a:txBody>
                    <a:bodyPr/>
                    <a:lstStyle/>
                    <a:p>
                      <a:pPr indent="182880" algn="ctr" fontAlgn="t">
                        <a:spcBef>
                          <a:spcPts val="0"/>
                        </a:spcBef>
                        <a:spcAft>
                          <a:spcPts val="0"/>
                        </a:spcAft>
                      </a:pPr>
                      <a:r>
                        <a:rPr lang="en-US" sz="700" b="0" i="0" u="none" strike="noStrike">
                          <a:effectLst/>
                          <a:latin typeface="Times New Roman" panose="02020603050405020304" pitchFamily="18" charset="0"/>
                          <a:ea typeface="Calibri" panose="020F0502020204030204" pitchFamily="34" charset="0"/>
                          <a:cs typeface="Times New Roman" panose="02020603050405020304" pitchFamily="18" charset="0"/>
                        </a:rPr>
                        <a:t>Selfie</a:t>
                      </a:r>
                      <a:endParaRPr lang="en-US" sz="1300" b="0" i="0" u="none" strike="noStrike">
                        <a:effectLst/>
                        <a:latin typeface="Arial" panose="020B0604020202020204" pitchFamily="34" charset="0"/>
                      </a:endParaRPr>
                    </a:p>
                  </a:txBody>
                  <a:tcPr marL="30334" marR="30334" marT="4213"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2880" algn="ctr" fontAlgn="t">
                        <a:spcBef>
                          <a:spcPts val="0"/>
                        </a:spcBef>
                        <a:spcAft>
                          <a:spcPts val="0"/>
                        </a:spcAft>
                      </a:pPr>
                      <a:r>
                        <a:rPr lang="en-US" sz="700" b="0" i="0" u="none" strike="noStrike">
                          <a:effectLst/>
                          <a:latin typeface="Times New Roman" panose="02020603050405020304" pitchFamily="18" charset="0"/>
                          <a:ea typeface="Calibri" panose="020F0502020204030204" pitchFamily="34" charset="0"/>
                          <a:cs typeface="Times New Roman" panose="02020603050405020304" pitchFamily="18" charset="0"/>
                        </a:rPr>
                        <a:t>UGC</a:t>
                      </a:r>
                      <a:endParaRPr lang="en-US" sz="1300" b="0" i="0" u="none" strike="noStrike">
                        <a:effectLst/>
                        <a:latin typeface="Arial" panose="020B0604020202020204" pitchFamily="34" charset="0"/>
                      </a:endParaRPr>
                    </a:p>
                  </a:txBody>
                  <a:tcPr marL="30334" marR="30334" marT="4213"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727445040"/>
                  </a:ext>
                </a:extLst>
              </a:tr>
              <a:tr h="156948">
                <a:tc vMerge="1">
                  <a:txBody>
                    <a:bodyPr/>
                    <a:lstStyle/>
                    <a:p>
                      <a:endParaRPr lang="da-DK"/>
                    </a:p>
                  </a:txBody>
                  <a:tcPr/>
                </a:tc>
                <a:tc>
                  <a:txBody>
                    <a:bodyPr/>
                    <a:lstStyle/>
                    <a:p>
                      <a:pPr indent="182880" algn="ctr" fontAlgn="t">
                        <a:spcBef>
                          <a:spcPts val="0"/>
                        </a:spcBef>
                        <a:spcAft>
                          <a:spcPts val="0"/>
                        </a:spcAft>
                      </a:pPr>
                      <a:r>
                        <a:rPr lang="en-US" sz="700" b="0" i="0" u="none" strike="noStrike">
                          <a:effectLst/>
                          <a:latin typeface="Times New Roman" panose="02020603050405020304" pitchFamily="18" charset="0"/>
                          <a:ea typeface="Calibri" panose="020F0502020204030204" pitchFamily="34" charset="0"/>
                          <a:cs typeface="Times New Roman" panose="02020603050405020304" pitchFamily="18" charset="0"/>
                        </a:rPr>
                        <a:t>Other</a:t>
                      </a:r>
                      <a:endParaRPr lang="en-US" sz="1300" b="0" i="0" u="none" strike="noStrike">
                        <a:effectLst/>
                        <a:latin typeface="Arial" panose="020B0604020202020204" pitchFamily="34" charset="0"/>
                      </a:endParaRPr>
                    </a:p>
                  </a:txBody>
                  <a:tcPr marL="30334" marR="30334" marT="4213"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2880" algn="ctr" fontAlgn="t">
                        <a:spcBef>
                          <a:spcPts val="0"/>
                        </a:spcBef>
                        <a:spcAft>
                          <a:spcPts val="0"/>
                        </a:spcAft>
                      </a:pPr>
                      <a:r>
                        <a:rPr lang="en-US" sz="700" b="0" i="0" u="none" strike="noStrike">
                          <a:effectLst/>
                          <a:latin typeface="Times New Roman" panose="02020603050405020304" pitchFamily="18" charset="0"/>
                          <a:ea typeface="Calibri" panose="020F0502020204030204" pitchFamily="34" charset="0"/>
                          <a:cs typeface="Times New Roman" panose="02020603050405020304" pitchFamily="18" charset="0"/>
                        </a:rPr>
                        <a:t>Both</a:t>
                      </a:r>
                      <a:endParaRPr lang="en-US" sz="1300" b="0" i="0" u="none" strike="noStrike">
                        <a:effectLst/>
                        <a:latin typeface="Arial" panose="020B0604020202020204" pitchFamily="34" charset="0"/>
                      </a:endParaRPr>
                    </a:p>
                  </a:txBody>
                  <a:tcPr marL="30334" marR="30334" marT="4213"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718441915"/>
                  </a:ext>
                </a:extLst>
              </a:tr>
              <a:tr h="156948">
                <a:tc rowSpan="2">
                  <a:txBody>
                    <a:bodyPr/>
                    <a:lstStyle/>
                    <a:p>
                      <a:pPr indent="182880" algn="ctr" fontAlgn="t">
                        <a:spcBef>
                          <a:spcPts val="0"/>
                        </a:spcBef>
                        <a:spcAft>
                          <a:spcPts val="0"/>
                        </a:spcAft>
                      </a:pPr>
                      <a:r>
                        <a:rPr lang="en-US" sz="700" b="0" i="0" u="none" strike="noStrike">
                          <a:effectLst/>
                          <a:latin typeface="Times New Roman" panose="02020603050405020304" pitchFamily="18" charset="0"/>
                          <a:ea typeface="Calibri" panose="020F0502020204030204" pitchFamily="34" charset="0"/>
                          <a:cs typeface="Times New Roman" panose="02020603050405020304" pitchFamily="18" charset="0"/>
                        </a:rPr>
                        <a:t>Branding</a:t>
                      </a:r>
                      <a:endParaRPr lang="en-US" sz="1300" b="0" i="0" u="none" strike="noStrike">
                        <a:effectLst/>
                        <a:latin typeface="Arial" panose="020B0604020202020204" pitchFamily="34" charset="0"/>
                      </a:endParaRPr>
                    </a:p>
                  </a:txBody>
                  <a:tcPr marL="40445" marR="40445" marT="20222" marB="20222">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2880" algn="ctr" fontAlgn="t">
                        <a:spcBef>
                          <a:spcPts val="0"/>
                        </a:spcBef>
                        <a:spcAft>
                          <a:spcPts val="0"/>
                        </a:spcAft>
                      </a:pPr>
                      <a:r>
                        <a:rPr lang="en-US" sz="700" b="0" i="0" u="none" strike="noStrike">
                          <a:effectLst/>
                          <a:latin typeface="Times New Roman" panose="02020603050405020304" pitchFamily="18" charset="0"/>
                          <a:ea typeface="Calibri" panose="020F0502020204030204" pitchFamily="34" charset="0"/>
                          <a:cs typeface="Times New Roman" panose="02020603050405020304" pitchFamily="18" charset="0"/>
                        </a:rPr>
                        <a:t>Hotel brand</a:t>
                      </a:r>
                      <a:endParaRPr lang="en-US" sz="1300" b="0" i="0" u="none" strike="noStrike">
                        <a:effectLst/>
                        <a:latin typeface="Arial" panose="020B0604020202020204" pitchFamily="34" charset="0"/>
                      </a:endParaRPr>
                    </a:p>
                  </a:txBody>
                  <a:tcPr marL="30334" marR="30334" marT="4213"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2880" algn="ctr" fontAlgn="t">
                        <a:spcBef>
                          <a:spcPts val="0"/>
                        </a:spcBef>
                        <a:spcAft>
                          <a:spcPts val="0"/>
                        </a:spcAft>
                      </a:pPr>
                      <a:r>
                        <a:rPr lang="en-US" sz="700" b="0" i="0" u="none" strike="noStrike">
                          <a:effectLst/>
                          <a:latin typeface="Times New Roman" panose="02020603050405020304" pitchFamily="18" charset="0"/>
                          <a:ea typeface="Calibri" panose="020F0502020204030204" pitchFamily="34" charset="0"/>
                          <a:cs typeface="Times New Roman" panose="02020603050405020304" pitchFamily="18" charset="0"/>
                        </a:rPr>
                        <a:t>UGC</a:t>
                      </a:r>
                      <a:endParaRPr lang="en-US" sz="1300" b="0" i="0" u="none" strike="noStrike">
                        <a:effectLst/>
                        <a:latin typeface="Arial" panose="020B0604020202020204" pitchFamily="34" charset="0"/>
                      </a:endParaRPr>
                    </a:p>
                  </a:txBody>
                  <a:tcPr marL="30334" marR="30334" marT="4213"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710547652"/>
                  </a:ext>
                </a:extLst>
              </a:tr>
              <a:tr h="156948">
                <a:tc vMerge="1">
                  <a:txBody>
                    <a:bodyPr/>
                    <a:lstStyle/>
                    <a:p>
                      <a:endParaRPr lang="da-DK"/>
                    </a:p>
                  </a:txBody>
                  <a:tcPr/>
                </a:tc>
                <a:tc>
                  <a:txBody>
                    <a:bodyPr/>
                    <a:lstStyle/>
                    <a:p>
                      <a:pPr indent="182880" algn="ctr" fontAlgn="t">
                        <a:spcBef>
                          <a:spcPts val="0"/>
                        </a:spcBef>
                        <a:spcAft>
                          <a:spcPts val="0"/>
                        </a:spcAft>
                      </a:pPr>
                      <a:r>
                        <a:rPr lang="en-US" sz="700" b="0" i="0" u="none" strike="noStrike">
                          <a:effectLst/>
                          <a:latin typeface="Times New Roman" panose="02020603050405020304" pitchFamily="18" charset="0"/>
                          <a:ea typeface="Calibri" panose="020F0502020204030204" pitchFamily="34" charset="0"/>
                          <a:cs typeface="Times New Roman" panose="02020603050405020304" pitchFamily="18" charset="0"/>
                        </a:rPr>
                        <a:t>Other brand</a:t>
                      </a:r>
                      <a:endParaRPr lang="en-US" sz="1300" b="0" i="0" u="none" strike="noStrike">
                        <a:effectLst/>
                        <a:latin typeface="Arial" panose="020B0604020202020204" pitchFamily="34" charset="0"/>
                      </a:endParaRPr>
                    </a:p>
                  </a:txBody>
                  <a:tcPr marL="30334" marR="30334" marT="4213"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2880" algn="ctr" fontAlgn="t">
                        <a:spcBef>
                          <a:spcPts val="0"/>
                        </a:spcBef>
                        <a:spcAft>
                          <a:spcPts val="0"/>
                        </a:spcAft>
                      </a:pPr>
                      <a:r>
                        <a:rPr lang="en-US" sz="700" b="0" i="0" u="none" strike="noStrike">
                          <a:effectLst/>
                          <a:latin typeface="Times New Roman" panose="02020603050405020304" pitchFamily="18" charset="0"/>
                          <a:ea typeface="Calibri" panose="020F0502020204030204" pitchFamily="34" charset="0"/>
                          <a:cs typeface="Times New Roman" panose="02020603050405020304" pitchFamily="18" charset="0"/>
                        </a:rPr>
                        <a:t>UGC</a:t>
                      </a:r>
                      <a:endParaRPr lang="en-US" sz="1300" b="0" i="0" u="none" strike="noStrike">
                        <a:effectLst/>
                        <a:latin typeface="Arial" panose="020B0604020202020204" pitchFamily="34" charset="0"/>
                      </a:endParaRPr>
                    </a:p>
                  </a:txBody>
                  <a:tcPr marL="30334" marR="30334" marT="4213"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2555024435"/>
                  </a:ext>
                </a:extLst>
              </a:tr>
              <a:tr h="156948">
                <a:tc rowSpan="7">
                  <a:txBody>
                    <a:bodyPr/>
                    <a:lstStyle/>
                    <a:p>
                      <a:pPr indent="182880" algn="ctr" fontAlgn="t">
                        <a:spcBef>
                          <a:spcPts val="0"/>
                        </a:spcBef>
                        <a:spcAft>
                          <a:spcPts val="0"/>
                        </a:spcAft>
                      </a:pPr>
                      <a:r>
                        <a:rPr lang="en-US" sz="700" b="0" i="0" u="none" strike="noStrike">
                          <a:effectLst/>
                          <a:latin typeface="Times New Roman" panose="02020603050405020304" pitchFamily="18" charset="0"/>
                          <a:ea typeface="Calibri" panose="020F0502020204030204" pitchFamily="34" charset="0"/>
                          <a:cs typeface="Times New Roman" panose="02020603050405020304" pitchFamily="18" charset="0"/>
                        </a:rPr>
                        <a:t>Communication/Information</a:t>
                      </a:r>
                      <a:endParaRPr lang="en-US" sz="1300" b="0" i="0" u="none" strike="noStrike">
                        <a:effectLst/>
                        <a:latin typeface="Arial" panose="020B0604020202020204" pitchFamily="34" charset="0"/>
                      </a:endParaRPr>
                    </a:p>
                  </a:txBody>
                  <a:tcPr marL="40445" marR="40445" marT="20222" marB="20222">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2880" algn="ctr" fontAlgn="t">
                        <a:spcBef>
                          <a:spcPts val="0"/>
                        </a:spcBef>
                        <a:spcAft>
                          <a:spcPts val="0"/>
                        </a:spcAft>
                      </a:pPr>
                      <a:r>
                        <a:rPr lang="en-US" sz="700" b="0" i="0" u="none" strike="noStrike">
                          <a:effectLst/>
                          <a:latin typeface="Times New Roman" panose="02020603050405020304" pitchFamily="18" charset="0"/>
                          <a:ea typeface="Calibri" panose="020F0502020204030204" pitchFamily="34" charset="0"/>
                          <a:cs typeface="Times New Roman" panose="02020603050405020304" pitchFamily="18" charset="0"/>
                        </a:rPr>
                        <a:t>Credentials</a:t>
                      </a:r>
                      <a:endParaRPr lang="en-US" sz="1300" b="0" i="0" u="none" strike="noStrike">
                        <a:effectLst/>
                        <a:latin typeface="Arial" panose="020B0604020202020204" pitchFamily="34" charset="0"/>
                      </a:endParaRPr>
                    </a:p>
                  </a:txBody>
                  <a:tcPr marL="30334" marR="30334" marT="4213"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2880" algn="ctr" fontAlgn="t">
                        <a:spcBef>
                          <a:spcPts val="0"/>
                        </a:spcBef>
                        <a:spcAft>
                          <a:spcPts val="0"/>
                        </a:spcAft>
                      </a:pPr>
                      <a:r>
                        <a:rPr lang="en-US" sz="700" b="0" i="0" u="none" strike="noStrike">
                          <a:effectLst/>
                          <a:latin typeface="Times New Roman" panose="02020603050405020304" pitchFamily="18" charset="0"/>
                          <a:ea typeface="Calibri" panose="020F0502020204030204" pitchFamily="34" charset="0"/>
                          <a:cs typeface="Times New Roman" panose="02020603050405020304" pitchFamily="18" charset="0"/>
                        </a:rPr>
                        <a:t>Both</a:t>
                      </a:r>
                      <a:endParaRPr lang="en-US" sz="1300" b="0" i="0" u="none" strike="noStrike">
                        <a:effectLst/>
                        <a:latin typeface="Arial" panose="020B0604020202020204" pitchFamily="34" charset="0"/>
                      </a:endParaRPr>
                    </a:p>
                  </a:txBody>
                  <a:tcPr marL="30334" marR="30334" marT="4213"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471893038"/>
                  </a:ext>
                </a:extLst>
              </a:tr>
              <a:tr h="156948">
                <a:tc vMerge="1">
                  <a:txBody>
                    <a:bodyPr/>
                    <a:lstStyle/>
                    <a:p>
                      <a:endParaRPr lang="da-DK"/>
                    </a:p>
                  </a:txBody>
                  <a:tcPr/>
                </a:tc>
                <a:tc>
                  <a:txBody>
                    <a:bodyPr/>
                    <a:lstStyle/>
                    <a:p>
                      <a:pPr indent="182880" algn="ctr" fontAlgn="t">
                        <a:spcBef>
                          <a:spcPts val="0"/>
                        </a:spcBef>
                        <a:spcAft>
                          <a:spcPts val="0"/>
                        </a:spcAft>
                      </a:pPr>
                      <a:r>
                        <a:rPr lang="en-US" sz="700" b="0" i="0" u="none" strike="noStrike">
                          <a:effectLst/>
                          <a:latin typeface="Times New Roman" panose="02020603050405020304" pitchFamily="18" charset="0"/>
                          <a:ea typeface="Calibri" panose="020F0502020204030204" pitchFamily="34" charset="0"/>
                          <a:cs typeface="Times New Roman" panose="02020603050405020304" pitchFamily="18" charset="0"/>
                        </a:rPr>
                        <a:t>Corporate Social Responsibility</a:t>
                      </a:r>
                      <a:endParaRPr lang="en-US" sz="1300" b="0" i="0" u="none" strike="noStrike">
                        <a:effectLst/>
                        <a:latin typeface="Arial" panose="020B0604020202020204" pitchFamily="34" charset="0"/>
                      </a:endParaRPr>
                    </a:p>
                  </a:txBody>
                  <a:tcPr marL="30334" marR="30334" marT="4213"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2880" algn="ctr" fontAlgn="t">
                        <a:spcBef>
                          <a:spcPts val="0"/>
                        </a:spcBef>
                        <a:spcAft>
                          <a:spcPts val="0"/>
                        </a:spcAft>
                      </a:pPr>
                      <a:r>
                        <a:rPr lang="en-US" sz="700" b="0" i="0" u="none" strike="noStrike">
                          <a:effectLst/>
                          <a:latin typeface="Times New Roman" panose="02020603050405020304" pitchFamily="18" charset="0"/>
                          <a:ea typeface="Calibri" panose="020F0502020204030204" pitchFamily="34" charset="0"/>
                          <a:cs typeface="Times New Roman" panose="02020603050405020304" pitchFamily="18" charset="0"/>
                        </a:rPr>
                        <a:t>Both</a:t>
                      </a:r>
                      <a:endParaRPr lang="en-US" sz="1300" b="0" i="0" u="none" strike="noStrike">
                        <a:effectLst/>
                        <a:latin typeface="Arial" panose="020B0604020202020204" pitchFamily="34" charset="0"/>
                      </a:endParaRPr>
                    </a:p>
                  </a:txBody>
                  <a:tcPr marL="30334" marR="30334" marT="4213"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3519210194"/>
                  </a:ext>
                </a:extLst>
              </a:tr>
              <a:tr h="156948">
                <a:tc vMerge="1">
                  <a:txBody>
                    <a:bodyPr/>
                    <a:lstStyle/>
                    <a:p>
                      <a:endParaRPr lang="da-DK"/>
                    </a:p>
                  </a:txBody>
                  <a:tcPr/>
                </a:tc>
                <a:tc>
                  <a:txBody>
                    <a:bodyPr/>
                    <a:lstStyle/>
                    <a:p>
                      <a:pPr indent="182880" algn="ctr" fontAlgn="t">
                        <a:spcBef>
                          <a:spcPts val="0"/>
                        </a:spcBef>
                        <a:spcAft>
                          <a:spcPts val="0"/>
                        </a:spcAft>
                      </a:pPr>
                      <a:r>
                        <a:rPr lang="en-US" sz="700" b="0" i="0" u="none" strike="noStrike">
                          <a:effectLst/>
                          <a:latin typeface="Times New Roman" panose="02020603050405020304" pitchFamily="18" charset="0"/>
                          <a:ea typeface="Calibri" panose="020F0502020204030204" pitchFamily="34" charset="0"/>
                          <a:cs typeface="Times New Roman" panose="02020603050405020304" pitchFamily="18" charset="0"/>
                        </a:rPr>
                        <a:t>Safety/Security</a:t>
                      </a:r>
                      <a:endParaRPr lang="en-US" sz="1300" b="0" i="0" u="none" strike="noStrike">
                        <a:effectLst/>
                        <a:latin typeface="Arial" panose="020B0604020202020204" pitchFamily="34" charset="0"/>
                      </a:endParaRPr>
                    </a:p>
                  </a:txBody>
                  <a:tcPr marL="30334" marR="30334" marT="4213"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2880" algn="ctr" fontAlgn="t">
                        <a:spcBef>
                          <a:spcPts val="0"/>
                        </a:spcBef>
                        <a:spcAft>
                          <a:spcPts val="0"/>
                        </a:spcAft>
                      </a:pPr>
                      <a:r>
                        <a:rPr lang="en-US" sz="700" b="0" i="0" u="none" strike="noStrike">
                          <a:effectLst/>
                          <a:latin typeface="Times New Roman" panose="02020603050405020304" pitchFamily="18" charset="0"/>
                          <a:ea typeface="Calibri" panose="020F0502020204030204" pitchFamily="34" charset="0"/>
                          <a:cs typeface="Times New Roman" panose="02020603050405020304" pitchFamily="18" charset="0"/>
                        </a:rPr>
                        <a:t>Both</a:t>
                      </a:r>
                      <a:endParaRPr lang="en-US" sz="1300" b="0" i="0" u="none" strike="noStrike">
                        <a:effectLst/>
                        <a:latin typeface="Arial" panose="020B0604020202020204" pitchFamily="34" charset="0"/>
                      </a:endParaRPr>
                    </a:p>
                  </a:txBody>
                  <a:tcPr marL="30334" marR="30334" marT="4213"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2576153699"/>
                  </a:ext>
                </a:extLst>
              </a:tr>
              <a:tr h="156948">
                <a:tc vMerge="1">
                  <a:txBody>
                    <a:bodyPr/>
                    <a:lstStyle/>
                    <a:p>
                      <a:endParaRPr lang="da-DK"/>
                    </a:p>
                  </a:txBody>
                  <a:tcPr/>
                </a:tc>
                <a:tc>
                  <a:txBody>
                    <a:bodyPr/>
                    <a:lstStyle/>
                    <a:p>
                      <a:pPr indent="182880" algn="ctr" fontAlgn="t">
                        <a:spcBef>
                          <a:spcPts val="0"/>
                        </a:spcBef>
                        <a:spcAft>
                          <a:spcPts val="0"/>
                        </a:spcAft>
                      </a:pPr>
                      <a:r>
                        <a:rPr lang="en-US" sz="700" b="0" i="0" u="none" strike="noStrike">
                          <a:effectLst/>
                          <a:latin typeface="Times New Roman" panose="02020603050405020304" pitchFamily="18" charset="0"/>
                          <a:ea typeface="Calibri" panose="020F0502020204030204" pitchFamily="34" charset="0"/>
                          <a:cs typeface="Times New Roman" panose="02020603050405020304" pitchFamily="18" charset="0"/>
                        </a:rPr>
                        <a:t>Off-site experiences</a:t>
                      </a:r>
                      <a:endParaRPr lang="en-US" sz="1300" b="0" i="0" u="none" strike="noStrike">
                        <a:effectLst/>
                        <a:latin typeface="Arial" panose="020B0604020202020204" pitchFamily="34" charset="0"/>
                      </a:endParaRPr>
                    </a:p>
                  </a:txBody>
                  <a:tcPr marL="30334" marR="30334" marT="4213"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2880" algn="ctr" fontAlgn="t">
                        <a:spcBef>
                          <a:spcPts val="0"/>
                        </a:spcBef>
                        <a:spcAft>
                          <a:spcPts val="0"/>
                        </a:spcAft>
                      </a:pPr>
                      <a:r>
                        <a:rPr lang="en-US" sz="700" b="0" i="0" u="none" strike="noStrike">
                          <a:effectLst/>
                          <a:latin typeface="Times New Roman" panose="02020603050405020304" pitchFamily="18" charset="0"/>
                          <a:ea typeface="Calibri" panose="020F0502020204030204" pitchFamily="34" charset="0"/>
                          <a:cs typeface="Times New Roman" panose="02020603050405020304" pitchFamily="18" charset="0"/>
                        </a:rPr>
                        <a:t>Both</a:t>
                      </a:r>
                      <a:endParaRPr lang="en-US" sz="1300" b="0" i="0" u="none" strike="noStrike">
                        <a:effectLst/>
                        <a:latin typeface="Arial" panose="020B0604020202020204" pitchFamily="34" charset="0"/>
                      </a:endParaRPr>
                    </a:p>
                  </a:txBody>
                  <a:tcPr marL="30334" marR="30334" marT="4213"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145835316"/>
                  </a:ext>
                </a:extLst>
              </a:tr>
              <a:tr h="156948">
                <a:tc vMerge="1">
                  <a:txBody>
                    <a:bodyPr/>
                    <a:lstStyle/>
                    <a:p>
                      <a:endParaRPr lang="da-DK"/>
                    </a:p>
                  </a:txBody>
                  <a:tcPr/>
                </a:tc>
                <a:tc>
                  <a:txBody>
                    <a:bodyPr/>
                    <a:lstStyle/>
                    <a:p>
                      <a:pPr indent="182880" algn="ctr" fontAlgn="t">
                        <a:spcBef>
                          <a:spcPts val="0"/>
                        </a:spcBef>
                        <a:spcAft>
                          <a:spcPts val="0"/>
                        </a:spcAft>
                      </a:pPr>
                      <a:r>
                        <a:rPr lang="en-US" sz="700" b="0" i="0" u="none" strike="noStrike">
                          <a:effectLst/>
                          <a:latin typeface="Times New Roman" panose="02020603050405020304" pitchFamily="18" charset="0"/>
                          <a:ea typeface="Calibri" panose="020F0502020204030204" pitchFamily="34" charset="0"/>
                          <a:cs typeface="Times New Roman" panose="02020603050405020304" pitchFamily="18" charset="0"/>
                        </a:rPr>
                        <a:t>Travelling</a:t>
                      </a:r>
                      <a:endParaRPr lang="en-US" sz="1300" b="0" i="0" u="none" strike="noStrike">
                        <a:effectLst/>
                        <a:latin typeface="Arial" panose="020B0604020202020204" pitchFamily="34" charset="0"/>
                      </a:endParaRPr>
                    </a:p>
                  </a:txBody>
                  <a:tcPr marL="30334" marR="30334" marT="4213"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2880" algn="ctr" fontAlgn="t">
                        <a:spcBef>
                          <a:spcPts val="0"/>
                        </a:spcBef>
                        <a:spcAft>
                          <a:spcPts val="0"/>
                        </a:spcAft>
                      </a:pPr>
                      <a:r>
                        <a:rPr lang="en-US" sz="700" b="0" i="0" u="none" strike="noStrike">
                          <a:effectLst/>
                          <a:latin typeface="Times New Roman" panose="02020603050405020304" pitchFamily="18" charset="0"/>
                          <a:ea typeface="Calibri" panose="020F0502020204030204" pitchFamily="34" charset="0"/>
                          <a:cs typeface="Times New Roman" panose="02020603050405020304" pitchFamily="18" charset="0"/>
                        </a:rPr>
                        <a:t>UGC</a:t>
                      </a:r>
                      <a:endParaRPr lang="en-US" sz="1300" b="0" i="0" u="none" strike="noStrike">
                        <a:effectLst/>
                        <a:latin typeface="Arial" panose="020B0604020202020204" pitchFamily="34" charset="0"/>
                      </a:endParaRPr>
                    </a:p>
                  </a:txBody>
                  <a:tcPr marL="30334" marR="30334" marT="4213"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2818541402"/>
                  </a:ext>
                </a:extLst>
              </a:tr>
              <a:tr h="156948">
                <a:tc vMerge="1">
                  <a:txBody>
                    <a:bodyPr/>
                    <a:lstStyle/>
                    <a:p>
                      <a:endParaRPr lang="da-DK"/>
                    </a:p>
                  </a:txBody>
                  <a:tcPr/>
                </a:tc>
                <a:tc>
                  <a:txBody>
                    <a:bodyPr/>
                    <a:lstStyle/>
                    <a:p>
                      <a:pPr indent="182880" algn="ctr" fontAlgn="t">
                        <a:spcBef>
                          <a:spcPts val="0"/>
                        </a:spcBef>
                        <a:spcAft>
                          <a:spcPts val="0"/>
                        </a:spcAft>
                      </a:pPr>
                      <a:r>
                        <a:rPr lang="en-US" sz="700" b="0" i="0" u="none" strike="noStrike">
                          <a:effectLst/>
                          <a:latin typeface="Times New Roman" panose="02020603050405020304" pitchFamily="18" charset="0"/>
                          <a:ea typeface="Calibri" panose="020F0502020204030204" pitchFamily="34" charset="0"/>
                          <a:cs typeface="Times New Roman" panose="02020603050405020304" pitchFamily="18" charset="0"/>
                        </a:rPr>
                        <a:t>Job posting</a:t>
                      </a:r>
                      <a:endParaRPr lang="en-US" sz="1300" b="0" i="0" u="none" strike="noStrike">
                        <a:effectLst/>
                        <a:latin typeface="Arial" panose="020B0604020202020204" pitchFamily="34" charset="0"/>
                      </a:endParaRPr>
                    </a:p>
                  </a:txBody>
                  <a:tcPr marL="30334" marR="30334" marT="4213"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2880" algn="ctr" fontAlgn="t">
                        <a:spcBef>
                          <a:spcPts val="0"/>
                        </a:spcBef>
                        <a:spcAft>
                          <a:spcPts val="0"/>
                        </a:spcAft>
                      </a:pPr>
                      <a:r>
                        <a:rPr lang="en-US" sz="700" b="0" i="0" u="none" strike="noStrike">
                          <a:effectLst/>
                          <a:latin typeface="Times New Roman" panose="02020603050405020304" pitchFamily="18" charset="0"/>
                          <a:ea typeface="Calibri" panose="020F0502020204030204" pitchFamily="34" charset="0"/>
                          <a:cs typeface="Times New Roman" panose="02020603050405020304" pitchFamily="18" charset="0"/>
                        </a:rPr>
                        <a:t>Hotel</a:t>
                      </a:r>
                      <a:endParaRPr lang="en-US" sz="1300" b="0" i="0" u="none" strike="noStrike">
                        <a:effectLst/>
                        <a:latin typeface="Arial" panose="020B0604020202020204" pitchFamily="34" charset="0"/>
                      </a:endParaRPr>
                    </a:p>
                  </a:txBody>
                  <a:tcPr marL="30334" marR="30334" marT="4213"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3237371348"/>
                  </a:ext>
                </a:extLst>
              </a:tr>
              <a:tr h="156948">
                <a:tc vMerge="1">
                  <a:txBody>
                    <a:bodyPr/>
                    <a:lstStyle/>
                    <a:p>
                      <a:endParaRPr lang="da-DK"/>
                    </a:p>
                  </a:txBody>
                  <a:tcPr/>
                </a:tc>
                <a:tc>
                  <a:txBody>
                    <a:bodyPr/>
                    <a:lstStyle/>
                    <a:p>
                      <a:pPr indent="182880" algn="ctr" fontAlgn="t">
                        <a:spcBef>
                          <a:spcPts val="0"/>
                        </a:spcBef>
                        <a:spcAft>
                          <a:spcPts val="0"/>
                        </a:spcAft>
                      </a:pPr>
                      <a:r>
                        <a:rPr lang="en-US" sz="700" b="0" i="0" u="none" strike="noStrike">
                          <a:effectLst/>
                          <a:latin typeface="Times New Roman" panose="02020603050405020304" pitchFamily="18" charset="0"/>
                          <a:ea typeface="Calibri" panose="020F0502020204030204" pitchFamily="34" charset="0"/>
                          <a:cs typeface="Times New Roman" panose="02020603050405020304" pitchFamily="18" charset="0"/>
                        </a:rPr>
                        <a:t>Other</a:t>
                      </a:r>
                      <a:endParaRPr lang="en-US" sz="1300" b="0" i="0" u="none" strike="noStrike">
                        <a:effectLst/>
                        <a:latin typeface="Arial" panose="020B0604020202020204" pitchFamily="34" charset="0"/>
                      </a:endParaRPr>
                    </a:p>
                  </a:txBody>
                  <a:tcPr marL="30334" marR="30334" marT="4213"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2880" algn="ctr" fontAlgn="t">
                        <a:spcBef>
                          <a:spcPts val="0"/>
                        </a:spcBef>
                        <a:spcAft>
                          <a:spcPts val="0"/>
                        </a:spcAft>
                      </a:pPr>
                      <a:r>
                        <a:rPr lang="en-US" sz="700" b="0" i="0" u="none" strike="noStrike">
                          <a:effectLst/>
                          <a:latin typeface="Times New Roman" panose="02020603050405020304" pitchFamily="18" charset="0"/>
                          <a:ea typeface="Calibri" panose="020F0502020204030204" pitchFamily="34" charset="0"/>
                          <a:cs typeface="Times New Roman" panose="02020603050405020304" pitchFamily="18" charset="0"/>
                        </a:rPr>
                        <a:t>Both</a:t>
                      </a:r>
                      <a:endParaRPr lang="en-US" sz="1300" b="0" i="0" u="none" strike="noStrike">
                        <a:effectLst/>
                        <a:latin typeface="Arial" panose="020B0604020202020204" pitchFamily="34" charset="0"/>
                      </a:endParaRPr>
                    </a:p>
                  </a:txBody>
                  <a:tcPr marL="30334" marR="30334" marT="4213"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512767091"/>
                  </a:ext>
                </a:extLst>
              </a:tr>
              <a:tr h="156948">
                <a:tc rowSpan="2">
                  <a:txBody>
                    <a:bodyPr/>
                    <a:lstStyle/>
                    <a:p>
                      <a:pPr indent="182880" algn="ctr" fontAlgn="t">
                        <a:spcBef>
                          <a:spcPts val="0"/>
                        </a:spcBef>
                        <a:spcAft>
                          <a:spcPts val="0"/>
                        </a:spcAft>
                      </a:pPr>
                      <a:r>
                        <a:rPr lang="en-US" sz="700" b="0" i="0" u="none" strike="noStrike">
                          <a:effectLst/>
                          <a:latin typeface="Times New Roman" panose="02020603050405020304" pitchFamily="18" charset="0"/>
                          <a:ea typeface="Calibri" panose="020F0502020204030204" pitchFamily="34" charset="0"/>
                          <a:cs typeface="Times New Roman" panose="02020603050405020304" pitchFamily="18" charset="0"/>
                        </a:rPr>
                        <a:t>Likes</a:t>
                      </a:r>
                      <a:endParaRPr lang="en-US" sz="1300" b="0" i="0" u="none" strike="noStrike">
                        <a:effectLst/>
                        <a:latin typeface="Arial" panose="020B0604020202020204" pitchFamily="34" charset="0"/>
                      </a:endParaRPr>
                    </a:p>
                  </a:txBody>
                  <a:tcPr marL="40445" marR="40445" marT="20222" marB="20222">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2880" algn="ctr" fontAlgn="t">
                        <a:spcBef>
                          <a:spcPts val="0"/>
                        </a:spcBef>
                        <a:spcAft>
                          <a:spcPts val="0"/>
                        </a:spcAft>
                      </a:pPr>
                      <a:r>
                        <a:rPr lang="en-US" sz="700" b="0" i="0" u="none" strike="noStrike">
                          <a:effectLst/>
                          <a:latin typeface="Times New Roman" panose="02020603050405020304" pitchFamily="18" charset="0"/>
                          <a:ea typeface="Calibri" panose="020F0502020204030204" pitchFamily="34" charset="0"/>
                          <a:cs typeface="Times New Roman" panose="02020603050405020304" pitchFamily="18" charset="0"/>
                        </a:rPr>
                        <a:t>At time of post</a:t>
                      </a:r>
                      <a:endParaRPr lang="en-US" sz="1300" b="0" i="0" u="none" strike="noStrike">
                        <a:effectLst/>
                        <a:latin typeface="Arial" panose="020B0604020202020204" pitchFamily="34" charset="0"/>
                      </a:endParaRPr>
                    </a:p>
                  </a:txBody>
                  <a:tcPr marL="30334" marR="30334" marT="4213"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2880" algn="ctr" fontAlgn="t">
                        <a:spcBef>
                          <a:spcPts val="0"/>
                        </a:spcBef>
                        <a:spcAft>
                          <a:spcPts val="0"/>
                        </a:spcAft>
                      </a:pPr>
                      <a:r>
                        <a:rPr lang="en-US" sz="700" b="0" i="0" u="none" strike="noStrike">
                          <a:effectLst/>
                          <a:latin typeface="Times New Roman" panose="02020603050405020304" pitchFamily="18" charset="0"/>
                          <a:ea typeface="Calibri" panose="020F0502020204030204" pitchFamily="34" charset="0"/>
                          <a:cs typeface="Times New Roman" panose="02020603050405020304" pitchFamily="18" charset="0"/>
                        </a:rPr>
                        <a:t>Both</a:t>
                      </a:r>
                      <a:endParaRPr lang="en-US" sz="1300" b="0" i="0" u="none" strike="noStrike">
                        <a:effectLst/>
                        <a:latin typeface="Arial" panose="020B0604020202020204" pitchFamily="34" charset="0"/>
                      </a:endParaRPr>
                    </a:p>
                  </a:txBody>
                  <a:tcPr marL="30334" marR="30334" marT="4213"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338681374"/>
                  </a:ext>
                </a:extLst>
              </a:tr>
              <a:tr h="156948">
                <a:tc vMerge="1">
                  <a:txBody>
                    <a:bodyPr/>
                    <a:lstStyle/>
                    <a:p>
                      <a:endParaRPr lang="da-DK"/>
                    </a:p>
                  </a:txBody>
                  <a:tcPr/>
                </a:tc>
                <a:tc>
                  <a:txBody>
                    <a:bodyPr/>
                    <a:lstStyle/>
                    <a:p>
                      <a:pPr indent="182880" algn="ctr" fontAlgn="t">
                        <a:spcBef>
                          <a:spcPts val="0"/>
                        </a:spcBef>
                        <a:spcAft>
                          <a:spcPts val="0"/>
                        </a:spcAft>
                      </a:pPr>
                      <a:r>
                        <a:rPr lang="en-US" sz="700" b="0" i="0" u="none" strike="noStrike">
                          <a:effectLst/>
                          <a:latin typeface="Times New Roman" panose="02020603050405020304" pitchFamily="18" charset="0"/>
                          <a:ea typeface="Calibri" panose="020F0502020204030204" pitchFamily="34" charset="0"/>
                          <a:cs typeface="Times New Roman" panose="02020603050405020304" pitchFamily="18" charset="0"/>
                        </a:rPr>
                        <a:t>In August 2022</a:t>
                      </a:r>
                      <a:endParaRPr lang="en-US" sz="1300" b="0" i="0" u="none" strike="noStrike">
                        <a:effectLst/>
                        <a:latin typeface="Arial" panose="020B0604020202020204" pitchFamily="34" charset="0"/>
                      </a:endParaRPr>
                    </a:p>
                  </a:txBody>
                  <a:tcPr marL="30334" marR="30334" marT="4213"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2880" algn="ctr" fontAlgn="t">
                        <a:spcBef>
                          <a:spcPts val="0"/>
                        </a:spcBef>
                        <a:spcAft>
                          <a:spcPts val="0"/>
                        </a:spcAft>
                      </a:pPr>
                      <a:r>
                        <a:rPr lang="en-US" sz="700" b="0" i="0" u="none" strike="noStrike" dirty="0">
                          <a:effectLst/>
                          <a:latin typeface="Times New Roman" panose="02020603050405020304" pitchFamily="18" charset="0"/>
                          <a:ea typeface="Calibri" panose="020F0502020204030204" pitchFamily="34" charset="0"/>
                          <a:cs typeface="Times New Roman" panose="02020603050405020304" pitchFamily="18" charset="0"/>
                        </a:rPr>
                        <a:t>Both</a:t>
                      </a:r>
                      <a:endParaRPr lang="en-US" sz="1300" b="0" i="0" u="none" strike="noStrike" dirty="0">
                        <a:effectLst/>
                        <a:latin typeface="Arial" panose="020B0604020202020204" pitchFamily="34" charset="0"/>
                      </a:endParaRPr>
                    </a:p>
                  </a:txBody>
                  <a:tcPr marL="30334" marR="30334" marT="4213"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127965064"/>
                  </a:ext>
                </a:extLst>
              </a:tr>
            </a:tbl>
          </a:graphicData>
        </a:graphic>
      </p:graphicFrame>
      <p:pic>
        <p:nvPicPr>
          <p:cNvPr id="6" name="Billede 5" descr="Et billede, der indeholder tøj, person, mur, indendørs&#10;&#10;Automatisk genereret beskrivelse">
            <a:extLst>
              <a:ext uri="{FF2B5EF4-FFF2-40B4-BE49-F238E27FC236}">
                <a16:creationId xmlns:a16="http://schemas.microsoft.com/office/drawing/2014/main" id="{3B9C7704-D0AD-37C4-06EB-D95011E494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050791" cy="6389075"/>
          </a:xfrm>
          <a:prstGeom prst="rect">
            <a:avLst/>
          </a:prstGeom>
        </p:spPr>
      </p:pic>
      <p:sp>
        <p:nvSpPr>
          <p:cNvPr id="2" name="Titel 1">
            <a:extLst>
              <a:ext uri="{FF2B5EF4-FFF2-40B4-BE49-F238E27FC236}">
                <a16:creationId xmlns:a16="http://schemas.microsoft.com/office/drawing/2014/main" id="{200AD108-65CA-7B9F-3927-832C11628527}"/>
              </a:ext>
            </a:extLst>
          </p:cNvPr>
          <p:cNvSpPr>
            <a:spLocks noGrp="1"/>
          </p:cNvSpPr>
          <p:nvPr>
            <p:ph type="title"/>
          </p:nvPr>
        </p:nvSpPr>
        <p:spPr>
          <a:xfrm>
            <a:off x="599408" y="5631529"/>
            <a:ext cx="3451383" cy="854765"/>
          </a:xfrm>
        </p:spPr>
        <p:txBody>
          <a:bodyPr anchor="ctr">
            <a:noAutofit/>
          </a:bodyPr>
          <a:lstStyle/>
          <a:p>
            <a:r>
              <a:rPr lang="da-DK" sz="2400" dirty="0">
                <a:solidFill>
                  <a:schemeClr val="bg1"/>
                </a:solidFill>
              </a:rPr>
              <a:t>Overview of </a:t>
            </a:r>
            <a:r>
              <a:rPr lang="da-DK" sz="2400" dirty="0" err="1">
                <a:solidFill>
                  <a:schemeClr val="bg1"/>
                </a:solidFill>
              </a:rPr>
              <a:t>Categories</a:t>
            </a:r>
            <a:endParaRPr lang="da-DK" sz="2400" dirty="0">
              <a:solidFill>
                <a:schemeClr val="bg1"/>
              </a:solidFill>
            </a:endParaRPr>
          </a:p>
        </p:txBody>
      </p:sp>
      <p:sp>
        <p:nvSpPr>
          <p:cNvPr id="7" name="Tekstfelt 6">
            <a:extLst>
              <a:ext uri="{FF2B5EF4-FFF2-40B4-BE49-F238E27FC236}">
                <a16:creationId xmlns:a16="http://schemas.microsoft.com/office/drawing/2014/main" id="{283C9FCF-C2A6-72A5-2622-E4AFF6A26E2F}"/>
              </a:ext>
            </a:extLst>
          </p:cNvPr>
          <p:cNvSpPr txBox="1"/>
          <p:nvPr/>
        </p:nvSpPr>
        <p:spPr>
          <a:xfrm>
            <a:off x="1619380" y="6523145"/>
            <a:ext cx="6096000" cy="246221"/>
          </a:xfrm>
          <a:prstGeom prst="rect">
            <a:avLst/>
          </a:prstGeom>
          <a:noFill/>
        </p:spPr>
        <p:txBody>
          <a:bodyPr wrap="square">
            <a:spAutoFit/>
          </a:bodyPr>
          <a:lstStyle/>
          <a:p>
            <a:pPr>
              <a:spcAft>
                <a:spcPts val="600"/>
              </a:spcAft>
            </a:pPr>
            <a:r>
              <a:rPr lang="en-US" sz="1000" dirty="0">
                <a:solidFill>
                  <a:schemeClr val="bg1"/>
                </a:solidFill>
                <a:effectLst/>
                <a:ea typeface="Calibri" panose="020F0502020204030204" pitchFamily="34" charset="0"/>
              </a:rPr>
              <a:t>Source: </a:t>
            </a:r>
            <a:r>
              <a:rPr lang="en-US" sz="1000" dirty="0" err="1">
                <a:solidFill>
                  <a:schemeClr val="bg1"/>
                </a:solidFill>
                <a:ea typeface="Calibri" panose="020F0502020204030204" pitchFamily="34" charset="0"/>
              </a:rPr>
              <a:t>Dragsholm</a:t>
            </a:r>
            <a:r>
              <a:rPr lang="en-US" sz="1000" dirty="0">
                <a:solidFill>
                  <a:schemeClr val="bg1"/>
                </a:solidFill>
                <a:ea typeface="Calibri" panose="020F0502020204030204" pitchFamily="34" charset="0"/>
              </a:rPr>
              <a:t> Slot, </a:t>
            </a:r>
            <a:r>
              <a:rPr lang="en-US" sz="1000" dirty="0">
                <a:solidFill>
                  <a:schemeClr val="bg1"/>
                </a:solidFill>
                <a:effectLst/>
                <a:ea typeface="Calibri" panose="020F0502020204030204" pitchFamily="34" charset="0"/>
              </a:rPr>
              <a:t> Instagram</a:t>
            </a:r>
          </a:p>
        </p:txBody>
      </p:sp>
    </p:spTree>
    <p:extLst>
      <p:ext uri="{BB962C8B-B14F-4D97-AF65-F5344CB8AC3E}">
        <p14:creationId xmlns:p14="http://schemas.microsoft.com/office/powerpoint/2010/main" val="6917839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652BD35A-BC99-4831-A358-06E2CEB966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w="69850">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illede 3" descr="Et billede, der indeholder tekst, menu, skærmbillede, nummer/tal&#10;&#10;Automatisk genereret beskrivelse">
            <a:extLst>
              <a:ext uri="{FF2B5EF4-FFF2-40B4-BE49-F238E27FC236}">
                <a16:creationId xmlns:a16="http://schemas.microsoft.com/office/drawing/2014/main" id="{36249FA7-127E-02F1-D222-65387C2CEDB0}"/>
              </a:ext>
            </a:extLst>
          </p:cNvPr>
          <p:cNvPicPr>
            <a:picLocks noChangeAspect="1"/>
          </p:cNvPicPr>
          <p:nvPr/>
        </p:nvPicPr>
        <p:blipFill>
          <a:blip r:embed="rId3"/>
          <a:stretch>
            <a:fillRect/>
          </a:stretch>
        </p:blipFill>
        <p:spPr>
          <a:xfrm>
            <a:off x="3470105" y="905933"/>
            <a:ext cx="8128594" cy="5039728"/>
          </a:xfrm>
          <a:prstGeom prst="rect">
            <a:avLst/>
          </a:prstGeom>
        </p:spPr>
      </p:pic>
      <p:sp>
        <p:nvSpPr>
          <p:cNvPr id="6" name="Rektangel 5">
            <a:extLst>
              <a:ext uri="{FF2B5EF4-FFF2-40B4-BE49-F238E27FC236}">
                <a16:creationId xmlns:a16="http://schemas.microsoft.com/office/drawing/2014/main" id="{EF564FA9-EAB4-1313-63BA-3DC2B5E6D81F}"/>
              </a:ext>
            </a:extLst>
          </p:cNvPr>
          <p:cNvSpPr/>
          <p:nvPr/>
        </p:nvSpPr>
        <p:spPr>
          <a:xfrm>
            <a:off x="10140373" y="2680855"/>
            <a:ext cx="571500" cy="277092"/>
          </a:xfrm>
          <a:prstGeom prst="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da-DK"/>
          </a:p>
        </p:txBody>
      </p:sp>
      <p:sp>
        <p:nvSpPr>
          <p:cNvPr id="7" name="Rektangel 6">
            <a:extLst>
              <a:ext uri="{FF2B5EF4-FFF2-40B4-BE49-F238E27FC236}">
                <a16:creationId xmlns:a16="http://schemas.microsoft.com/office/drawing/2014/main" id="{FD416DA2-E724-CC90-F1B4-081D859BD2F7}"/>
              </a:ext>
            </a:extLst>
          </p:cNvPr>
          <p:cNvSpPr/>
          <p:nvPr/>
        </p:nvSpPr>
        <p:spPr>
          <a:xfrm>
            <a:off x="10140373" y="1892946"/>
            <a:ext cx="571500" cy="277092"/>
          </a:xfrm>
          <a:prstGeom prst="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da-DK"/>
          </a:p>
        </p:txBody>
      </p:sp>
      <p:sp>
        <p:nvSpPr>
          <p:cNvPr id="8" name="Rektangel 7">
            <a:extLst>
              <a:ext uri="{FF2B5EF4-FFF2-40B4-BE49-F238E27FC236}">
                <a16:creationId xmlns:a16="http://schemas.microsoft.com/office/drawing/2014/main" id="{B2ECA975-8FA1-7BCE-8EF8-AD8A4AEEDADB}"/>
              </a:ext>
            </a:extLst>
          </p:cNvPr>
          <p:cNvSpPr/>
          <p:nvPr/>
        </p:nvSpPr>
        <p:spPr>
          <a:xfrm>
            <a:off x="10140373" y="3622962"/>
            <a:ext cx="571500" cy="277092"/>
          </a:xfrm>
          <a:prstGeom prst="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da-DK"/>
          </a:p>
        </p:txBody>
      </p:sp>
      <p:sp>
        <p:nvSpPr>
          <p:cNvPr id="9" name="Rektangel 8">
            <a:extLst>
              <a:ext uri="{FF2B5EF4-FFF2-40B4-BE49-F238E27FC236}">
                <a16:creationId xmlns:a16="http://schemas.microsoft.com/office/drawing/2014/main" id="{4D4B5B20-D005-50EB-6507-AD6923C0EE84}"/>
              </a:ext>
            </a:extLst>
          </p:cNvPr>
          <p:cNvSpPr/>
          <p:nvPr/>
        </p:nvSpPr>
        <p:spPr>
          <a:xfrm>
            <a:off x="10140373" y="4853586"/>
            <a:ext cx="571500" cy="277092"/>
          </a:xfrm>
          <a:prstGeom prst="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da-DK"/>
          </a:p>
        </p:txBody>
      </p:sp>
      <p:sp>
        <p:nvSpPr>
          <p:cNvPr id="10" name="Rektangel 9">
            <a:extLst>
              <a:ext uri="{FF2B5EF4-FFF2-40B4-BE49-F238E27FC236}">
                <a16:creationId xmlns:a16="http://schemas.microsoft.com/office/drawing/2014/main" id="{F7F06ADF-BE67-E462-D564-C58E59B34F07}"/>
              </a:ext>
            </a:extLst>
          </p:cNvPr>
          <p:cNvSpPr/>
          <p:nvPr/>
        </p:nvSpPr>
        <p:spPr>
          <a:xfrm>
            <a:off x="10140373" y="4384132"/>
            <a:ext cx="571500" cy="277092"/>
          </a:xfrm>
          <a:prstGeom prst="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da-DK"/>
          </a:p>
        </p:txBody>
      </p:sp>
      <p:sp>
        <p:nvSpPr>
          <p:cNvPr id="2" name="Rektangel 1">
            <a:extLst>
              <a:ext uri="{FF2B5EF4-FFF2-40B4-BE49-F238E27FC236}">
                <a16:creationId xmlns:a16="http://schemas.microsoft.com/office/drawing/2014/main" id="{D5E73FD0-71C5-1AE6-2801-DAA92FAAB247}"/>
              </a:ext>
            </a:extLst>
          </p:cNvPr>
          <p:cNvSpPr/>
          <p:nvPr/>
        </p:nvSpPr>
        <p:spPr>
          <a:xfrm>
            <a:off x="6284539" y="4853586"/>
            <a:ext cx="571500" cy="277092"/>
          </a:xfrm>
          <a:prstGeom prst="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da-DK"/>
          </a:p>
        </p:txBody>
      </p:sp>
      <p:sp>
        <p:nvSpPr>
          <p:cNvPr id="3" name="Rektangel 2">
            <a:extLst>
              <a:ext uri="{FF2B5EF4-FFF2-40B4-BE49-F238E27FC236}">
                <a16:creationId xmlns:a16="http://schemas.microsoft.com/office/drawing/2014/main" id="{D65C2089-589C-5962-C5E0-C36CE43ED20D}"/>
              </a:ext>
            </a:extLst>
          </p:cNvPr>
          <p:cNvSpPr/>
          <p:nvPr/>
        </p:nvSpPr>
        <p:spPr>
          <a:xfrm>
            <a:off x="6290312" y="2680855"/>
            <a:ext cx="571500" cy="277092"/>
          </a:xfrm>
          <a:prstGeom prst="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da-DK"/>
          </a:p>
        </p:txBody>
      </p:sp>
      <p:sp>
        <p:nvSpPr>
          <p:cNvPr id="5" name="Tekstfelt 4">
            <a:extLst>
              <a:ext uri="{FF2B5EF4-FFF2-40B4-BE49-F238E27FC236}">
                <a16:creationId xmlns:a16="http://schemas.microsoft.com/office/drawing/2014/main" id="{CE42D8D6-28B9-5257-AE3D-87A7B7DFD0E6}"/>
              </a:ext>
            </a:extLst>
          </p:cNvPr>
          <p:cNvSpPr txBox="1"/>
          <p:nvPr/>
        </p:nvSpPr>
        <p:spPr>
          <a:xfrm>
            <a:off x="762000" y="1663700"/>
            <a:ext cx="2637536" cy="3970318"/>
          </a:xfrm>
          <a:prstGeom prst="rect">
            <a:avLst/>
          </a:prstGeom>
          <a:noFill/>
        </p:spPr>
        <p:txBody>
          <a:bodyPr wrap="square" rtlCol="0">
            <a:spAutoFit/>
          </a:bodyPr>
          <a:lstStyle/>
          <a:p>
            <a:pPr>
              <a:lnSpc>
                <a:spcPct val="100000"/>
              </a:lnSpc>
            </a:pPr>
            <a:r>
              <a:rPr lang="en-US" sz="1800" b="1" dirty="0"/>
              <a:t>1. Format of content: </a:t>
            </a:r>
          </a:p>
          <a:p>
            <a:pPr lvl="1">
              <a:lnSpc>
                <a:spcPct val="100000"/>
              </a:lnSpc>
            </a:pPr>
            <a:r>
              <a:rPr lang="en-US" dirty="0"/>
              <a:t>Video is King! </a:t>
            </a:r>
          </a:p>
          <a:p>
            <a:pPr lvl="1">
              <a:lnSpc>
                <a:spcPct val="100000"/>
              </a:lnSpc>
            </a:pPr>
            <a:endParaRPr lang="en-US" dirty="0"/>
          </a:p>
          <a:p>
            <a:pPr lvl="1">
              <a:lnSpc>
                <a:spcPct val="100000"/>
              </a:lnSpc>
            </a:pPr>
            <a:r>
              <a:rPr lang="en-US" dirty="0"/>
              <a:t>Also paired with multiple images </a:t>
            </a:r>
          </a:p>
          <a:p>
            <a:pPr>
              <a:lnSpc>
                <a:spcPct val="100000"/>
              </a:lnSpc>
            </a:pPr>
            <a:endParaRPr lang="en-US" sz="1800" b="1" dirty="0"/>
          </a:p>
          <a:p>
            <a:pPr>
              <a:lnSpc>
                <a:spcPct val="100000"/>
              </a:lnSpc>
            </a:pPr>
            <a:r>
              <a:rPr lang="en-US" b="1" dirty="0"/>
              <a:t>2</a:t>
            </a:r>
            <a:r>
              <a:rPr lang="en-US" sz="1800" b="1" dirty="0"/>
              <a:t>. The characteristics of posts:</a:t>
            </a:r>
          </a:p>
          <a:p>
            <a:pPr>
              <a:lnSpc>
                <a:spcPct val="100000"/>
              </a:lnSpc>
            </a:pPr>
            <a:endParaRPr lang="en-US" sz="1800" b="1" dirty="0"/>
          </a:p>
          <a:p>
            <a:pPr lvl="1">
              <a:lnSpc>
                <a:spcPct val="100000"/>
              </a:lnSpc>
            </a:pPr>
            <a:r>
              <a:rPr lang="en-US" dirty="0"/>
              <a:t>Sales-related posts generated more likes per post than that of informative posts </a:t>
            </a:r>
          </a:p>
        </p:txBody>
      </p:sp>
      <p:sp>
        <p:nvSpPr>
          <p:cNvPr id="11" name="Tekstfelt 10">
            <a:extLst>
              <a:ext uri="{FF2B5EF4-FFF2-40B4-BE49-F238E27FC236}">
                <a16:creationId xmlns:a16="http://schemas.microsoft.com/office/drawing/2014/main" id="{816BE9C5-0519-E61E-344A-A59A93A5F18F}"/>
              </a:ext>
            </a:extLst>
          </p:cNvPr>
          <p:cNvSpPr txBox="1"/>
          <p:nvPr/>
        </p:nvSpPr>
        <p:spPr>
          <a:xfrm>
            <a:off x="762000" y="761934"/>
            <a:ext cx="2637536" cy="584775"/>
          </a:xfrm>
          <a:prstGeom prst="rect">
            <a:avLst/>
          </a:prstGeom>
          <a:noFill/>
        </p:spPr>
        <p:txBody>
          <a:bodyPr wrap="square" rtlCol="0">
            <a:spAutoFit/>
          </a:bodyPr>
          <a:lstStyle/>
          <a:p>
            <a:r>
              <a:rPr lang="da-DK" sz="3200" b="1" dirty="0"/>
              <a:t>FINDINGS </a:t>
            </a:r>
          </a:p>
        </p:txBody>
      </p:sp>
    </p:spTree>
    <p:extLst>
      <p:ext uri="{BB962C8B-B14F-4D97-AF65-F5344CB8AC3E}">
        <p14:creationId xmlns:p14="http://schemas.microsoft.com/office/powerpoint/2010/main" val="4053949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652BD35A-BC99-4831-A358-06E2CEB966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w="69850">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Billede 2">
            <a:extLst>
              <a:ext uri="{FF2B5EF4-FFF2-40B4-BE49-F238E27FC236}">
                <a16:creationId xmlns:a16="http://schemas.microsoft.com/office/drawing/2014/main" id="{4B45CEC3-C933-C05C-E48F-4A1462D444EF}"/>
              </a:ext>
            </a:extLst>
          </p:cNvPr>
          <p:cNvPicPr>
            <a:picLocks noChangeAspect="1"/>
          </p:cNvPicPr>
          <p:nvPr/>
        </p:nvPicPr>
        <p:blipFill>
          <a:blip r:embed="rId2"/>
          <a:stretch>
            <a:fillRect/>
          </a:stretch>
        </p:blipFill>
        <p:spPr>
          <a:xfrm>
            <a:off x="3725823" y="909136"/>
            <a:ext cx="7635953" cy="5039728"/>
          </a:xfrm>
          <a:prstGeom prst="rect">
            <a:avLst/>
          </a:prstGeom>
        </p:spPr>
      </p:pic>
      <p:sp>
        <p:nvSpPr>
          <p:cNvPr id="6" name="Rektangel 5">
            <a:extLst>
              <a:ext uri="{FF2B5EF4-FFF2-40B4-BE49-F238E27FC236}">
                <a16:creationId xmlns:a16="http://schemas.microsoft.com/office/drawing/2014/main" id="{9AC050C4-66D5-5865-C84D-858A247262F2}"/>
              </a:ext>
            </a:extLst>
          </p:cNvPr>
          <p:cNvSpPr/>
          <p:nvPr/>
        </p:nvSpPr>
        <p:spPr>
          <a:xfrm>
            <a:off x="10404764" y="2649682"/>
            <a:ext cx="571500" cy="277092"/>
          </a:xfrm>
          <a:prstGeom prst="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da-DK"/>
          </a:p>
        </p:txBody>
      </p:sp>
      <p:sp>
        <p:nvSpPr>
          <p:cNvPr id="7" name="Rektangel 6">
            <a:extLst>
              <a:ext uri="{FF2B5EF4-FFF2-40B4-BE49-F238E27FC236}">
                <a16:creationId xmlns:a16="http://schemas.microsoft.com/office/drawing/2014/main" id="{76988B35-C8FB-A1AD-58D0-4B1DE1EABDA6}"/>
              </a:ext>
            </a:extLst>
          </p:cNvPr>
          <p:cNvSpPr/>
          <p:nvPr/>
        </p:nvSpPr>
        <p:spPr>
          <a:xfrm>
            <a:off x="7980219" y="2930236"/>
            <a:ext cx="571500" cy="277092"/>
          </a:xfrm>
          <a:prstGeom prst="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da-DK"/>
          </a:p>
        </p:txBody>
      </p:sp>
      <p:sp>
        <p:nvSpPr>
          <p:cNvPr id="11" name="Rektangel 10">
            <a:extLst>
              <a:ext uri="{FF2B5EF4-FFF2-40B4-BE49-F238E27FC236}">
                <a16:creationId xmlns:a16="http://schemas.microsoft.com/office/drawing/2014/main" id="{721CCD05-CB16-D709-4F87-EA3CC962D9EF}"/>
              </a:ext>
            </a:extLst>
          </p:cNvPr>
          <p:cNvSpPr/>
          <p:nvPr/>
        </p:nvSpPr>
        <p:spPr>
          <a:xfrm>
            <a:off x="7980219" y="3971959"/>
            <a:ext cx="571500" cy="491837"/>
          </a:xfrm>
          <a:prstGeom prst="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da-DK"/>
          </a:p>
        </p:txBody>
      </p:sp>
      <p:sp>
        <p:nvSpPr>
          <p:cNvPr id="12" name="Rektangel 11">
            <a:extLst>
              <a:ext uri="{FF2B5EF4-FFF2-40B4-BE49-F238E27FC236}">
                <a16:creationId xmlns:a16="http://schemas.microsoft.com/office/drawing/2014/main" id="{2A86608C-F2D8-6BB0-EC23-9DA6518AE33E}"/>
              </a:ext>
            </a:extLst>
          </p:cNvPr>
          <p:cNvSpPr/>
          <p:nvPr/>
        </p:nvSpPr>
        <p:spPr>
          <a:xfrm>
            <a:off x="7980219" y="1719626"/>
            <a:ext cx="571500" cy="200060"/>
          </a:xfrm>
          <a:prstGeom prst="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da-DK"/>
          </a:p>
        </p:txBody>
      </p:sp>
      <p:sp>
        <p:nvSpPr>
          <p:cNvPr id="13" name="Rektangel 12">
            <a:extLst>
              <a:ext uri="{FF2B5EF4-FFF2-40B4-BE49-F238E27FC236}">
                <a16:creationId xmlns:a16="http://schemas.microsoft.com/office/drawing/2014/main" id="{167EB9A1-B278-1A66-11F1-AF07247EFA44}"/>
              </a:ext>
            </a:extLst>
          </p:cNvPr>
          <p:cNvSpPr/>
          <p:nvPr/>
        </p:nvSpPr>
        <p:spPr>
          <a:xfrm>
            <a:off x="10404764" y="3449647"/>
            <a:ext cx="571500" cy="277092"/>
          </a:xfrm>
          <a:prstGeom prst="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da-DK"/>
          </a:p>
        </p:txBody>
      </p:sp>
      <p:sp>
        <p:nvSpPr>
          <p:cNvPr id="14" name="Rektangel 13">
            <a:extLst>
              <a:ext uri="{FF2B5EF4-FFF2-40B4-BE49-F238E27FC236}">
                <a16:creationId xmlns:a16="http://schemas.microsoft.com/office/drawing/2014/main" id="{40D0878D-791F-D219-BEEA-508CE8C1ED9C}"/>
              </a:ext>
            </a:extLst>
          </p:cNvPr>
          <p:cNvSpPr/>
          <p:nvPr/>
        </p:nvSpPr>
        <p:spPr>
          <a:xfrm>
            <a:off x="10404764" y="2980391"/>
            <a:ext cx="571500" cy="277092"/>
          </a:xfrm>
          <a:prstGeom prst="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da-DK"/>
          </a:p>
        </p:txBody>
      </p:sp>
      <p:sp>
        <p:nvSpPr>
          <p:cNvPr id="2" name="Tekstfelt 1">
            <a:extLst>
              <a:ext uri="{FF2B5EF4-FFF2-40B4-BE49-F238E27FC236}">
                <a16:creationId xmlns:a16="http://schemas.microsoft.com/office/drawing/2014/main" id="{5C9788D5-6AEB-E704-1878-7F36A45F49A3}"/>
              </a:ext>
            </a:extLst>
          </p:cNvPr>
          <p:cNvSpPr txBox="1"/>
          <p:nvPr/>
        </p:nvSpPr>
        <p:spPr>
          <a:xfrm>
            <a:off x="889000" y="1859339"/>
            <a:ext cx="3124200" cy="3139321"/>
          </a:xfrm>
          <a:prstGeom prst="rect">
            <a:avLst/>
          </a:prstGeom>
          <a:noFill/>
        </p:spPr>
        <p:txBody>
          <a:bodyPr wrap="square" rtlCol="0">
            <a:spAutoFit/>
          </a:bodyPr>
          <a:lstStyle/>
          <a:p>
            <a:pPr>
              <a:lnSpc>
                <a:spcPct val="100000"/>
              </a:lnSpc>
            </a:pPr>
            <a:r>
              <a:rPr lang="en-US" sz="1800" b="1" dirty="0"/>
              <a:t>3. The content: </a:t>
            </a:r>
          </a:p>
          <a:p>
            <a:pPr>
              <a:lnSpc>
                <a:spcPct val="100000"/>
              </a:lnSpc>
            </a:pPr>
            <a:endParaRPr lang="en-US" b="1" dirty="0"/>
          </a:p>
          <a:p>
            <a:pPr>
              <a:lnSpc>
                <a:spcPct val="100000"/>
              </a:lnSpc>
            </a:pPr>
            <a:endParaRPr lang="en-US" sz="1800" b="1" dirty="0"/>
          </a:p>
          <a:p>
            <a:pPr lvl="1">
              <a:lnSpc>
                <a:spcPct val="100000"/>
              </a:lnSpc>
            </a:pPr>
            <a:r>
              <a:rPr lang="en-US" dirty="0"/>
              <a:t>A post on IG from a hotel is more </a:t>
            </a:r>
            <a:r>
              <a:rPr lang="en-US" i="1" dirty="0"/>
              <a:t>likeable</a:t>
            </a:r>
            <a:r>
              <a:rPr lang="en-US" dirty="0"/>
              <a:t> if it features more than one hotel attribute (physical attributes + service offerings or people)</a:t>
            </a:r>
          </a:p>
          <a:p>
            <a:endParaRPr lang="da-DK" dirty="0"/>
          </a:p>
        </p:txBody>
      </p:sp>
    </p:spTree>
    <p:extLst>
      <p:ext uri="{BB962C8B-B14F-4D97-AF65-F5344CB8AC3E}">
        <p14:creationId xmlns:p14="http://schemas.microsoft.com/office/powerpoint/2010/main" val="3524848033"/>
      </p:ext>
    </p:extLst>
  </p:cSld>
  <p:clrMapOvr>
    <a:masterClrMapping/>
  </p:clrMapOvr>
</p:sld>
</file>

<file path=ppt/theme/theme1.xml><?xml version="1.0" encoding="utf-8"?>
<a:theme xmlns:a="http://schemas.openxmlformats.org/drawingml/2006/main" name="RetrospectVTI">
  <a:themeElements>
    <a:clrScheme name="AnalogousFromLightSeedLeftStep">
      <a:dk1>
        <a:srgbClr val="000000"/>
      </a:dk1>
      <a:lt1>
        <a:srgbClr val="FFFFFF"/>
      </a:lt1>
      <a:dk2>
        <a:srgbClr val="1B2F2C"/>
      </a:dk2>
      <a:lt2>
        <a:srgbClr val="F0F0F3"/>
      </a:lt2>
      <a:accent1>
        <a:srgbClr val="A7A259"/>
      </a:accent1>
      <a:accent2>
        <a:srgbClr val="D99147"/>
      </a:accent2>
      <a:accent3>
        <a:srgbClr val="E38379"/>
      </a:accent3>
      <a:accent4>
        <a:srgbClr val="DD5C85"/>
      </a:accent4>
      <a:accent5>
        <a:srgbClr val="E379C8"/>
      </a:accent5>
      <a:accent6>
        <a:srgbClr val="C95CDD"/>
      </a:accent6>
      <a:hlink>
        <a:srgbClr val="6C71B0"/>
      </a:hlink>
      <a:folHlink>
        <a:srgbClr val="7F7F7F"/>
      </a:folHlink>
    </a:clrScheme>
    <a:fontScheme name="Retrospect">
      <a:majorFont>
        <a:latin typeface="Avenir Next LT Pro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venir Next LT Pro"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872</TotalTime>
  <Words>1289</Words>
  <Application>Microsoft Office PowerPoint</Application>
  <PresentationFormat>Widescreen</PresentationFormat>
  <Paragraphs>212</Paragraphs>
  <Slides>15</Slides>
  <Notes>6</Notes>
  <HiddenSlides>0</HiddenSlides>
  <MMClips>0</MMClips>
  <ScaleCrop>false</ScaleCrop>
  <HeadingPairs>
    <vt:vector size="6" baseType="variant">
      <vt:variant>
        <vt:lpstr>Benyttede skrifttyper</vt:lpstr>
      </vt:variant>
      <vt:variant>
        <vt:i4>6</vt:i4>
      </vt:variant>
      <vt:variant>
        <vt:lpstr>Tema</vt:lpstr>
      </vt:variant>
      <vt:variant>
        <vt:i4>1</vt:i4>
      </vt:variant>
      <vt:variant>
        <vt:lpstr>Slidetitler</vt:lpstr>
      </vt:variant>
      <vt:variant>
        <vt:i4>15</vt:i4>
      </vt:variant>
    </vt:vector>
  </HeadingPairs>
  <TitlesOfParts>
    <vt:vector size="22" baseType="lpstr">
      <vt:lpstr>Arial</vt:lpstr>
      <vt:lpstr>Avenir Next LT Pro</vt:lpstr>
      <vt:lpstr>Avenir Next LT Pro Light</vt:lpstr>
      <vt:lpstr>Calibri</vt:lpstr>
      <vt:lpstr>Times New Roman</vt:lpstr>
      <vt:lpstr>Wingdings</vt:lpstr>
      <vt:lpstr>RetrospectVTI</vt:lpstr>
      <vt:lpstr>Are you Instagram worthy? An analysis of hotel- and user-generated content  </vt:lpstr>
      <vt:lpstr>Introduction</vt:lpstr>
      <vt:lpstr>Social Media: An omnipresent tool for hotels and their guests </vt:lpstr>
      <vt:lpstr>Instagram: A visual storytelling tool for travelers and hotels alike  </vt:lpstr>
      <vt:lpstr>Research Questions</vt:lpstr>
      <vt:lpstr>Our study</vt:lpstr>
      <vt:lpstr>Overview of Categories</vt:lpstr>
      <vt:lpstr>PowerPoint-præsentation</vt:lpstr>
      <vt:lpstr>PowerPoint-præsentation</vt:lpstr>
      <vt:lpstr>PowerPoint-præsentation</vt:lpstr>
      <vt:lpstr>Preliminary results from interviews </vt:lpstr>
      <vt:lpstr>Preliminary results from interviews </vt:lpstr>
      <vt:lpstr>Avenues for future research</vt:lpstr>
      <vt:lpstr>Limitations &amp; Considerations</vt:lpstr>
      <vt:lpstr>Thank you! 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Are you Instagram worthy? An analysis of hotel- and user-generated content  </dc:title>
  <dc:creator>Christian Ribeiro Maagaard Dragin-Jensen</dc:creator>
  <cp:lastModifiedBy>Christian Ribeiro Maagaard Dragin-Jensen</cp:lastModifiedBy>
  <cp:revision>26</cp:revision>
  <dcterms:created xsi:type="dcterms:W3CDTF">2023-09-25T06:40:53Z</dcterms:created>
  <dcterms:modified xsi:type="dcterms:W3CDTF">2023-10-09T07:10:05Z</dcterms:modified>
</cp:coreProperties>
</file>