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2" d="100"/>
          <a:sy n="62" d="100"/>
        </p:scale>
        <p:origin x="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3F7B3D-955C-4E0D-BF32-67AF2FC6BA65}" type="datetimeFigureOut">
              <a:rPr lang="da-DK" smtClean="0"/>
              <a:t>26-05-2022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4FB20-B5E5-4B2A-BA9B-46CF9555DDF6}" type="slidenum">
              <a:rPr lang="da-DK" smtClean="0"/>
              <a:t>‹nr.›</a:t>
            </a:fld>
            <a:endParaRPr lang="da-DK"/>
          </a:p>
        </p:txBody>
      </p:sp>
    </p:spTree>
    <p:extLst>
      <p:ext uri="{BB962C8B-B14F-4D97-AF65-F5344CB8AC3E}">
        <p14:creationId xmlns:p14="http://schemas.microsoft.com/office/powerpoint/2010/main" val="153079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AB56D8F-C4BE-401F-AF1A-A4A4913EC649}" type="datetimeFigureOut">
              <a:rPr lang="da-DK" smtClean="0"/>
              <a:t>25-05-2022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219561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AB56D8F-C4BE-401F-AF1A-A4A4913EC649}" type="datetimeFigureOut">
              <a:rPr lang="da-DK" smtClean="0"/>
              <a:t>25-05-2022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399417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AB56D8F-C4BE-401F-AF1A-A4A4913EC649}" type="datetimeFigureOut">
              <a:rPr lang="da-DK" smtClean="0"/>
              <a:t>25-05-2022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77412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AB56D8F-C4BE-401F-AF1A-A4A4913EC649}" type="datetimeFigureOut">
              <a:rPr lang="da-DK" smtClean="0"/>
              <a:t>25-05-2022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321293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1AB56D8F-C4BE-401F-AF1A-A4A4913EC649}" type="datetimeFigureOut">
              <a:rPr lang="da-DK" smtClean="0"/>
              <a:t>25-05-2022</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256518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1AB56D8F-C4BE-401F-AF1A-A4A4913EC649}" type="datetimeFigureOut">
              <a:rPr lang="da-DK" smtClean="0"/>
              <a:t>25-05-2022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383754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1AB56D8F-C4BE-401F-AF1A-A4A4913EC649}" type="datetimeFigureOut">
              <a:rPr lang="da-DK" smtClean="0"/>
              <a:t>25-05-2022</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3940710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1AB56D8F-C4BE-401F-AF1A-A4A4913EC649}" type="datetimeFigureOut">
              <a:rPr lang="da-DK" smtClean="0"/>
              <a:t>25-05-2022</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3176372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1AB56D8F-C4BE-401F-AF1A-A4A4913EC649}" type="datetimeFigureOut">
              <a:rPr lang="da-DK" smtClean="0"/>
              <a:t>25-05-2022</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134222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1AB56D8F-C4BE-401F-AF1A-A4A4913EC649}" type="datetimeFigureOut">
              <a:rPr lang="da-DK" smtClean="0"/>
              <a:t>25-05-2022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293113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1AB56D8F-C4BE-401F-AF1A-A4A4913EC649}" type="datetimeFigureOut">
              <a:rPr lang="da-DK" smtClean="0"/>
              <a:t>25-05-2022</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2559BCD0-9DDF-44AD-B9B6-23D8F24D4C1A}" type="slidenum">
              <a:rPr lang="da-DK" smtClean="0"/>
              <a:t>‹nr.›</a:t>
            </a:fld>
            <a:endParaRPr lang="da-DK"/>
          </a:p>
        </p:txBody>
      </p:sp>
    </p:spTree>
    <p:extLst>
      <p:ext uri="{BB962C8B-B14F-4D97-AF65-F5344CB8AC3E}">
        <p14:creationId xmlns:p14="http://schemas.microsoft.com/office/powerpoint/2010/main" val="573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56D8F-C4BE-401F-AF1A-A4A4913EC649}" type="datetimeFigureOut">
              <a:rPr lang="da-DK" smtClean="0"/>
              <a:t>25-05-2022</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9BCD0-9DDF-44AD-B9B6-23D8F24D4C1A}" type="slidenum">
              <a:rPr lang="da-DK" smtClean="0"/>
              <a:t>‹nr.›</a:t>
            </a:fld>
            <a:endParaRPr lang="da-DK"/>
          </a:p>
        </p:txBody>
      </p:sp>
    </p:spTree>
    <p:extLst>
      <p:ext uri="{BB962C8B-B14F-4D97-AF65-F5344CB8AC3E}">
        <p14:creationId xmlns:p14="http://schemas.microsoft.com/office/powerpoint/2010/main" val="3916450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file:///C:\Users\bjsi\AppData\Roaming\Microsoft\Signaturer\Daniaignatur.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err="1" smtClean="0"/>
              <a:t>Jumpstarting</a:t>
            </a:r>
            <a:r>
              <a:rPr lang="da-DK" dirty="0" smtClean="0"/>
              <a:t> </a:t>
            </a:r>
            <a:r>
              <a:rPr lang="da-DK" dirty="0" err="1" smtClean="0"/>
              <a:t>tourism</a:t>
            </a:r>
            <a:r>
              <a:rPr lang="da-DK" dirty="0" smtClean="0"/>
              <a:t> post </a:t>
            </a:r>
            <a:r>
              <a:rPr lang="da-DK" dirty="0" err="1" smtClean="0"/>
              <a:t>Covid</a:t>
            </a:r>
            <a:r>
              <a:rPr lang="da-DK" dirty="0" smtClean="0"/>
              <a:t> 19</a:t>
            </a:r>
            <a:endParaRPr lang="da-DK" dirty="0"/>
          </a:p>
        </p:txBody>
      </p:sp>
      <p:sp>
        <p:nvSpPr>
          <p:cNvPr id="3" name="Undertitel 2"/>
          <p:cNvSpPr>
            <a:spLocks noGrp="1"/>
          </p:cNvSpPr>
          <p:nvPr>
            <p:ph type="subTitle" idx="1"/>
          </p:nvPr>
        </p:nvSpPr>
        <p:spPr/>
        <p:txBody>
          <a:bodyPr>
            <a:normAutofit lnSpcReduction="10000"/>
          </a:bodyPr>
          <a:lstStyle/>
          <a:p>
            <a:r>
              <a:rPr lang="da-DK" dirty="0" smtClean="0"/>
              <a:t>Björn M. Sigurjónsson </a:t>
            </a:r>
          </a:p>
          <a:p>
            <a:r>
              <a:rPr lang="da-DK" dirty="0" smtClean="0"/>
              <a:t>Senior </a:t>
            </a:r>
            <a:r>
              <a:rPr lang="da-DK" dirty="0" err="1" smtClean="0"/>
              <a:t>lecturer</a:t>
            </a:r>
            <a:r>
              <a:rPr lang="da-DK" dirty="0" smtClean="0"/>
              <a:t> </a:t>
            </a:r>
          </a:p>
          <a:p>
            <a:r>
              <a:rPr lang="da-DK" dirty="0" smtClean="0"/>
              <a:t>EA Dania </a:t>
            </a:r>
            <a:r>
              <a:rPr lang="da-DK" smtClean="0"/>
              <a:t>Randers </a:t>
            </a:r>
          </a:p>
          <a:p>
            <a:r>
              <a:rPr lang="da-DK" smtClean="0"/>
              <a:t>Denmark</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68000" y="5973317"/>
            <a:ext cx="1314450" cy="603250"/>
          </a:xfrm>
          <a:prstGeom prst="rect">
            <a:avLst/>
          </a:prstGeom>
          <a:noFill/>
          <a:ln>
            <a:noFill/>
          </a:ln>
        </p:spPr>
      </p:pic>
    </p:spTree>
    <p:extLst>
      <p:ext uri="{BB962C8B-B14F-4D97-AF65-F5344CB8AC3E}">
        <p14:creationId xmlns:p14="http://schemas.microsoft.com/office/powerpoint/2010/main" val="595304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Travel </a:t>
            </a:r>
            <a:r>
              <a:rPr lang="da-DK" dirty="0" err="1" smtClean="0"/>
              <a:t>agency</a:t>
            </a:r>
            <a:r>
              <a:rPr lang="da-DK" dirty="0" smtClean="0"/>
              <a:t> II	</a:t>
            </a:r>
            <a:r>
              <a:rPr lang="da-DK" dirty="0" err="1" smtClean="0"/>
              <a:t>Structural</a:t>
            </a:r>
            <a:r>
              <a:rPr lang="da-DK" dirty="0" smtClean="0"/>
              <a:t> </a:t>
            </a:r>
            <a:r>
              <a:rPr lang="da-DK" dirty="0" err="1" smtClean="0"/>
              <a:t>changes</a:t>
            </a:r>
            <a:endParaRPr lang="da-DK" dirty="0"/>
          </a:p>
        </p:txBody>
      </p:sp>
      <p:sp>
        <p:nvSpPr>
          <p:cNvPr id="3" name="Pladsholder til indhold 2"/>
          <p:cNvSpPr>
            <a:spLocks noGrp="1"/>
          </p:cNvSpPr>
          <p:nvPr>
            <p:ph idx="1"/>
          </p:nvPr>
        </p:nvSpPr>
        <p:spPr/>
        <p:txBody>
          <a:bodyPr>
            <a:normAutofit fontScale="92500" lnSpcReduction="10000"/>
          </a:bodyPr>
          <a:lstStyle/>
          <a:p>
            <a:pPr marL="0" indent="0">
              <a:buNone/>
            </a:pPr>
            <a:r>
              <a:rPr lang="da-DK" dirty="0" err="1" smtClean="0"/>
              <a:t>During</a:t>
            </a:r>
            <a:r>
              <a:rPr lang="da-DK" dirty="0" smtClean="0"/>
              <a:t> </a:t>
            </a:r>
            <a:r>
              <a:rPr lang="da-DK" dirty="0" err="1" smtClean="0"/>
              <a:t>covid</a:t>
            </a:r>
            <a:r>
              <a:rPr lang="da-DK" dirty="0" smtClean="0"/>
              <a:t>: </a:t>
            </a:r>
          </a:p>
          <a:p>
            <a:pPr marL="0" indent="0">
              <a:buNone/>
            </a:pPr>
            <a:r>
              <a:rPr lang="da-DK" dirty="0" smtClean="0"/>
              <a:t>20 positions </a:t>
            </a:r>
            <a:r>
              <a:rPr lang="da-DK" dirty="0" err="1" smtClean="0"/>
              <a:t>doing</a:t>
            </a:r>
            <a:r>
              <a:rPr lang="da-DK" dirty="0" smtClean="0"/>
              <a:t> the job of 100. </a:t>
            </a:r>
            <a:r>
              <a:rPr lang="da-DK" dirty="0" err="1" smtClean="0"/>
              <a:t>Need</a:t>
            </a:r>
            <a:r>
              <a:rPr lang="da-DK" dirty="0" smtClean="0"/>
              <a:t> for a </a:t>
            </a:r>
            <a:r>
              <a:rPr lang="da-DK" dirty="0" err="1" smtClean="0"/>
              <a:t>shorter</a:t>
            </a:r>
            <a:r>
              <a:rPr lang="da-DK" dirty="0" smtClean="0"/>
              <a:t> </a:t>
            </a:r>
            <a:r>
              <a:rPr lang="da-DK" dirty="0" err="1" smtClean="0"/>
              <a:t>strategic</a:t>
            </a:r>
            <a:r>
              <a:rPr lang="da-DK" dirty="0" smtClean="0"/>
              <a:t> </a:t>
            </a:r>
            <a:r>
              <a:rPr lang="da-DK" dirty="0" err="1" smtClean="0"/>
              <a:t>horizon</a:t>
            </a:r>
            <a:r>
              <a:rPr lang="da-DK" dirty="0" smtClean="0"/>
              <a:t>, decisions made </a:t>
            </a:r>
            <a:r>
              <a:rPr lang="da-DK" dirty="0" err="1" smtClean="0"/>
              <a:t>quicker</a:t>
            </a:r>
            <a:r>
              <a:rPr lang="da-DK" dirty="0" smtClean="0"/>
              <a:t>. More </a:t>
            </a:r>
            <a:r>
              <a:rPr lang="da-DK" dirty="0" err="1" smtClean="0"/>
              <a:t>frequent</a:t>
            </a:r>
            <a:r>
              <a:rPr lang="da-DK" dirty="0" smtClean="0"/>
              <a:t> </a:t>
            </a:r>
            <a:r>
              <a:rPr lang="da-DK" dirty="0" err="1" smtClean="0"/>
              <a:t>strategic</a:t>
            </a:r>
            <a:r>
              <a:rPr lang="da-DK" dirty="0" smtClean="0"/>
              <a:t> meetings. </a:t>
            </a:r>
          </a:p>
          <a:p>
            <a:pPr marL="0" indent="0">
              <a:buNone/>
            </a:pPr>
            <a:r>
              <a:rPr lang="da-DK" dirty="0" err="1" smtClean="0"/>
              <a:t>Greater</a:t>
            </a:r>
            <a:r>
              <a:rPr lang="da-DK" dirty="0" smtClean="0"/>
              <a:t> agility, </a:t>
            </a:r>
            <a:r>
              <a:rPr lang="da-DK" dirty="0" err="1" smtClean="0"/>
              <a:t>employees</a:t>
            </a:r>
            <a:r>
              <a:rPr lang="da-DK" dirty="0" smtClean="0"/>
              <a:t> </a:t>
            </a:r>
            <a:r>
              <a:rPr lang="da-DK" dirty="0" err="1" smtClean="0"/>
              <a:t>shared</a:t>
            </a:r>
            <a:r>
              <a:rPr lang="da-DK" dirty="0" smtClean="0"/>
              <a:t> </a:t>
            </a:r>
            <a:r>
              <a:rPr lang="da-DK" dirty="0" err="1" smtClean="0"/>
              <a:t>tasks</a:t>
            </a:r>
            <a:r>
              <a:rPr lang="da-DK" dirty="0" smtClean="0"/>
              <a:t>, </a:t>
            </a:r>
            <a:r>
              <a:rPr lang="da-DK" dirty="0" err="1" smtClean="0"/>
              <a:t>knowledge</a:t>
            </a:r>
            <a:r>
              <a:rPr lang="da-DK" dirty="0" smtClean="0"/>
              <a:t> </a:t>
            </a:r>
            <a:r>
              <a:rPr lang="da-DK" dirty="0" err="1" smtClean="0"/>
              <a:t>flowed</a:t>
            </a:r>
            <a:r>
              <a:rPr lang="da-DK" dirty="0" smtClean="0"/>
              <a:t> more </a:t>
            </a:r>
            <a:r>
              <a:rPr lang="da-DK" dirty="0" err="1" smtClean="0"/>
              <a:t>freely</a:t>
            </a:r>
            <a:r>
              <a:rPr lang="da-DK" dirty="0" smtClean="0"/>
              <a:t> </a:t>
            </a:r>
            <a:r>
              <a:rPr lang="da-DK" dirty="0" err="1" smtClean="0"/>
              <a:t>between</a:t>
            </a:r>
            <a:r>
              <a:rPr lang="da-DK" dirty="0" smtClean="0"/>
              <a:t> </a:t>
            </a:r>
            <a:r>
              <a:rPr lang="da-DK" dirty="0" err="1" smtClean="0"/>
              <a:t>functions</a:t>
            </a:r>
            <a:r>
              <a:rPr lang="da-DK" dirty="0" smtClean="0"/>
              <a:t>. </a:t>
            </a:r>
          </a:p>
          <a:p>
            <a:pPr marL="0" indent="0">
              <a:buNone/>
            </a:pPr>
            <a:r>
              <a:rPr lang="en-US" i="1" dirty="0" smtClean="0"/>
              <a:t>“Early </a:t>
            </a:r>
            <a:r>
              <a:rPr lang="en-US" i="1" dirty="0"/>
              <a:t>in the pandemic we started reviewing all processes. Our goal was to ensure that once the pandemic was over, that we had a functional structure allowing us to grow quickly to the same business volume as before the pandemic, but that we could do so with reduced numbers of staff/employees.</a:t>
            </a:r>
            <a:endParaRPr lang="da-DK" i="1" dirty="0"/>
          </a:p>
          <a:p>
            <a:pPr marL="0" indent="0">
              <a:buNone/>
            </a:pPr>
            <a:r>
              <a:rPr lang="en-US" i="1" dirty="0"/>
              <a:t>To do that we focused on automation, on the simplification of processes, and a better flow between departments. </a:t>
            </a:r>
            <a:r>
              <a:rPr lang="en-US" i="1" dirty="0" smtClean="0"/>
              <a:t>“</a:t>
            </a:r>
            <a:endParaRPr lang="da-DK" i="1" dirty="0"/>
          </a:p>
          <a:p>
            <a:pPr marL="0" indent="0">
              <a:buNone/>
            </a:pP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176963"/>
            <a:ext cx="1314450" cy="603250"/>
          </a:xfrm>
          <a:prstGeom prst="rect">
            <a:avLst/>
          </a:prstGeom>
          <a:noFill/>
          <a:ln>
            <a:noFill/>
          </a:ln>
        </p:spPr>
      </p:pic>
    </p:spTree>
    <p:extLst>
      <p:ext uri="{BB962C8B-B14F-4D97-AF65-F5344CB8AC3E}">
        <p14:creationId xmlns:p14="http://schemas.microsoft.com/office/powerpoint/2010/main" val="1622607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Travel </a:t>
            </a:r>
            <a:r>
              <a:rPr lang="da-DK" dirty="0" err="1" smtClean="0"/>
              <a:t>agency</a:t>
            </a:r>
            <a:r>
              <a:rPr lang="da-DK" dirty="0" smtClean="0"/>
              <a:t> III</a:t>
            </a:r>
            <a:endParaRPr lang="da-DK" dirty="0"/>
          </a:p>
        </p:txBody>
      </p:sp>
      <p:sp>
        <p:nvSpPr>
          <p:cNvPr id="3" name="Pladsholder til indhold 2"/>
          <p:cNvSpPr>
            <a:spLocks noGrp="1"/>
          </p:cNvSpPr>
          <p:nvPr>
            <p:ph idx="1"/>
          </p:nvPr>
        </p:nvSpPr>
        <p:spPr/>
        <p:txBody>
          <a:bodyPr/>
          <a:lstStyle/>
          <a:p>
            <a:pPr marL="0" indent="0">
              <a:buNone/>
            </a:pPr>
            <a:r>
              <a:rPr lang="en-US" i="1" dirty="0" smtClean="0"/>
              <a:t>“[…] broaden </a:t>
            </a:r>
            <a:r>
              <a:rPr lang="en-US" i="1" dirty="0"/>
              <a:t>the functional scope of each employee, and knowledge and information flowed more freely between the employees. We also coordinated functional processes, prior we had had different methods of executing the same function, one department did things this way, another department their way</a:t>
            </a:r>
            <a:r>
              <a:rPr lang="en-US" i="1" dirty="0" smtClean="0"/>
              <a:t>.” </a:t>
            </a:r>
            <a:endParaRPr lang="da-DK" i="1" dirty="0"/>
          </a:p>
          <a:p>
            <a:pPr marL="0" indent="0">
              <a:buNone/>
            </a:pP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010275"/>
            <a:ext cx="1314450" cy="603250"/>
          </a:xfrm>
          <a:prstGeom prst="rect">
            <a:avLst/>
          </a:prstGeom>
          <a:noFill/>
          <a:ln>
            <a:noFill/>
          </a:ln>
        </p:spPr>
      </p:pic>
    </p:spTree>
    <p:extLst>
      <p:ext uri="{BB962C8B-B14F-4D97-AF65-F5344CB8AC3E}">
        <p14:creationId xmlns:p14="http://schemas.microsoft.com/office/powerpoint/2010/main" val="1835907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Travel </a:t>
            </a:r>
            <a:r>
              <a:rPr lang="da-DK" dirty="0" err="1" smtClean="0"/>
              <a:t>agency</a:t>
            </a:r>
            <a:r>
              <a:rPr lang="da-DK" dirty="0" smtClean="0"/>
              <a:t> </a:t>
            </a:r>
            <a:r>
              <a:rPr lang="da-DK" dirty="0" err="1" smtClean="0"/>
              <a:t>preliminary</a:t>
            </a:r>
            <a:r>
              <a:rPr lang="da-DK" dirty="0" smtClean="0"/>
              <a:t> </a:t>
            </a:r>
            <a:r>
              <a:rPr lang="da-DK" dirty="0" err="1" smtClean="0"/>
              <a:t>conclusion</a:t>
            </a:r>
            <a:endParaRPr lang="da-DK" dirty="0"/>
          </a:p>
        </p:txBody>
      </p:sp>
      <p:sp>
        <p:nvSpPr>
          <p:cNvPr id="3" name="Pladsholder til indhold 2"/>
          <p:cNvSpPr>
            <a:spLocks noGrp="1"/>
          </p:cNvSpPr>
          <p:nvPr>
            <p:ph idx="1"/>
          </p:nvPr>
        </p:nvSpPr>
        <p:spPr/>
        <p:txBody>
          <a:bodyPr/>
          <a:lstStyle/>
          <a:p>
            <a:pPr marL="0" indent="0">
              <a:buNone/>
            </a:pPr>
            <a:r>
              <a:rPr lang="da-DK" dirty="0" err="1" smtClean="0"/>
              <a:t>Precovid</a:t>
            </a:r>
            <a:r>
              <a:rPr lang="da-DK" dirty="0" smtClean="0"/>
              <a:t> the </a:t>
            </a:r>
            <a:r>
              <a:rPr lang="da-DK" dirty="0" err="1" smtClean="0"/>
              <a:t>company</a:t>
            </a:r>
            <a:r>
              <a:rPr lang="da-DK" dirty="0" smtClean="0"/>
              <a:t> </a:t>
            </a:r>
            <a:r>
              <a:rPr lang="da-DK" dirty="0" err="1" smtClean="0"/>
              <a:t>was</a:t>
            </a:r>
            <a:r>
              <a:rPr lang="da-DK" dirty="0" smtClean="0"/>
              <a:t> </a:t>
            </a:r>
            <a:r>
              <a:rPr lang="da-DK" dirty="0" err="1" smtClean="0"/>
              <a:t>near</a:t>
            </a:r>
            <a:r>
              <a:rPr lang="da-DK" dirty="0" smtClean="0"/>
              <a:t> </a:t>
            </a:r>
            <a:r>
              <a:rPr lang="da-DK" dirty="0" err="1" smtClean="0"/>
              <a:t>zero</a:t>
            </a:r>
            <a:r>
              <a:rPr lang="da-DK" dirty="0" smtClean="0"/>
              <a:t> </a:t>
            </a:r>
            <a:r>
              <a:rPr lang="da-DK" dirty="0" err="1" smtClean="0"/>
              <a:t>geared</a:t>
            </a:r>
            <a:r>
              <a:rPr lang="da-DK" dirty="0" smtClean="0"/>
              <a:t>, </a:t>
            </a:r>
            <a:r>
              <a:rPr lang="da-DK" dirty="0" err="1" smtClean="0"/>
              <a:t>high</a:t>
            </a:r>
            <a:r>
              <a:rPr lang="da-DK" dirty="0" smtClean="0"/>
              <a:t> </a:t>
            </a:r>
            <a:r>
              <a:rPr lang="da-DK" dirty="0" err="1" smtClean="0"/>
              <a:t>equity</a:t>
            </a:r>
            <a:r>
              <a:rPr lang="da-DK" dirty="0" smtClean="0"/>
              <a:t>, </a:t>
            </a:r>
            <a:r>
              <a:rPr lang="da-DK" dirty="0" err="1" smtClean="0"/>
              <a:t>operated</a:t>
            </a:r>
            <a:r>
              <a:rPr lang="da-DK" dirty="0" smtClean="0"/>
              <a:t> in a </a:t>
            </a:r>
            <a:r>
              <a:rPr lang="da-DK" dirty="0" err="1" smtClean="0"/>
              <a:t>growth</a:t>
            </a:r>
            <a:r>
              <a:rPr lang="da-DK" dirty="0" smtClean="0"/>
              <a:t> </a:t>
            </a:r>
            <a:r>
              <a:rPr lang="da-DK" dirty="0" err="1" smtClean="0"/>
              <a:t>market</a:t>
            </a:r>
            <a:r>
              <a:rPr lang="da-DK" dirty="0" smtClean="0"/>
              <a:t> with a rigid </a:t>
            </a:r>
            <a:r>
              <a:rPr lang="da-DK" dirty="0" err="1" smtClean="0"/>
              <a:t>structure</a:t>
            </a:r>
            <a:r>
              <a:rPr lang="da-DK" dirty="0" smtClean="0"/>
              <a:t> in a long </a:t>
            </a:r>
            <a:r>
              <a:rPr lang="da-DK" dirty="0" err="1" smtClean="0"/>
              <a:t>value</a:t>
            </a:r>
            <a:r>
              <a:rPr lang="da-DK" dirty="0" smtClean="0"/>
              <a:t> </a:t>
            </a:r>
            <a:r>
              <a:rPr lang="da-DK" dirty="0" err="1" smtClean="0"/>
              <a:t>chain</a:t>
            </a:r>
            <a:r>
              <a:rPr lang="da-DK" dirty="0"/>
              <a:t> </a:t>
            </a:r>
            <a:r>
              <a:rPr lang="da-DK" dirty="0" smtClean="0"/>
              <a:t>and </a:t>
            </a:r>
            <a:r>
              <a:rPr lang="da-DK" dirty="0" err="1" smtClean="0"/>
              <a:t>classic</a:t>
            </a:r>
            <a:r>
              <a:rPr lang="da-DK" dirty="0" smtClean="0"/>
              <a:t> </a:t>
            </a:r>
            <a:r>
              <a:rPr lang="da-DK" dirty="0" err="1" smtClean="0"/>
              <a:t>tourism</a:t>
            </a:r>
            <a:r>
              <a:rPr lang="da-DK" dirty="0" smtClean="0"/>
              <a:t> distribution </a:t>
            </a:r>
            <a:r>
              <a:rPr lang="da-DK" dirty="0" err="1" smtClean="0"/>
              <a:t>channels</a:t>
            </a:r>
            <a:r>
              <a:rPr lang="da-DK" dirty="0" smtClean="0"/>
              <a:t>. </a:t>
            </a:r>
          </a:p>
          <a:p>
            <a:pPr marL="0" indent="0">
              <a:buNone/>
            </a:pPr>
            <a:endParaRPr lang="da-DK" dirty="0"/>
          </a:p>
          <a:p>
            <a:pPr marL="0" indent="0">
              <a:buNone/>
            </a:pPr>
            <a:r>
              <a:rPr lang="da-DK" dirty="0" smtClean="0"/>
              <a:t>The </a:t>
            </a:r>
            <a:r>
              <a:rPr lang="da-DK" dirty="0" err="1" smtClean="0"/>
              <a:t>high</a:t>
            </a:r>
            <a:r>
              <a:rPr lang="da-DK" dirty="0" smtClean="0"/>
              <a:t> </a:t>
            </a:r>
            <a:r>
              <a:rPr lang="da-DK" dirty="0" err="1" smtClean="0"/>
              <a:t>equity</a:t>
            </a:r>
            <a:r>
              <a:rPr lang="da-DK" dirty="0" smtClean="0"/>
              <a:t> and </a:t>
            </a:r>
            <a:r>
              <a:rPr lang="da-DK" dirty="0" err="1" smtClean="0"/>
              <a:t>zero</a:t>
            </a:r>
            <a:r>
              <a:rPr lang="da-DK" dirty="0" smtClean="0"/>
              <a:t> gearing </a:t>
            </a:r>
            <a:r>
              <a:rPr lang="da-DK" dirty="0" err="1" smtClean="0"/>
              <a:t>meant</a:t>
            </a:r>
            <a:r>
              <a:rPr lang="da-DK" dirty="0" smtClean="0"/>
              <a:t> </a:t>
            </a:r>
            <a:r>
              <a:rPr lang="da-DK" dirty="0" err="1" smtClean="0"/>
              <a:t>financial</a:t>
            </a:r>
            <a:r>
              <a:rPr lang="da-DK" dirty="0" smtClean="0"/>
              <a:t> </a:t>
            </a:r>
            <a:r>
              <a:rPr lang="da-DK" dirty="0" err="1" smtClean="0"/>
              <a:t>strength</a:t>
            </a:r>
            <a:r>
              <a:rPr lang="da-DK" dirty="0" smtClean="0"/>
              <a:t> to </a:t>
            </a:r>
            <a:r>
              <a:rPr lang="da-DK" dirty="0" err="1" smtClean="0"/>
              <a:t>survive</a:t>
            </a:r>
            <a:r>
              <a:rPr lang="da-DK" dirty="0" smtClean="0"/>
              <a:t> with </a:t>
            </a:r>
            <a:r>
              <a:rPr lang="da-DK" dirty="0" err="1" smtClean="0"/>
              <a:t>solvency</a:t>
            </a:r>
            <a:r>
              <a:rPr lang="da-DK" dirty="0" smtClean="0"/>
              <a:t> for an </a:t>
            </a:r>
            <a:r>
              <a:rPr lang="da-DK" dirty="0" err="1" smtClean="0"/>
              <a:t>extended</a:t>
            </a:r>
            <a:r>
              <a:rPr lang="da-DK" dirty="0" smtClean="0"/>
              <a:t> </a:t>
            </a:r>
            <a:r>
              <a:rPr lang="da-DK" dirty="0" err="1" smtClean="0"/>
              <a:t>period</a:t>
            </a:r>
            <a:r>
              <a:rPr lang="da-DK" dirty="0" smtClean="0"/>
              <a:t>. </a:t>
            </a:r>
          </a:p>
          <a:p>
            <a:pPr marL="0" indent="0">
              <a:buNone/>
            </a:pPr>
            <a:r>
              <a:rPr lang="da-DK" dirty="0" smtClean="0"/>
              <a:t>Post </a:t>
            </a:r>
            <a:r>
              <a:rPr lang="da-DK" dirty="0" err="1" smtClean="0"/>
              <a:t>covid</a:t>
            </a:r>
            <a:r>
              <a:rPr lang="da-DK" dirty="0" smtClean="0"/>
              <a:t> the </a:t>
            </a:r>
            <a:r>
              <a:rPr lang="da-DK" dirty="0" err="1" smtClean="0"/>
              <a:t>company</a:t>
            </a:r>
            <a:r>
              <a:rPr lang="da-DK" dirty="0" smtClean="0"/>
              <a:t> has a more </a:t>
            </a:r>
            <a:r>
              <a:rPr lang="da-DK" dirty="0" err="1" smtClean="0"/>
              <a:t>flexible</a:t>
            </a:r>
            <a:r>
              <a:rPr lang="da-DK" dirty="0" smtClean="0"/>
              <a:t> </a:t>
            </a:r>
            <a:r>
              <a:rPr lang="da-DK" dirty="0" err="1" smtClean="0"/>
              <a:t>structure</a:t>
            </a:r>
            <a:r>
              <a:rPr lang="da-DK" dirty="0" smtClean="0"/>
              <a:t>, </a:t>
            </a:r>
            <a:r>
              <a:rPr lang="da-DK" dirty="0" err="1" smtClean="0"/>
              <a:t>shorter</a:t>
            </a:r>
            <a:r>
              <a:rPr lang="da-DK" dirty="0" smtClean="0"/>
              <a:t> </a:t>
            </a:r>
            <a:r>
              <a:rPr lang="da-DK" dirty="0" err="1" smtClean="0"/>
              <a:t>strategic</a:t>
            </a:r>
            <a:r>
              <a:rPr lang="da-DK" dirty="0" smtClean="0"/>
              <a:t> </a:t>
            </a:r>
            <a:r>
              <a:rPr lang="da-DK" dirty="0" err="1" smtClean="0"/>
              <a:t>horizon</a:t>
            </a:r>
            <a:r>
              <a:rPr lang="da-DK" dirty="0" smtClean="0"/>
              <a:t>, more </a:t>
            </a:r>
            <a:r>
              <a:rPr lang="da-DK" dirty="0" err="1" smtClean="0"/>
              <a:t>efficiency</a:t>
            </a:r>
            <a:r>
              <a:rPr lang="da-DK" dirty="0" smtClean="0"/>
              <a:t>, </a:t>
            </a:r>
            <a:r>
              <a:rPr lang="da-DK" dirty="0" err="1" smtClean="0"/>
              <a:t>higher</a:t>
            </a:r>
            <a:r>
              <a:rPr lang="da-DK" dirty="0" smtClean="0"/>
              <a:t> </a:t>
            </a:r>
            <a:r>
              <a:rPr lang="da-DK" dirty="0" err="1" smtClean="0"/>
              <a:t>degree</a:t>
            </a:r>
            <a:r>
              <a:rPr lang="da-DK" dirty="0" smtClean="0"/>
              <a:t> of automation and has </a:t>
            </a:r>
            <a:r>
              <a:rPr lang="da-DK" dirty="0" err="1" smtClean="0"/>
              <a:t>undergone</a:t>
            </a:r>
            <a:r>
              <a:rPr lang="da-DK" dirty="0" smtClean="0"/>
              <a:t> a </a:t>
            </a:r>
            <a:r>
              <a:rPr lang="da-DK" dirty="0" err="1" smtClean="0"/>
              <a:t>review</a:t>
            </a:r>
            <a:r>
              <a:rPr lang="da-DK" dirty="0" smtClean="0"/>
              <a:t> of processes.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010275"/>
            <a:ext cx="1314450" cy="603250"/>
          </a:xfrm>
          <a:prstGeom prst="rect">
            <a:avLst/>
          </a:prstGeom>
          <a:noFill/>
          <a:ln>
            <a:noFill/>
          </a:ln>
        </p:spPr>
      </p:pic>
    </p:spTree>
    <p:extLst>
      <p:ext uri="{BB962C8B-B14F-4D97-AF65-F5344CB8AC3E}">
        <p14:creationId xmlns:p14="http://schemas.microsoft.com/office/powerpoint/2010/main" val="184745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Travel </a:t>
            </a:r>
            <a:r>
              <a:rPr lang="da-DK" dirty="0" err="1" smtClean="0"/>
              <a:t>agency</a:t>
            </a:r>
            <a:r>
              <a:rPr lang="da-DK" dirty="0" smtClean="0"/>
              <a:t> </a:t>
            </a:r>
            <a:r>
              <a:rPr lang="da-DK" dirty="0" err="1" smtClean="0"/>
              <a:t>conclusion</a:t>
            </a:r>
            <a:r>
              <a:rPr lang="da-DK" dirty="0" smtClean="0"/>
              <a:t> II	</a:t>
            </a:r>
            <a:endParaRPr lang="da-DK" dirty="0"/>
          </a:p>
        </p:txBody>
      </p:sp>
      <p:sp>
        <p:nvSpPr>
          <p:cNvPr id="3" name="Pladsholder til indhold 2"/>
          <p:cNvSpPr>
            <a:spLocks noGrp="1"/>
          </p:cNvSpPr>
          <p:nvPr>
            <p:ph idx="1"/>
          </p:nvPr>
        </p:nvSpPr>
        <p:spPr/>
        <p:txBody>
          <a:bodyPr/>
          <a:lstStyle/>
          <a:p>
            <a:pPr marL="0" indent="0">
              <a:buNone/>
            </a:pPr>
            <a:r>
              <a:rPr lang="da-DK" dirty="0" err="1" smtClean="0"/>
              <a:t>However</a:t>
            </a:r>
            <a:r>
              <a:rPr lang="da-DK" dirty="0" smtClean="0"/>
              <a:t> operating in a </a:t>
            </a:r>
            <a:r>
              <a:rPr lang="da-DK" dirty="0" err="1" smtClean="0"/>
              <a:t>traditional</a:t>
            </a:r>
            <a:r>
              <a:rPr lang="da-DK" dirty="0" smtClean="0"/>
              <a:t> long </a:t>
            </a:r>
            <a:r>
              <a:rPr lang="da-DK" dirty="0" err="1" smtClean="0"/>
              <a:t>value</a:t>
            </a:r>
            <a:r>
              <a:rPr lang="da-DK" dirty="0" smtClean="0"/>
              <a:t> </a:t>
            </a:r>
            <a:r>
              <a:rPr lang="da-DK" dirty="0" err="1" smtClean="0"/>
              <a:t>chain</a:t>
            </a:r>
            <a:r>
              <a:rPr lang="da-DK" dirty="0" smtClean="0"/>
              <a:t>, B2B distribution </a:t>
            </a:r>
            <a:r>
              <a:rPr lang="da-DK" dirty="0" err="1" smtClean="0"/>
              <a:t>channel</a:t>
            </a:r>
            <a:r>
              <a:rPr lang="da-DK" dirty="0" smtClean="0"/>
              <a:t> </a:t>
            </a:r>
            <a:r>
              <a:rPr lang="da-DK" dirty="0" err="1" smtClean="0"/>
              <a:t>means</a:t>
            </a:r>
            <a:r>
              <a:rPr lang="da-DK" dirty="0" smtClean="0"/>
              <a:t> </a:t>
            </a:r>
            <a:r>
              <a:rPr lang="da-DK" dirty="0" err="1" smtClean="0"/>
              <a:t>that</a:t>
            </a:r>
            <a:r>
              <a:rPr lang="da-DK" dirty="0" smtClean="0"/>
              <a:t> </a:t>
            </a:r>
            <a:r>
              <a:rPr lang="da-DK" dirty="0" err="1" smtClean="0"/>
              <a:t>during</a:t>
            </a:r>
            <a:r>
              <a:rPr lang="da-DK" dirty="0" smtClean="0"/>
              <a:t> </a:t>
            </a:r>
            <a:r>
              <a:rPr lang="da-DK" dirty="0" err="1" smtClean="0"/>
              <a:t>covid</a:t>
            </a:r>
            <a:r>
              <a:rPr lang="da-DK" dirty="0" smtClean="0"/>
              <a:t>, </a:t>
            </a:r>
            <a:r>
              <a:rPr lang="da-DK" dirty="0" err="1" smtClean="0"/>
              <a:t>turnover</a:t>
            </a:r>
            <a:r>
              <a:rPr lang="da-DK" dirty="0" smtClean="0"/>
              <a:t> </a:t>
            </a:r>
            <a:r>
              <a:rPr lang="da-DK" dirty="0" err="1" smtClean="0"/>
              <a:t>dropped</a:t>
            </a:r>
            <a:r>
              <a:rPr lang="da-DK" dirty="0" smtClean="0"/>
              <a:t> </a:t>
            </a:r>
            <a:r>
              <a:rPr lang="da-DK" dirty="0" err="1" smtClean="0"/>
              <a:t>almost</a:t>
            </a:r>
            <a:r>
              <a:rPr lang="da-DK" dirty="0" smtClean="0"/>
              <a:t> </a:t>
            </a:r>
            <a:r>
              <a:rPr lang="da-DK" dirty="0" err="1" smtClean="0"/>
              <a:t>completely</a:t>
            </a:r>
            <a:r>
              <a:rPr lang="da-DK" dirty="0" smtClean="0"/>
              <a:t>, </a:t>
            </a:r>
            <a:r>
              <a:rPr lang="da-DK" dirty="0" err="1" smtClean="0"/>
              <a:t>equity</a:t>
            </a:r>
            <a:r>
              <a:rPr lang="da-DK" dirty="0" smtClean="0"/>
              <a:t> must </a:t>
            </a:r>
            <a:r>
              <a:rPr lang="da-DK" dirty="0" err="1" smtClean="0"/>
              <a:t>be</a:t>
            </a:r>
            <a:r>
              <a:rPr lang="da-DK" dirty="0" smtClean="0"/>
              <a:t> </a:t>
            </a:r>
            <a:r>
              <a:rPr lang="da-DK" dirty="0" err="1" smtClean="0"/>
              <a:t>replenished</a:t>
            </a:r>
            <a:r>
              <a:rPr lang="da-DK" dirty="0" smtClean="0"/>
              <a:t> and bookings and </a:t>
            </a:r>
            <a:r>
              <a:rPr lang="da-DK" dirty="0" err="1" smtClean="0"/>
              <a:t>accounts</a:t>
            </a:r>
            <a:r>
              <a:rPr lang="da-DK" dirty="0" smtClean="0"/>
              <a:t> have a 2 </a:t>
            </a:r>
            <a:r>
              <a:rPr lang="da-DK" dirty="0" err="1" smtClean="0"/>
              <a:t>year</a:t>
            </a:r>
            <a:r>
              <a:rPr lang="da-DK" dirty="0" smtClean="0"/>
              <a:t> </a:t>
            </a:r>
            <a:r>
              <a:rPr lang="da-DK" dirty="0" err="1" smtClean="0"/>
              <a:t>latency</a:t>
            </a:r>
            <a:r>
              <a:rPr lang="da-DK" dirty="0" smtClean="0"/>
              <a:t> </a:t>
            </a:r>
            <a:r>
              <a:rPr lang="da-DK" dirty="0" err="1" smtClean="0"/>
              <a:t>period</a:t>
            </a:r>
            <a:r>
              <a:rPr lang="da-DK" dirty="0" smtClean="0"/>
              <a:t>. It </a:t>
            </a:r>
            <a:r>
              <a:rPr lang="da-DK" dirty="0" err="1" smtClean="0"/>
              <a:t>will</a:t>
            </a:r>
            <a:r>
              <a:rPr lang="da-DK" dirty="0" smtClean="0"/>
              <a:t> </a:t>
            </a:r>
            <a:r>
              <a:rPr lang="da-DK" dirty="0" err="1" smtClean="0"/>
              <a:t>take</a:t>
            </a:r>
            <a:r>
              <a:rPr lang="da-DK" dirty="0" smtClean="0"/>
              <a:t> </a:t>
            </a:r>
            <a:r>
              <a:rPr lang="da-DK" dirty="0" err="1" smtClean="0"/>
              <a:t>that</a:t>
            </a:r>
            <a:r>
              <a:rPr lang="da-DK" dirty="0" smtClean="0"/>
              <a:t> time to </a:t>
            </a:r>
            <a:r>
              <a:rPr lang="da-DK" dirty="0" err="1" smtClean="0"/>
              <a:t>recover</a:t>
            </a:r>
            <a:r>
              <a:rPr lang="da-DK" dirty="0" smtClean="0"/>
              <a:t> </a:t>
            </a:r>
            <a:r>
              <a:rPr lang="da-DK" dirty="0" err="1" smtClean="0"/>
              <a:t>completely</a:t>
            </a:r>
            <a:r>
              <a:rPr lang="da-DK" dirty="0" smtClean="0"/>
              <a:t> in </a:t>
            </a:r>
            <a:r>
              <a:rPr lang="da-DK" dirty="0" err="1" smtClean="0"/>
              <a:t>spite</a:t>
            </a:r>
            <a:r>
              <a:rPr lang="da-DK" dirty="0" smtClean="0"/>
              <a:t> of </a:t>
            </a:r>
            <a:r>
              <a:rPr lang="da-DK" dirty="0" err="1" smtClean="0"/>
              <a:t>tourism</a:t>
            </a:r>
            <a:r>
              <a:rPr lang="da-DK" dirty="0" smtClean="0"/>
              <a:t> </a:t>
            </a:r>
            <a:r>
              <a:rPr lang="da-DK" dirty="0" err="1" smtClean="0"/>
              <a:t>entering</a:t>
            </a:r>
            <a:r>
              <a:rPr lang="da-DK" dirty="0" smtClean="0"/>
              <a:t> a new </a:t>
            </a:r>
            <a:r>
              <a:rPr lang="da-DK" dirty="0" err="1" smtClean="0"/>
              <a:t>growth</a:t>
            </a:r>
            <a:r>
              <a:rPr lang="da-DK" dirty="0" smtClean="0"/>
              <a:t> </a:t>
            </a:r>
            <a:r>
              <a:rPr lang="da-DK" dirty="0" err="1" smtClean="0"/>
              <a:t>phase</a:t>
            </a:r>
            <a:r>
              <a:rPr lang="da-DK" dirty="0" smtClean="0"/>
              <a:t> in </a:t>
            </a:r>
            <a:r>
              <a:rPr lang="da-DK" dirty="0" err="1" smtClean="0"/>
              <a:t>Iceland</a:t>
            </a:r>
            <a:r>
              <a:rPr lang="da-DK" dirty="0" smtClean="0"/>
              <a:t>.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596402" y="6010275"/>
            <a:ext cx="1314450" cy="603250"/>
          </a:xfrm>
          <a:prstGeom prst="rect">
            <a:avLst/>
          </a:prstGeom>
          <a:noFill/>
          <a:ln>
            <a:noFill/>
          </a:ln>
        </p:spPr>
      </p:pic>
    </p:spTree>
    <p:extLst>
      <p:ext uri="{BB962C8B-B14F-4D97-AF65-F5344CB8AC3E}">
        <p14:creationId xmlns:p14="http://schemas.microsoft.com/office/powerpoint/2010/main" val="2981608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Adventure </a:t>
            </a:r>
            <a:r>
              <a:rPr lang="da-DK" dirty="0" err="1" smtClean="0"/>
              <a:t>activity</a:t>
            </a:r>
            <a:r>
              <a:rPr lang="da-DK" dirty="0" smtClean="0"/>
              <a:t> </a:t>
            </a:r>
            <a:r>
              <a:rPr lang="da-DK" dirty="0" err="1" smtClean="0"/>
              <a:t>company</a:t>
            </a:r>
            <a:endParaRPr lang="da-DK" dirty="0"/>
          </a:p>
        </p:txBody>
      </p:sp>
      <p:sp>
        <p:nvSpPr>
          <p:cNvPr id="3" name="Pladsholder til indhold 2"/>
          <p:cNvSpPr>
            <a:spLocks noGrp="1"/>
          </p:cNvSpPr>
          <p:nvPr>
            <p:ph idx="1"/>
          </p:nvPr>
        </p:nvSpPr>
        <p:spPr/>
        <p:txBody>
          <a:bodyPr/>
          <a:lstStyle/>
          <a:p>
            <a:pPr marL="0" indent="0">
              <a:buNone/>
            </a:pPr>
            <a:r>
              <a:rPr lang="da-DK" dirty="0" err="1" smtClean="0"/>
              <a:t>Entrepreneurial</a:t>
            </a:r>
            <a:r>
              <a:rPr lang="da-DK" dirty="0" smtClean="0"/>
              <a:t> </a:t>
            </a:r>
            <a:r>
              <a:rPr lang="da-DK" dirty="0" err="1" smtClean="0"/>
              <a:t>company</a:t>
            </a:r>
            <a:r>
              <a:rPr lang="da-DK" dirty="0" smtClean="0"/>
              <a:t> </a:t>
            </a:r>
            <a:r>
              <a:rPr lang="da-DK" dirty="0" err="1" smtClean="0"/>
              <a:t>founded</a:t>
            </a:r>
            <a:r>
              <a:rPr lang="da-DK" dirty="0" smtClean="0"/>
              <a:t> in 2010 in South </a:t>
            </a:r>
            <a:r>
              <a:rPr lang="da-DK" dirty="0" err="1" smtClean="0"/>
              <a:t>Iceland</a:t>
            </a:r>
            <a:r>
              <a:rPr lang="da-DK" dirty="0" smtClean="0"/>
              <a:t>. </a:t>
            </a:r>
            <a:r>
              <a:rPr lang="da-DK" dirty="0" err="1" smtClean="0"/>
              <a:t>Hiking</a:t>
            </a:r>
            <a:r>
              <a:rPr lang="da-DK" dirty="0" smtClean="0"/>
              <a:t> and 4x4 superjeep tours to </a:t>
            </a:r>
            <a:r>
              <a:rPr lang="da-DK" dirty="0" err="1" smtClean="0"/>
              <a:t>volcanoes</a:t>
            </a:r>
            <a:r>
              <a:rPr lang="da-DK" dirty="0" smtClean="0"/>
              <a:t> and </a:t>
            </a:r>
            <a:r>
              <a:rPr lang="da-DK" dirty="0" err="1" smtClean="0"/>
              <a:t>glaciers</a:t>
            </a:r>
            <a:r>
              <a:rPr lang="da-DK" dirty="0" smtClean="0"/>
              <a:t>. </a:t>
            </a:r>
            <a:r>
              <a:rPr lang="da-DK" dirty="0" err="1" smtClean="0"/>
              <a:t>Tailormade</a:t>
            </a:r>
            <a:r>
              <a:rPr lang="da-DK" dirty="0" smtClean="0"/>
              <a:t> </a:t>
            </a:r>
            <a:r>
              <a:rPr lang="da-DK" dirty="0" err="1" smtClean="0"/>
              <a:t>adventure</a:t>
            </a:r>
            <a:r>
              <a:rPr lang="da-DK" dirty="0" smtClean="0"/>
              <a:t> tours for </a:t>
            </a:r>
            <a:r>
              <a:rPr lang="da-DK" dirty="0" err="1" smtClean="0"/>
              <a:t>incentive</a:t>
            </a:r>
            <a:r>
              <a:rPr lang="da-DK" dirty="0" smtClean="0"/>
              <a:t> </a:t>
            </a:r>
            <a:r>
              <a:rPr lang="da-DK" dirty="0" err="1" smtClean="0"/>
              <a:t>market</a:t>
            </a:r>
            <a:r>
              <a:rPr lang="da-DK" dirty="0" smtClean="0"/>
              <a:t>. </a:t>
            </a:r>
          </a:p>
          <a:p>
            <a:pPr marL="0" indent="0">
              <a:buNone/>
            </a:pPr>
            <a:endParaRPr lang="da-DK" dirty="0" smtClean="0"/>
          </a:p>
          <a:p>
            <a:pPr marL="0" indent="0">
              <a:buNone/>
            </a:pPr>
            <a:r>
              <a:rPr lang="da-DK" dirty="0" err="1" smtClean="0"/>
              <a:t>Organic</a:t>
            </a:r>
            <a:r>
              <a:rPr lang="da-DK" dirty="0" smtClean="0"/>
              <a:t> </a:t>
            </a:r>
            <a:r>
              <a:rPr lang="da-DK" dirty="0" err="1" smtClean="0"/>
              <a:t>growth</a:t>
            </a:r>
            <a:r>
              <a:rPr lang="da-DK" dirty="0" smtClean="0"/>
              <a:t> driven by </a:t>
            </a:r>
            <a:r>
              <a:rPr lang="da-DK" dirty="0" err="1" smtClean="0"/>
              <a:t>increase</a:t>
            </a:r>
            <a:r>
              <a:rPr lang="da-DK" dirty="0" smtClean="0"/>
              <a:t> in </a:t>
            </a:r>
            <a:r>
              <a:rPr lang="da-DK" dirty="0" err="1" smtClean="0"/>
              <a:t>demand</a:t>
            </a:r>
            <a:r>
              <a:rPr lang="da-DK" dirty="0" smtClean="0"/>
              <a:t> and </a:t>
            </a:r>
            <a:r>
              <a:rPr lang="da-DK" dirty="0" err="1" smtClean="0"/>
              <a:t>popularity</a:t>
            </a:r>
            <a:r>
              <a:rPr lang="da-DK" dirty="0" smtClean="0"/>
              <a:t> of the </a:t>
            </a:r>
            <a:r>
              <a:rPr lang="da-DK" dirty="0" err="1" smtClean="0"/>
              <a:t>local</a:t>
            </a:r>
            <a:r>
              <a:rPr lang="da-DK" dirty="0" smtClean="0"/>
              <a:t> </a:t>
            </a:r>
            <a:r>
              <a:rPr lang="da-DK" dirty="0" err="1" smtClean="0"/>
              <a:t>area</a:t>
            </a:r>
            <a:r>
              <a:rPr lang="da-DK" dirty="0" smtClean="0"/>
              <a:t> with </a:t>
            </a:r>
            <a:r>
              <a:rPr lang="da-DK" dirty="0" err="1" smtClean="0"/>
              <a:t>tourists</a:t>
            </a:r>
            <a:r>
              <a:rPr lang="da-DK" dirty="0" smtClean="0"/>
              <a:t>. </a:t>
            </a:r>
          </a:p>
          <a:p>
            <a:pPr marL="0" indent="0">
              <a:buNone/>
            </a:pPr>
            <a:r>
              <a:rPr lang="da-DK" dirty="0" smtClean="0"/>
              <a:t>30 </a:t>
            </a:r>
            <a:r>
              <a:rPr lang="da-DK" dirty="0" err="1" smtClean="0"/>
              <a:t>employees</a:t>
            </a:r>
            <a:r>
              <a:rPr lang="da-DK" dirty="0" smtClean="0"/>
              <a:t> </a:t>
            </a:r>
            <a:r>
              <a:rPr lang="da-DK" dirty="0" err="1" smtClean="0"/>
              <a:t>that</a:t>
            </a:r>
            <a:r>
              <a:rPr lang="da-DK" dirty="0" smtClean="0"/>
              <a:t> </a:t>
            </a:r>
            <a:r>
              <a:rPr lang="da-DK" dirty="0" err="1" smtClean="0"/>
              <a:t>went</a:t>
            </a:r>
            <a:r>
              <a:rPr lang="da-DK" dirty="0" smtClean="0"/>
              <a:t> </a:t>
            </a:r>
            <a:r>
              <a:rPr lang="da-DK" dirty="0" err="1" smtClean="0"/>
              <a:t>down</a:t>
            </a:r>
            <a:r>
              <a:rPr lang="da-DK" dirty="0" smtClean="0"/>
              <a:t> to 3 at the start of the </a:t>
            </a:r>
            <a:r>
              <a:rPr lang="da-DK" dirty="0" err="1" smtClean="0"/>
              <a:t>pandemic</a:t>
            </a:r>
            <a:r>
              <a:rPr lang="da-DK" dirty="0" smtClean="0"/>
              <a:t>, but </a:t>
            </a:r>
            <a:r>
              <a:rPr lang="da-DK" dirty="0" err="1" smtClean="0"/>
              <a:t>then</a:t>
            </a:r>
            <a:r>
              <a:rPr lang="da-DK" dirty="0" smtClean="0"/>
              <a:t>…..</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010275"/>
            <a:ext cx="1314450" cy="603250"/>
          </a:xfrm>
          <a:prstGeom prst="rect">
            <a:avLst/>
          </a:prstGeom>
          <a:noFill/>
          <a:ln>
            <a:noFill/>
          </a:ln>
        </p:spPr>
      </p:pic>
    </p:spTree>
    <p:extLst>
      <p:ext uri="{BB962C8B-B14F-4D97-AF65-F5344CB8AC3E}">
        <p14:creationId xmlns:p14="http://schemas.microsoft.com/office/powerpoint/2010/main" val="1295420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Adventure </a:t>
            </a:r>
            <a:r>
              <a:rPr lang="da-DK" dirty="0" err="1" smtClean="0"/>
              <a:t>activity</a:t>
            </a:r>
            <a:r>
              <a:rPr lang="da-DK" dirty="0" smtClean="0"/>
              <a:t> II	</a:t>
            </a:r>
            <a:endParaRPr lang="da-DK" dirty="0"/>
          </a:p>
        </p:txBody>
      </p:sp>
      <p:sp>
        <p:nvSpPr>
          <p:cNvPr id="3" name="Pladsholder til indhold 2"/>
          <p:cNvSpPr>
            <a:spLocks noGrp="1"/>
          </p:cNvSpPr>
          <p:nvPr>
            <p:ph idx="1"/>
          </p:nvPr>
        </p:nvSpPr>
        <p:spPr/>
        <p:txBody>
          <a:bodyPr>
            <a:normAutofit/>
          </a:bodyPr>
          <a:lstStyle/>
          <a:p>
            <a:pPr marL="0" indent="0">
              <a:buNone/>
            </a:pPr>
            <a:r>
              <a:rPr lang="da-DK" dirty="0" smtClean="0"/>
              <a:t>In </a:t>
            </a:r>
            <a:r>
              <a:rPr lang="da-DK" dirty="0" err="1" smtClean="0"/>
              <a:t>their</a:t>
            </a:r>
            <a:r>
              <a:rPr lang="da-DK" dirty="0" smtClean="0"/>
              <a:t> </a:t>
            </a:r>
            <a:r>
              <a:rPr lang="da-DK" dirty="0" err="1" smtClean="0"/>
              <a:t>own</a:t>
            </a:r>
            <a:r>
              <a:rPr lang="da-DK" dirty="0" smtClean="0"/>
              <a:t> </a:t>
            </a:r>
            <a:r>
              <a:rPr lang="da-DK" dirty="0" err="1" smtClean="0"/>
              <a:t>words</a:t>
            </a:r>
            <a:r>
              <a:rPr lang="da-DK" dirty="0" smtClean="0"/>
              <a:t>: </a:t>
            </a:r>
          </a:p>
          <a:p>
            <a:pPr marL="0" indent="0">
              <a:buNone/>
            </a:pPr>
            <a:r>
              <a:rPr lang="en-US" i="1" dirty="0" smtClean="0"/>
              <a:t>“Then </a:t>
            </a:r>
            <a:r>
              <a:rPr lang="en-US" i="1" dirty="0"/>
              <a:t>as it developed </a:t>
            </a:r>
            <a:r>
              <a:rPr lang="en-US" i="1" dirty="0" smtClean="0"/>
              <a:t>[from 2010] we </a:t>
            </a:r>
            <a:r>
              <a:rPr lang="en-US" i="1" dirty="0"/>
              <a:t>had 4x4 jeeps, </a:t>
            </a:r>
            <a:r>
              <a:rPr lang="en-US" i="1" dirty="0" err="1"/>
              <a:t>snowscooters</a:t>
            </a:r>
            <a:r>
              <a:rPr lang="en-US" i="1" dirty="0"/>
              <a:t> and machinery that required buildings, </a:t>
            </a:r>
            <a:r>
              <a:rPr lang="en-US" i="1" dirty="0" smtClean="0"/>
              <a:t>so </a:t>
            </a:r>
            <a:r>
              <a:rPr lang="en-US" i="1" dirty="0"/>
              <a:t>we needed a garage and a workshop, then we needed a place for the guides to spend the night between tours, then we needed a </a:t>
            </a:r>
            <a:r>
              <a:rPr lang="en-US" i="1" dirty="0" smtClean="0"/>
              <a:t>hostel. It </a:t>
            </a:r>
            <a:r>
              <a:rPr lang="en-US" i="1" dirty="0"/>
              <a:t>was never my intention to start a restaurant, but it has become the solar plexus of the business today. </a:t>
            </a:r>
            <a:r>
              <a:rPr lang="en-US" i="1" dirty="0"/>
              <a:t>T</a:t>
            </a:r>
            <a:r>
              <a:rPr lang="en-US" i="1" dirty="0" smtClean="0"/>
              <a:t>his </a:t>
            </a:r>
            <a:r>
              <a:rPr lang="en-US" i="1" dirty="0"/>
              <a:t>model is genial for us, we are our own suppliers [in essence the distribution channel is being developed into a horizontal one] Our </a:t>
            </a:r>
            <a:r>
              <a:rPr lang="en-US" i="1" dirty="0" smtClean="0"/>
              <a:t>growth </a:t>
            </a:r>
            <a:r>
              <a:rPr lang="en-US" i="1" dirty="0"/>
              <a:t>potential is in the restaurant, our bookings are direct bookings [no intermediaries or tour operators] </a:t>
            </a:r>
            <a:r>
              <a:rPr lang="en-US" i="1" dirty="0" smtClean="0"/>
              <a:t>“</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16951" y="5875338"/>
            <a:ext cx="1314450" cy="603250"/>
          </a:xfrm>
          <a:prstGeom prst="rect">
            <a:avLst/>
          </a:prstGeom>
          <a:noFill/>
          <a:ln>
            <a:noFill/>
          </a:ln>
        </p:spPr>
      </p:pic>
    </p:spTree>
    <p:extLst>
      <p:ext uri="{BB962C8B-B14F-4D97-AF65-F5344CB8AC3E}">
        <p14:creationId xmlns:p14="http://schemas.microsoft.com/office/powerpoint/2010/main" val="808139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Adventure </a:t>
            </a:r>
            <a:r>
              <a:rPr lang="da-DK" dirty="0" err="1" smtClean="0"/>
              <a:t>activity</a:t>
            </a:r>
            <a:r>
              <a:rPr lang="da-DK" dirty="0" smtClean="0"/>
              <a:t> in </a:t>
            </a:r>
            <a:r>
              <a:rPr lang="da-DK" dirty="0" err="1" smtClean="0"/>
              <a:t>their</a:t>
            </a:r>
            <a:r>
              <a:rPr lang="da-DK" dirty="0" smtClean="0"/>
              <a:t> </a:t>
            </a:r>
            <a:r>
              <a:rPr lang="da-DK" dirty="0" err="1" smtClean="0"/>
              <a:t>own</a:t>
            </a:r>
            <a:r>
              <a:rPr lang="da-DK" dirty="0" smtClean="0"/>
              <a:t> </a:t>
            </a:r>
            <a:r>
              <a:rPr lang="da-DK" dirty="0" err="1" smtClean="0"/>
              <a:t>words</a:t>
            </a:r>
            <a:r>
              <a:rPr lang="da-DK" dirty="0" smtClean="0"/>
              <a:t>:</a:t>
            </a:r>
            <a:endParaRPr lang="da-DK" dirty="0"/>
          </a:p>
        </p:txBody>
      </p:sp>
      <p:sp>
        <p:nvSpPr>
          <p:cNvPr id="3" name="Pladsholder til indhold 2"/>
          <p:cNvSpPr>
            <a:spLocks noGrp="1"/>
          </p:cNvSpPr>
          <p:nvPr>
            <p:ph idx="1"/>
          </p:nvPr>
        </p:nvSpPr>
        <p:spPr/>
        <p:txBody>
          <a:bodyPr>
            <a:normAutofit/>
          </a:bodyPr>
          <a:lstStyle/>
          <a:p>
            <a:pPr marL="0" indent="0">
              <a:buNone/>
            </a:pPr>
            <a:r>
              <a:rPr lang="en-US" i="1" dirty="0"/>
              <a:t>So in May 2020 </a:t>
            </a:r>
            <a:r>
              <a:rPr lang="en-US" i="1" dirty="0" smtClean="0"/>
              <a:t>we </a:t>
            </a:r>
            <a:r>
              <a:rPr lang="en-US" i="1" dirty="0"/>
              <a:t>were still </a:t>
            </a:r>
            <a:r>
              <a:rPr lang="en-US" i="1" dirty="0" smtClean="0"/>
              <a:t>working minimum </a:t>
            </a:r>
            <a:r>
              <a:rPr lang="en-US" i="1" dirty="0"/>
              <a:t>operations. But we did some brainstorming and product development. We saw </a:t>
            </a:r>
            <a:r>
              <a:rPr lang="en-US" i="1" dirty="0" smtClean="0"/>
              <a:t>that, </a:t>
            </a:r>
            <a:r>
              <a:rPr lang="en-US" i="1" dirty="0"/>
              <a:t>the foreign market was closed. But we developed a simple hiking tour package for the domestic </a:t>
            </a:r>
            <a:r>
              <a:rPr lang="en-US" i="1" dirty="0" smtClean="0"/>
              <a:t>market. </a:t>
            </a:r>
            <a:r>
              <a:rPr lang="en-US" i="1" dirty="0"/>
              <a:t>The package was a weekend hike across the </a:t>
            </a:r>
            <a:r>
              <a:rPr lang="en-US" i="1" dirty="0" smtClean="0"/>
              <a:t>[nearby mountain]. </a:t>
            </a:r>
            <a:r>
              <a:rPr lang="en-US" i="1" dirty="0"/>
              <a:t>Guests start on a Friday, hence using the basecamp hostel. On Saturday we did the hike and </a:t>
            </a:r>
            <a:r>
              <a:rPr lang="en-US" i="1" dirty="0" smtClean="0"/>
              <a:t>a </a:t>
            </a:r>
            <a:r>
              <a:rPr lang="en-US" i="1" dirty="0"/>
              <a:t>barbecue, a typical group of 50 people. At the same time I ran the restaurant for domestic market, where I could get two sessions for dinner covers [a double </a:t>
            </a:r>
            <a:r>
              <a:rPr lang="en-US" i="1" dirty="0" err="1"/>
              <a:t>revpash</a:t>
            </a:r>
            <a:r>
              <a:rPr lang="en-US" i="1" dirty="0"/>
              <a:t> of 2 factor]. Then when the hiking group got back, we threw them a party as the dinner guests had left. All in all we took in 600 guests enabling us to survive on the domestic market that year. </a:t>
            </a:r>
            <a:endParaRPr lang="da-DK" dirty="0"/>
          </a:p>
          <a:p>
            <a:pPr marL="0" indent="0">
              <a:buNone/>
            </a:pP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096607"/>
            <a:ext cx="1314450" cy="603250"/>
          </a:xfrm>
          <a:prstGeom prst="rect">
            <a:avLst/>
          </a:prstGeom>
          <a:noFill/>
          <a:ln>
            <a:noFill/>
          </a:ln>
        </p:spPr>
      </p:pic>
    </p:spTree>
    <p:extLst>
      <p:ext uri="{BB962C8B-B14F-4D97-AF65-F5344CB8AC3E}">
        <p14:creationId xmlns:p14="http://schemas.microsoft.com/office/powerpoint/2010/main" val="3672759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Adventure </a:t>
            </a:r>
            <a:r>
              <a:rPr lang="da-DK" dirty="0" err="1" smtClean="0"/>
              <a:t>travel</a:t>
            </a:r>
            <a:r>
              <a:rPr lang="da-DK" dirty="0" smtClean="0"/>
              <a:t> III	</a:t>
            </a:r>
            <a:endParaRPr lang="da-DK" dirty="0"/>
          </a:p>
        </p:txBody>
      </p:sp>
      <p:sp>
        <p:nvSpPr>
          <p:cNvPr id="3" name="Pladsholder til indhold 2"/>
          <p:cNvSpPr>
            <a:spLocks noGrp="1"/>
          </p:cNvSpPr>
          <p:nvPr>
            <p:ph idx="1"/>
          </p:nvPr>
        </p:nvSpPr>
        <p:spPr/>
        <p:txBody>
          <a:bodyPr>
            <a:normAutofit lnSpcReduction="10000"/>
          </a:bodyPr>
          <a:lstStyle/>
          <a:p>
            <a:pPr marL="0" indent="0">
              <a:buNone/>
            </a:pPr>
            <a:r>
              <a:rPr lang="da-DK" dirty="0" smtClean="0"/>
              <a:t>Loose </a:t>
            </a:r>
            <a:r>
              <a:rPr lang="da-DK" dirty="0" err="1" smtClean="0"/>
              <a:t>structure</a:t>
            </a:r>
            <a:r>
              <a:rPr lang="da-DK" dirty="0" smtClean="0"/>
              <a:t>, </a:t>
            </a:r>
            <a:r>
              <a:rPr lang="da-DK" dirty="0" err="1" smtClean="0"/>
              <a:t>high</a:t>
            </a:r>
            <a:r>
              <a:rPr lang="da-DK" dirty="0" smtClean="0"/>
              <a:t> gearing, </a:t>
            </a:r>
            <a:r>
              <a:rPr lang="da-DK" dirty="0" err="1" smtClean="0"/>
              <a:t>low</a:t>
            </a:r>
            <a:r>
              <a:rPr lang="da-DK" dirty="0" smtClean="0"/>
              <a:t> </a:t>
            </a:r>
            <a:r>
              <a:rPr lang="da-DK" dirty="0" err="1" smtClean="0"/>
              <a:t>equity</a:t>
            </a:r>
            <a:r>
              <a:rPr lang="da-DK" dirty="0" smtClean="0"/>
              <a:t>, non </a:t>
            </a:r>
            <a:r>
              <a:rPr lang="da-DK" dirty="0" err="1" smtClean="0"/>
              <a:t>existent</a:t>
            </a:r>
            <a:r>
              <a:rPr lang="da-DK" dirty="0" smtClean="0"/>
              <a:t> distribution </a:t>
            </a:r>
            <a:r>
              <a:rPr lang="da-DK" dirty="0" err="1" smtClean="0"/>
              <a:t>channels</a:t>
            </a:r>
            <a:r>
              <a:rPr lang="da-DK" dirty="0" smtClean="0"/>
              <a:t>, B2C, </a:t>
            </a:r>
            <a:r>
              <a:rPr lang="da-DK" dirty="0" err="1" smtClean="0"/>
              <a:t>organic</a:t>
            </a:r>
            <a:r>
              <a:rPr lang="da-DK" dirty="0" smtClean="0"/>
              <a:t> </a:t>
            </a:r>
            <a:r>
              <a:rPr lang="da-DK" dirty="0" err="1" smtClean="0"/>
              <a:t>growth</a:t>
            </a:r>
            <a:r>
              <a:rPr lang="da-DK" dirty="0" smtClean="0"/>
              <a:t> driven by </a:t>
            </a:r>
            <a:r>
              <a:rPr lang="da-DK" dirty="0" err="1" smtClean="0"/>
              <a:t>demand</a:t>
            </a:r>
            <a:r>
              <a:rPr lang="da-DK" dirty="0"/>
              <a:t> </a:t>
            </a:r>
            <a:r>
              <a:rPr lang="da-DK" dirty="0" smtClean="0"/>
              <a:t>in a </a:t>
            </a:r>
            <a:r>
              <a:rPr lang="da-DK" dirty="0" err="1" smtClean="0"/>
              <a:t>growth</a:t>
            </a:r>
            <a:r>
              <a:rPr lang="da-DK" dirty="0" smtClean="0"/>
              <a:t> </a:t>
            </a:r>
            <a:r>
              <a:rPr lang="da-DK" dirty="0" err="1" smtClean="0"/>
              <a:t>market</a:t>
            </a:r>
            <a:r>
              <a:rPr lang="da-DK" dirty="0" smtClean="0"/>
              <a:t>, short </a:t>
            </a:r>
            <a:r>
              <a:rPr lang="da-DK" dirty="0" err="1" smtClean="0"/>
              <a:t>strategic</a:t>
            </a:r>
            <a:r>
              <a:rPr lang="da-DK" dirty="0" smtClean="0"/>
              <a:t> </a:t>
            </a:r>
            <a:r>
              <a:rPr lang="da-DK" dirty="0" err="1" smtClean="0"/>
              <a:t>horizon</a:t>
            </a:r>
            <a:r>
              <a:rPr lang="da-DK" dirty="0" smtClean="0"/>
              <a:t>, </a:t>
            </a:r>
            <a:r>
              <a:rPr lang="da-DK" dirty="0" err="1" smtClean="0"/>
              <a:t>quick</a:t>
            </a:r>
            <a:r>
              <a:rPr lang="da-DK" dirty="0" smtClean="0"/>
              <a:t> </a:t>
            </a:r>
            <a:r>
              <a:rPr lang="da-DK" dirty="0" err="1" smtClean="0"/>
              <a:t>response</a:t>
            </a:r>
            <a:r>
              <a:rPr lang="da-DK" dirty="0" smtClean="0"/>
              <a:t> to </a:t>
            </a:r>
            <a:r>
              <a:rPr lang="da-DK" dirty="0" err="1" smtClean="0"/>
              <a:t>changes</a:t>
            </a:r>
            <a:r>
              <a:rPr lang="da-DK" dirty="0" smtClean="0"/>
              <a:t> in the </a:t>
            </a:r>
            <a:r>
              <a:rPr lang="da-DK" dirty="0" err="1" smtClean="0"/>
              <a:t>market</a:t>
            </a:r>
            <a:r>
              <a:rPr lang="da-DK" dirty="0" smtClean="0"/>
              <a:t>. </a:t>
            </a:r>
          </a:p>
          <a:p>
            <a:pPr marL="0" indent="0">
              <a:buNone/>
            </a:pPr>
            <a:endParaRPr lang="da-DK" dirty="0"/>
          </a:p>
          <a:p>
            <a:pPr marL="0" indent="0">
              <a:buNone/>
            </a:pPr>
            <a:r>
              <a:rPr lang="da-DK" dirty="0" err="1" smtClean="0"/>
              <a:t>During</a:t>
            </a:r>
            <a:r>
              <a:rPr lang="da-DK" dirty="0" smtClean="0"/>
              <a:t> </a:t>
            </a:r>
            <a:r>
              <a:rPr lang="da-DK" dirty="0" err="1" smtClean="0"/>
              <a:t>covid</a:t>
            </a:r>
            <a:r>
              <a:rPr lang="da-DK" dirty="0" smtClean="0"/>
              <a:t>: </a:t>
            </a:r>
          </a:p>
          <a:p>
            <a:pPr marL="0" indent="0">
              <a:buNone/>
            </a:pPr>
            <a:r>
              <a:rPr lang="da-DK" dirty="0" err="1" smtClean="0"/>
              <a:t>After</a:t>
            </a:r>
            <a:r>
              <a:rPr lang="da-DK" dirty="0" smtClean="0"/>
              <a:t> the </a:t>
            </a:r>
            <a:r>
              <a:rPr lang="da-DK" dirty="0" err="1" smtClean="0"/>
              <a:t>inital</a:t>
            </a:r>
            <a:r>
              <a:rPr lang="da-DK" dirty="0" smtClean="0"/>
              <a:t> </a:t>
            </a:r>
            <a:r>
              <a:rPr lang="da-DK" dirty="0" err="1" smtClean="0"/>
              <a:t>phase</a:t>
            </a:r>
            <a:r>
              <a:rPr lang="da-DK" dirty="0" smtClean="0"/>
              <a:t> of </a:t>
            </a:r>
            <a:r>
              <a:rPr lang="da-DK" dirty="0" err="1" smtClean="0"/>
              <a:t>lockdowns</a:t>
            </a:r>
            <a:r>
              <a:rPr lang="da-DK" dirty="0" smtClean="0"/>
              <a:t> and </a:t>
            </a:r>
            <a:r>
              <a:rPr lang="da-DK" dirty="0" err="1" smtClean="0"/>
              <a:t>consequently</a:t>
            </a:r>
            <a:r>
              <a:rPr lang="da-DK" dirty="0" smtClean="0"/>
              <a:t> total drop in </a:t>
            </a:r>
            <a:r>
              <a:rPr lang="da-DK" dirty="0" err="1" smtClean="0"/>
              <a:t>inbound</a:t>
            </a:r>
            <a:r>
              <a:rPr lang="da-DK" dirty="0" smtClean="0"/>
              <a:t> </a:t>
            </a:r>
            <a:r>
              <a:rPr lang="da-DK" dirty="0" err="1" smtClean="0"/>
              <a:t>tourism</a:t>
            </a:r>
            <a:r>
              <a:rPr lang="da-DK" dirty="0" smtClean="0"/>
              <a:t>, a </a:t>
            </a:r>
            <a:r>
              <a:rPr lang="da-DK" dirty="0" err="1" smtClean="0"/>
              <a:t>demand</a:t>
            </a:r>
            <a:r>
              <a:rPr lang="da-DK" dirty="0" smtClean="0"/>
              <a:t> for </a:t>
            </a:r>
            <a:r>
              <a:rPr lang="da-DK" dirty="0" err="1" smtClean="0"/>
              <a:t>domestic</a:t>
            </a:r>
            <a:r>
              <a:rPr lang="da-DK" dirty="0" smtClean="0"/>
              <a:t> </a:t>
            </a:r>
            <a:r>
              <a:rPr lang="da-DK" dirty="0" err="1" smtClean="0"/>
              <a:t>tourism</a:t>
            </a:r>
            <a:r>
              <a:rPr lang="da-DK" dirty="0" smtClean="0"/>
              <a:t> </a:t>
            </a:r>
            <a:r>
              <a:rPr lang="da-DK" dirty="0" err="1" smtClean="0"/>
              <a:t>arose</a:t>
            </a:r>
            <a:r>
              <a:rPr lang="da-DK" dirty="0" smtClean="0"/>
              <a:t>. </a:t>
            </a:r>
          </a:p>
          <a:p>
            <a:pPr marL="0" indent="0">
              <a:buNone/>
            </a:pPr>
            <a:r>
              <a:rPr lang="da-DK" dirty="0" smtClean="0"/>
              <a:t>A </a:t>
            </a:r>
            <a:r>
              <a:rPr lang="da-DK" dirty="0" err="1" smtClean="0"/>
              <a:t>quick</a:t>
            </a:r>
            <a:r>
              <a:rPr lang="da-DK" dirty="0" smtClean="0"/>
              <a:t> </a:t>
            </a:r>
            <a:r>
              <a:rPr lang="da-DK" dirty="0" err="1" smtClean="0"/>
              <a:t>response</a:t>
            </a:r>
            <a:r>
              <a:rPr lang="da-DK" dirty="0" smtClean="0"/>
              <a:t> to a </a:t>
            </a:r>
            <a:r>
              <a:rPr lang="da-DK" dirty="0" err="1" smtClean="0"/>
              <a:t>different</a:t>
            </a:r>
            <a:r>
              <a:rPr lang="da-DK" dirty="0" smtClean="0"/>
              <a:t> segment </a:t>
            </a:r>
            <a:r>
              <a:rPr lang="da-DK" dirty="0" err="1" smtClean="0"/>
              <a:t>resulted</a:t>
            </a:r>
            <a:r>
              <a:rPr lang="da-DK" dirty="0" smtClean="0"/>
              <a:t> in a </a:t>
            </a:r>
            <a:r>
              <a:rPr lang="da-DK" dirty="0" err="1" smtClean="0"/>
              <a:t>reopening</a:t>
            </a:r>
            <a:r>
              <a:rPr lang="da-DK" dirty="0" smtClean="0"/>
              <a:t> in the </a:t>
            </a:r>
            <a:r>
              <a:rPr lang="da-DK" dirty="0" err="1" smtClean="0"/>
              <a:t>middle</a:t>
            </a:r>
            <a:r>
              <a:rPr lang="da-DK" dirty="0" smtClean="0"/>
              <a:t> of </a:t>
            </a:r>
            <a:r>
              <a:rPr lang="da-DK" dirty="0" err="1" smtClean="0"/>
              <a:t>pandemic</a:t>
            </a:r>
            <a:r>
              <a:rPr lang="da-DK" dirty="0" smtClean="0"/>
              <a:t>. </a:t>
            </a:r>
            <a:r>
              <a:rPr lang="da-DK" dirty="0" err="1" smtClean="0"/>
              <a:t>Employees</a:t>
            </a:r>
            <a:r>
              <a:rPr lang="da-DK" dirty="0" smtClean="0"/>
              <a:t> back to 30 </a:t>
            </a:r>
            <a:r>
              <a:rPr lang="da-DK" dirty="0" err="1" smtClean="0"/>
              <a:t>after</a:t>
            </a:r>
            <a:r>
              <a:rPr lang="da-DK" dirty="0" smtClean="0"/>
              <a:t> 2 </a:t>
            </a:r>
            <a:r>
              <a:rPr lang="da-DK" dirty="0" err="1" smtClean="0"/>
              <a:t>months</a:t>
            </a:r>
            <a:r>
              <a:rPr lang="da-DK" dirty="0" smtClean="0"/>
              <a:t> of </a:t>
            </a:r>
            <a:r>
              <a:rPr lang="da-DK" dirty="0" err="1" smtClean="0"/>
              <a:t>lockdown</a:t>
            </a:r>
            <a:r>
              <a:rPr lang="da-DK" dirty="0" smtClean="0"/>
              <a:t>.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524483" y="5875338"/>
            <a:ext cx="1314450" cy="603250"/>
          </a:xfrm>
          <a:prstGeom prst="rect">
            <a:avLst/>
          </a:prstGeom>
          <a:noFill/>
          <a:ln>
            <a:noFill/>
          </a:ln>
        </p:spPr>
      </p:pic>
    </p:spTree>
    <p:extLst>
      <p:ext uri="{BB962C8B-B14F-4D97-AF65-F5344CB8AC3E}">
        <p14:creationId xmlns:p14="http://schemas.microsoft.com/office/powerpoint/2010/main" val="1934858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Adventure </a:t>
            </a:r>
            <a:r>
              <a:rPr lang="da-DK" dirty="0" err="1" smtClean="0"/>
              <a:t>activity</a:t>
            </a:r>
            <a:r>
              <a:rPr lang="da-DK" dirty="0" smtClean="0"/>
              <a:t> IV</a:t>
            </a:r>
            <a:endParaRPr lang="da-DK" dirty="0"/>
          </a:p>
        </p:txBody>
      </p:sp>
      <p:sp>
        <p:nvSpPr>
          <p:cNvPr id="3" name="Pladsholder til indhold 2"/>
          <p:cNvSpPr>
            <a:spLocks noGrp="1"/>
          </p:cNvSpPr>
          <p:nvPr>
            <p:ph idx="1"/>
          </p:nvPr>
        </p:nvSpPr>
        <p:spPr/>
        <p:txBody>
          <a:bodyPr/>
          <a:lstStyle/>
          <a:p>
            <a:pPr marL="0" indent="0">
              <a:buNone/>
            </a:pPr>
            <a:r>
              <a:rPr lang="da-DK" dirty="0" smtClean="0"/>
              <a:t>Post </a:t>
            </a:r>
            <a:r>
              <a:rPr lang="da-DK" dirty="0" err="1" smtClean="0"/>
              <a:t>covid</a:t>
            </a:r>
            <a:r>
              <a:rPr lang="da-DK" dirty="0" smtClean="0"/>
              <a:t>. </a:t>
            </a:r>
          </a:p>
          <a:p>
            <a:pPr marL="0" indent="0">
              <a:buNone/>
            </a:pPr>
            <a:r>
              <a:rPr lang="da-DK" dirty="0" err="1" smtClean="0"/>
              <a:t>Need</a:t>
            </a:r>
            <a:r>
              <a:rPr lang="da-DK" dirty="0" smtClean="0"/>
              <a:t> for new </a:t>
            </a:r>
            <a:r>
              <a:rPr lang="da-DK" dirty="0" err="1" smtClean="0"/>
              <a:t>capital</a:t>
            </a:r>
            <a:r>
              <a:rPr lang="da-DK" dirty="0" smtClean="0"/>
              <a:t>, </a:t>
            </a:r>
            <a:r>
              <a:rPr lang="da-DK" dirty="0" err="1" smtClean="0"/>
              <a:t>refinancing</a:t>
            </a:r>
            <a:r>
              <a:rPr lang="da-DK" dirty="0" smtClean="0"/>
              <a:t> and </a:t>
            </a:r>
            <a:r>
              <a:rPr lang="da-DK" dirty="0" err="1" smtClean="0"/>
              <a:t>strengthening</a:t>
            </a:r>
            <a:r>
              <a:rPr lang="da-DK" dirty="0" smtClean="0"/>
              <a:t> of </a:t>
            </a:r>
            <a:r>
              <a:rPr lang="da-DK" dirty="0" err="1" smtClean="0"/>
              <a:t>equity</a:t>
            </a:r>
            <a:r>
              <a:rPr lang="da-DK" dirty="0" smtClean="0"/>
              <a:t>. </a:t>
            </a:r>
            <a:r>
              <a:rPr lang="da-DK" dirty="0" err="1" smtClean="0"/>
              <a:t>Restructuring</a:t>
            </a:r>
            <a:r>
              <a:rPr lang="da-DK" dirty="0" smtClean="0"/>
              <a:t> of </a:t>
            </a:r>
            <a:r>
              <a:rPr lang="da-DK" dirty="0" err="1" smtClean="0"/>
              <a:t>debt</a:t>
            </a:r>
            <a:r>
              <a:rPr lang="da-DK" dirty="0" smtClean="0"/>
              <a:t> </a:t>
            </a:r>
            <a:r>
              <a:rPr lang="da-DK" dirty="0" err="1" smtClean="0"/>
              <a:t>necessary</a:t>
            </a:r>
            <a:r>
              <a:rPr lang="da-DK" dirty="0" smtClean="0"/>
              <a:t>. </a:t>
            </a:r>
          </a:p>
          <a:p>
            <a:pPr marL="0" indent="0">
              <a:buNone/>
            </a:pPr>
            <a:r>
              <a:rPr lang="da-DK" dirty="0" smtClean="0"/>
              <a:t>Back to same business </a:t>
            </a:r>
            <a:r>
              <a:rPr lang="da-DK" dirty="0" err="1" smtClean="0"/>
              <a:t>volume</a:t>
            </a:r>
            <a:r>
              <a:rPr lang="da-DK" dirty="0" smtClean="0"/>
              <a:t> as </a:t>
            </a:r>
            <a:r>
              <a:rPr lang="da-DK" dirty="0" err="1" smtClean="0"/>
              <a:t>precovid</a:t>
            </a:r>
            <a:r>
              <a:rPr lang="da-DK" dirty="0" smtClean="0"/>
              <a:t>, </a:t>
            </a:r>
            <a:r>
              <a:rPr lang="da-DK" dirty="0" err="1" smtClean="0"/>
              <a:t>no</a:t>
            </a:r>
            <a:r>
              <a:rPr lang="da-DK" dirty="0" smtClean="0"/>
              <a:t> </a:t>
            </a:r>
            <a:r>
              <a:rPr lang="da-DK" dirty="0" err="1" smtClean="0"/>
              <a:t>latency</a:t>
            </a:r>
            <a:r>
              <a:rPr lang="da-DK" dirty="0" smtClean="0"/>
              <a:t> </a:t>
            </a:r>
            <a:r>
              <a:rPr lang="da-DK" dirty="0" err="1" smtClean="0"/>
              <a:t>period</a:t>
            </a:r>
            <a:r>
              <a:rPr lang="da-DK" dirty="0" smtClean="0"/>
              <a:t>, </a:t>
            </a:r>
            <a:r>
              <a:rPr lang="da-DK" dirty="0" err="1" smtClean="0"/>
              <a:t>no</a:t>
            </a:r>
            <a:r>
              <a:rPr lang="da-DK" dirty="0" smtClean="0"/>
              <a:t> drop in </a:t>
            </a:r>
            <a:r>
              <a:rPr lang="da-DK" dirty="0" err="1" smtClean="0"/>
              <a:t>demand</a:t>
            </a:r>
            <a:r>
              <a:rPr lang="da-DK" dirty="0" smtClean="0"/>
              <a:t> and </a:t>
            </a:r>
            <a:r>
              <a:rPr lang="da-DK" dirty="0" err="1" smtClean="0"/>
              <a:t>hence</a:t>
            </a:r>
            <a:r>
              <a:rPr lang="da-DK" dirty="0" smtClean="0"/>
              <a:t> </a:t>
            </a:r>
            <a:r>
              <a:rPr lang="da-DK" dirty="0" err="1" smtClean="0"/>
              <a:t>no</a:t>
            </a:r>
            <a:r>
              <a:rPr lang="da-DK" dirty="0" smtClean="0"/>
              <a:t> </a:t>
            </a:r>
            <a:r>
              <a:rPr lang="da-DK" dirty="0" err="1" smtClean="0"/>
              <a:t>significant</a:t>
            </a:r>
            <a:r>
              <a:rPr lang="da-DK" dirty="0" smtClean="0"/>
              <a:t> drop in </a:t>
            </a:r>
            <a:r>
              <a:rPr lang="da-DK" dirty="0" err="1" smtClean="0"/>
              <a:t>turnover</a:t>
            </a:r>
            <a:r>
              <a:rPr lang="da-DK" dirty="0" smtClean="0"/>
              <a:t>. </a:t>
            </a:r>
          </a:p>
          <a:p>
            <a:pPr marL="0" indent="0">
              <a:buNone/>
            </a:pPr>
            <a:r>
              <a:rPr lang="da-DK" dirty="0" smtClean="0"/>
              <a:t>No </a:t>
            </a:r>
            <a:r>
              <a:rPr lang="da-DK" dirty="0" err="1" smtClean="0"/>
              <a:t>change</a:t>
            </a:r>
            <a:r>
              <a:rPr lang="da-DK" dirty="0" smtClean="0"/>
              <a:t> in the business model, </a:t>
            </a:r>
            <a:r>
              <a:rPr lang="da-DK" dirty="0" err="1" smtClean="0"/>
              <a:t>no</a:t>
            </a:r>
            <a:r>
              <a:rPr lang="da-DK" dirty="0" smtClean="0"/>
              <a:t> </a:t>
            </a:r>
            <a:r>
              <a:rPr lang="da-DK" dirty="0" err="1" smtClean="0"/>
              <a:t>organisational</a:t>
            </a:r>
            <a:r>
              <a:rPr lang="da-DK" dirty="0" smtClean="0"/>
              <a:t> </a:t>
            </a:r>
            <a:r>
              <a:rPr lang="da-DK" dirty="0" err="1" smtClean="0"/>
              <a:t>change</a:t>
            </a:r>
            <a:r>
              <a:rPr lang="da-DK" dirty="0" smtClean="0"/>
              <a:t>, </a:t>
            </a:r>
            <a:r>
              <a:rPr lang="da-DK" dirty="0" err="1" smtClean="0"/>
              <a:t>no</a:t>
            </a:r>
            <a:r>
              <a:rPr lang="da-DK" dirty="0" smtClean="0"/>
              <a:t> automation processes, </a:t>
            </a:r>
            <a:r>
              <a:rPr lang="da-DK" dirty="0" err="1" smtClean="0"/>
              <a:t>no</a:t>
            </a:r>
            <a:r>
              <a:rPr lang="da-DK" dirty="0" smtClean="0"/>
              <a:t> </a:t>
            </a:r>
            <a:r>
              <a:rPr lang="da-DK" dirty="0" err="1" smtClean="0"/>
              <a:t>change</a:t>
            </a:r>
            <a:r>
              <a:rPr lang="da-DK" dirty="0" smtClean="0"/>
              <a:t> in </a:t>
            </a:r>
            <a:r>
              <a:rPr lang="da-DK" dirty="0" err="1" smtClean="0"/>
              <a:t>strategic</a:t>
            </a:r>
            <a:r>
              <a:rPr lang="da-DK" dirty="0" smtClean="0"/>
              <a:t> </a:t>
            </a:r>
            <a:r>
              <a:rPr lang="da-DK" dirty="0" err="1" smtClean="0"/>
              <a:t>horizon</a:t>
            </a:r>
            <a:r>
              <a:rPr lang="da-DK" dirty="0" smtClean="0"/>
              <a:t>.</a:t>
            </a:r>
          </a:p>
          <a:p>
            <a:pPr marL="0" indent="0">
              <a:buNone/>
            </a:pPr>
            <a:r>
              <a:rPr lang="da-DK" dirty="0" smtClean="0"/>
              <a:t>No </a:t>
            </a:r>
            <a:r>
              <a:rPr lang="da-DK" dirty="0" err="1" smtClean="0"/>
              <a:t>paid</a:t>
            </a:r>
            <a:r>
              <a:rPr lang="da-DK" dirty="0" smtClean="0"/>
              <a:t> marketing (all on </a:t>
            </a:r>
            <a:r>
              <a:rPr lang="da-DK" dirty="0" err="1" smtClean="0"/>
              <a:t>SoMe</a:t>
            </a:r>
            <a:r>
              <a:rPr lang="da-DK" dirty="0" smtClean="0"/>
              <a:t>).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596402" y="6010275"/>
            <a:ext cx="1314450" cy="603250"/>
          </a:xfrm>
          <a:prstGeom prst="rect">
            <a:avLst/>
          </a:prstGeom>
          <a:noFill/>
          <a:ln>
            <a:noFill/>
          </a:ln>
        </p:spPr>
      </p:pic>
    </p:spTree>
    <p:extLst>
      <p:ext uri="{BB962C8B-B14F-4D97-AF65-F5344CB8AC3E}">
        <p14:creationId xmlns:p14="http://schemas.microsoft.com/office/powerpoint/2010/main" val="3368033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Collaborative</a:t>
            </a:r>
            <a:r>
              <a:rPr lang="da-DK" dirty="0" smtClean="0"/>
              <a:t> research </a:t>
            </a:r>
            <a:r>
              <a:rPr lang="da-DK" dirty="0" err="1" smtClean="0"/>
              <a:t>project</a:t>
            </a:r>
            <a:r>
              <a:rPr lang="da-DK" dirty="0" smtClean="0"/>
              <a:t> Denmark, </a:t>
            </a:r>
            <a:r>
              <a:rPr lang="da-DK" dirty="0" err="1" smtClean="0"/>
              <a:t>Iceland</a:t>
            </a:r>
            <a:r>
              <a:rPr lang="da-DK" dirty="0" smtClean="0"/>
              <a:t> &amp; </a:t>
            </a:r>
            <a:r>
              <a:rPr lang="da-DK" dirty="0" err="1" smtClean="0"/>
              <a:t>Latvia</a:t>
            </a:r>
            <a:endParaRPr lang="da-DK" dirty="0"/>
          </a:p>
        </p:txBody>
      </p:sp>
      <p:sp>
        <p:nvSpPr>
          <p:cNvPr id="3" name="Pladsholder til indhold 2"/>
          <p:cNvSpPr>
            <a:spLocks noGrp="1"/>
          </p:cNvSpPr>
          <p:nvPr>
            <p:ph idx="1"/>
          </p:nvPr>
        </p:nvSpPr>
        <p:spPr/>
        <p:txBody>
          <a:bodyPr>
            <a:normAutofit/>
          </a:bodyPr>
          <a:lstStyle/>
          <a:p>
            <a:r>
              <a:rPr lang="en-US" dirty="0"/>
              <a:t>Assemble a sample of 4-5 </a:t>
            </a:r>
            <a:r>
              <a:rPr lang="en-US" dirty="0" err="1"/>
              <a:t>organisations</a:t>
            </a:r>
            <a:r>
              <a:rPr lang="en-US" dirty="0"/>
              <a:t>/companies in Latvia, Denmark and Iceland which primary business is the </a:t>
            </a:r>
            <a:r>
              <a:rPr lang="en-US" b="1" u="sng" dirty="0"/>
              <a:t>MICE tourism sector</a:t>
            </a:r>
            <a:r>
              <a:rPr lang="en-US" dirty="0"/>
              <a:t>.  </a:t>
            </a:r>
            <a:endParaRPr lang="en-US" dirty="0" smtClean="0"/>
          </a:p>
          <a:p>
            <a:r>
              <a:rPr lang="en-US" dirty="0"/>
              <a:t>Research their financial statements before, under and after </a:t>
            </a:r>
            <a:r>
              <a:rPr lang="en-US" dirty="0" err="1"/>
              <a:t>Covid</a:t>
            </a:r>
            <a:r>
              <a:rPr lang="en-US" dirty="0"/>
              <a:t> 19, annual reports and other microeconomic pre-existing data </a:t>
            </a:r>
            <a:endParaRPr lang="en-US" dirty="0" smtClean="0"/>
          </a:p>
          <a:p>
            <a:r>
              <a:rPr lang="en-US" dirty="0"/>
              <a:t>Once we have looked at the financial data: What is the DNA/mindset of the company, and how did this allow them to survive the Covid-19 crises? Qualitative </a:t>
            </a:r>
            <a:r>
              <a:rPr lang="en-US" dirty="0" err="1"/>
              <a:t>analasys</a:t>
            </a:r>
            <a:r>
              <a:rPr lang="en-US" dirty="0"/>
              <a:t>/interviews with company leaders.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176963"/>
            <a:ext cx="1314450" cy="603250"/>
          </a:xfrm>
          <a:prstGeom prst="rect">
            <a:avLst/>
          </a:prstGeom>
          <a:noFill/>
          <a:ln>
            <a:noFill/>
          </a:ln>
        </p:spPr>
      </p:pic>
    </p:spTree>
    <p:extLst>
      <p:ext uri="{BB962C8B-B14F-4D97-AF65-F5344CB8AC3E}">
        <p14:creationId xmlns:p14="http://schemas.microsoft.com/office/powerpoint/2010/main" val="376271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What</a:t>
            </a:r>
            <a:r>
              <a:rPr lang="da-DK" dirty="0" smtClean="0"/>
              <a:t> </a:t>
            </a:r>
            <a:r>
              <a:rPr lang="da-DK" dirty="0" err="1" smtClean="0"/>
              <a:t>are</a:t>
            </a:r>
            <a:r>
              <a:rPr lang="da-DK" dirty="0" smtClean="0"/>
              <a:t> </a:t>
            </a:r>
            <a:r>
              <a:rPr lang="da-DK" dirty="0" err="1" smtClean="0"/>
              <a:t>we</a:t>
            </a:r>
            <a:r>
              <a:rPr lang="da-DK" dirty="0" smtClean="0"/>
              <a:t> </a:t>
            </a:r>
            <a:r>
              <a:rPr lang="da-DK" dirty="0" err="1" smtClean="0"/>
              <a:t>looking</a:t>
            </a:r>
            <a:r>
              <a:rPr lang="da-DK" dirty="0" smtClean="0"/>
              <a:t> for? </a:t>
            </a:r>
            <a:endParaRPr lang="da-DK" dirty="0"/>
          </a:p>
        </p:txBody>
      </p:sp>
      <p:sp>
        <p:nvSpPr>
          <p:cNvPr id="3" name="Pladsholder til indhold 2"/>
          <p:cNvSpPr>
            <a:spLocks noGrp="1"/>
          </p:cNvSpPr>
          <p:nvPr>
            <p:ph idx="1"/>
          </p:nvPr>
        </p:nvSpPr>
        <p:spPr/>
        <p:txBody>
          <a:bodyPr/>
          <a:lstStyle/>
          <a:p>
            <a:r>
              <a:rPr lang="en-US" dirty="0" smtClean="0"/>
              <a:t>What is the strategy, leadership, culture and so forth in the company, that allowed them to survive or led to their demise? </a:t>
            </a:r>
            <a:endParaRPr lang="da-DK" dirty="0" smtClean="0"/>
          </a:p>
          <a:p>
            <a:endParaRPr lang="da-DK" dirty="0" smtClean="0"/>
          </a:p>
          <a:p>
            <a:r>
              <a:rPr lang="da-DK" dirty="0" err="1" smtClean="0"/>
              <a:t>Searching</a:t>
            </a:r>
            <a:r>
              <a:rPr lang="da-DK" dirty="0" smtClean="0"/>
              <a:t> for patterns, </a:t>
            </a:r>
            <a:r>
              <a:rPr lang="da-DK" dirty="0" err="1" smtClean="0"/>
              <a:t>structures</a:t>
            </a:r>
            <a:r>
              <a:rPr lang="da-DK" dirty="0" smtClean="0"/>
              <a:t> or the </a:t>
            </a:r>
            <a:r>
              <a:rPr lang="da-DK" dirty="0" err="1" smtClean="0"/>
              <a:t>organisational</a:t>
            </a:r>
            <a:r>
              <a:rPr lang="da-DK" dirty="0" smtClean="0"/>
              <a:t> DNA </a:t>
            </a:r>
            <a:r>
              <a:rPr lang="da-DK" dirty="0" err="1" smtClean="0"/>
              <a:t>that</a:t>
            </a:r>
            <a:r>
              <a:rPr lang="da-DK" dirty="0" smtClean="0"/>
              <a:t> </a:t>
            </a:r>
            <a:r>
              <a:rPr lang="da-DK" dirty="0" err="1" smtClean="0"/>
              <a:t>may</a:t>
            </a:r>
            <a:r>
              <a:rPr lang="da-DK" dirty="0" smtClean="0"/>
              <a:t> </a:t>
            </a:r>
            <a:r>
              <a:rPr lang="da-DK" dirty="0" err="1" smtClean="0"/>
              <a:t>be</a:t>
            </a:r>
            <a:r>
              <a:rPr lang="da-DK" dirty="0" smtClean="0"/>
              <a:t> a </a:t>
            </a:r>
            <a:r>
              <a:rPr lang="da-DK" dirty="0" err="1" smtClean="0"/>
              <a:t>possible</a:t>
            </a:r>
            <a:r>
              <a:rPr lang="da-DK" dirty="0" smtClean="0"/>
              <a:t> </a:t>
            </a:r>
            <a:r>
              <a:rPr lang="da-DK" dirty="0" err="1" smtClean="0"/>
              <a:t>causal</a:t>
            </a:r>
            <a:r>
              <a:rPr lang="da-DK" dirty="0" smtClean="0"/>
              <a:t> factor for the </a:t>
            </a:r>
            <a:r>
              <a:rPr lang="da-DK" dirty="0" err="1" smtClean="0"/>
              <a:t>success</a:t>
            </a:r>
            <a:r>
              <a:rPr lang="da-DK" dirty="0" smtClean="0"/>
              <a:t> or </a:t>
            </a:r>
            <a:r>
              <a:rPr lang="da-DK" dirty="0" err="1" smtClean="0"/>
              <a:t>demise</a:t>
            </a:r>
            <a:r>
              <a:rPr lang="da-DK" dirty="0" smtClean="0"/>
              <a:t> of the organisation.</a:t>
            </a:r>
          </a:p>
          <a:p>
            <a:pPr marL="0" indent="0">
              <a:buNone/>
            </a:pPr>
            <a:r>
              <a:rPr lang="da-DK" dirty="0" smtClean="0"/>
              <a:t> </a:t>
            </a:r>
          </a:p>
          <a:p>
            <a:endParaRPr lang="da-DK" dirty="0"/>
          </a:p>
          <a:p>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16950" y="6010275"/>
            <a:ext cx="1314450" cy="603250"/>
          </a:xfrm>
          <a:prstGeom prst="rect">
            <a:avLst/>
          </a:prstGeom>
          <a:noFill/>
          <a:ln>
            <a:noFill/>
          </a:ln>
        </p:spPr>
      </p:pic>
    </p:spTree>
    <p:extLst>
      <p:ext uri="{BB962C8B-B14F-4D97-AF65-F5344CB8AC3E}">
        <p14:creationId xmlns:p14="http://schemas.microsoft.com/office/powerpoint/2010/main" val="203178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Selection</a:t>
            </a:r>
            <a:r>
              <a:rPr lang="da-DK" dirty="0" smtClean="0"/>
              <a:t> of organisations</a:t>
            </a:r>
            <a:endParaRPr lang="da-DK" dirty="0"/>
          </a:p>
        </p:txBody>
      </p:sp>
      <p:sp>
        <p:nvSpPr>
          <p:cNvPr id="3" name="Pladsholder til indhold 2"/>
          <p:cNvSpPr>
            <a:spLocks noGrp="1"/>
          </p:cNvSpPr>
          <p:nvPr>
            <p:ph idx="1"/>
          </p:nvPr>
        </p:nvSpPr>
        <p:spPr/>
        <p:txBody>
          <a:bodyPr/>
          <a:lstStyle/>
          <a:p>
            <a:r>
              <a:rPr lang="da-DK" dirty="0" smtClean="0"/>
              <a:t>A </a:t>
            </a:r>
            <a:r>
              <a:rPr lang="da-DK" dirty="0" err="1" smtClean="0"/>
              <a:t>vertical</a:t>
            </a:r>
            <a:r>
              <a:rPr lang="da-DK" dirty="0" smtClean="0"/>
              <a:t> </a:t>
            </a:r>
            <a:r>
              <a:rPr lang="da-DK" dirty="0" err="1" smtClean="0"/>
              <a:t>cross</a:t>
            </a:r>
            <a:r>
              <a:rPr lang="da-DK" dirty="0" smtClean="0"/>
              <a:t> </a:t>
            </a:r>
            <a:r>
              <a:rPr lang="da-DK" dirty="0" err="1" smtClean="0"/>
              <a:t>section</a:t>
            </a:r>
            <a:r>
              <a:rPr lang="da-DK" dirty="0" smtClean="0"/>
              <a:t> of the MICE </a:t>
            </a:r>
            <a:r>
              <a:rPr lang="da-DK" dirty="0" err="1" smtClean="0"/>
              <a:t>tourism</a:t>
            </a:r>
            <a:r>
              <a:rPr lang="da-DK" dirty="0" smtClean="0"/>
              <a:t> distribution </a:t>
            </a:r>
            <a:r>
              <a:rPr lang="da-DK" dirty="0" err="1" smtClean="0"/>
              <a:t>channel</a:t>
            </a:r>
            <a:endParaRPr lang="da-DK" dirty="0" smtClean="0"/>
          </a:p>
          <a:p>
            <a:pPr lvl="1"/>
            <a:r>
              <a:rPr lang="da-DK" dirty="0" smtClean="0"/>
              <a:t>A </a:t>
            </a:r>
            <a:r>
              <a:rPr lang="da-DK" dirty="0" err="1" smtClean="0"/>
              <a:t>supplier</a:t>
            </a:r>
            <a:endParaRPr lang="da-DK" dirty="0" smtClean="0"/>
          </a:p>
          <a:p>
            <a:pPr lvl="1"/>
            <a:r>
              <a:rPr lang="da-DK" dirty="0" smtClean="0"/>
              <a:t>An </a:t>
            </a:r>
            <a:r>
              <a:rPr lang="da-DK" dirty="0" err="1" smtClean="0"/>
              <a:t>intermediary</a:t>
            </a:r>
            <a:endParaRPr lang="da-DK" dirty="0" smtClean="0"/>
          </a:p>
          <a:p>
            <a:pPr lvl="1"/>
            <a:r>
              <a:rPr lang="da-DK" dirty="0" smtClean="0"/>
              <a:t>A </a:t>
            </a:r>
            <a:r>
              <a:rPr lang="da-DK" dirty="0" err="1" smtClean="0"/>
              <a:t>retailer</a:t>
            </a:r>
            <a:endParaRPr lang="da-DK" dirty="0" smtClean="0"/>
          </a:p>
          <a:p>
            <a:pPr lvl="1"/>
            <a:r>
              <a:rPr lang="da-DK" dirty="0" err="1" smtClean="0"/>
              <a:t>Subsidiary</a:t>
            </a:r>
            <a:r>
              <a:rPr lang="da-DK" dirty="0" smtClean="0"/>
              <a:t> services to the MICE </a:t>
            </a:r>
            <a:r>
              <a:rPr lang="da-DK" dirty="0" err="1" smtClean="0"/>
              <a:t>sector</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176963"/>
            <a:ext cx="1314450" cy="603250"/>
          </a:xfrm>
          <a:prstGeom prst="rect">
            <a:avLst/>
          </a:prstGeom>
          <a:noFill/>
          <a:ln>
            <a:noFill/>
          </a:ln>
        </p:spPr>
      </p:pic>
    </p:spTree>
    <p:extLst>
      <p:ext uri="{BB962C8B-B14F-4D97-AF65-F5344CB8AC3E}">
        <p14:creationId xmlns:p14="http://schemas.microsoft.com/office/powerpoint/2010/main" val="158159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output</a:t>
            </a:r>
            <a:endParaRPr lang="da-DK" dirty="0"/>
          </a:p>
        </p:txBody>
      </p:sp>
      <p:sp>
        <p:nvSpPr>
          <p:cNvPr id="3" name="Pladsholder til indhold 2"/>
          <p:cNvSpPr>
            <a:spLocks noGrp="1"/>
          </p:cNvSpPr>
          <p:nvPr>
            <p:ph idx="1"/>
          </p:nvPr>
        </p:nvSpPr>
        <p:spPr/>
        <p:txBody>
          <a:bodyPr>
            <a:normAutofit lnSpcReduction="10000"/>
          </a:bodyPr>
          <a:lstStyle/>
          <a:p>
            <a:pPr marL="0" indent="0">
              <a:buNone/>
            </a:pPr>
            <a:r>
              <a:rPr lang="en-US" dirty="0"/>
              <a:t>Assemble a case from each </a:t>
            </a:r>
            <a:r>
              <a:rPr lang="en-US" dirty="0" err="1"/>
              <a:t>organisation</a:t>
            </a:r>
            <a:r>
              <a:rPr lang="en-US" dirty="0"/>
              <a:t>, use the data as input to build a </a:t>
            </a:r>
            <a:r>
              <a:rPr lang="en-US" dirty="0" err="1" smtClean="0"/>
              <a:t>businessmodel</a:t>
            </a:r>
            <a:r>
              <a:rPr lang="en-US" dirty="0"/>
              <a:t>, find causal relationships in each case, </a:t>
            </a:r>
            <a:endParaRPr lang="en-US" dirty="0" smtClean="0"/>
          </a:p>
          <a:p>
            <a:pPr marL="0" indent="0">
              <a:buNone/>
            </a:pPr>
            <a:r>
              <a:rPr lang="en-US" dirty="0" smtClean="0"/>
              <a:t>try</a:t>
            </a:r>
            <a:r>
              <a:rPr lang="en-US" dirty="0"/>
              <a:t> and identify key decisions that had decisive effects on the companies´ results (lessons learned) . </a:t>
            </a:r>
            <a:endParaRPr lang="en-US" dirty="0" smtClean="0"/>
          </a:p>
          <a:p>
            <a:pPr marL="0" indent="0">
              <a:buNone/>
            </a:pPr>
            <a:r>
              <a:rPr lang="en-US" dirty="0" smtClean="0"/>
              <a:t>Describe</a:t>
            </a:r>
            <a:r>
              <a:rPr lang="en-US" dirty="0"/>
              <a:t> them and </a:t>
            </a:r>
            <a:r>
              <a:rPr lang="en-US" dirty="0" err="1"/>
              <a:t>summarise</a:t>
            </a:r>
            <a:r>
              <a:rPr lang="en-US" dirty="0"/>
              <a:t> for </a:t>
            </a:r>
            <a:r>
              <a:rPr lang="en-US" dirty="0" smtClean="0"/>
              <a:t>dissemination</a:t>
            </a:r>
          </a:p>
          <a:p>
            <a:pPr marL="0" indent="0">
              <a:buNone/>
            </a:pPr>
            <a:endParaRPr lang="en-US" dirty="0"/>
          </a:p>
          <a:p>
            <a:pPr marL="0" indent="0">
              <a:buNone/>
            </a:pPr>
            <a:r>
              <a:rPr lang="en-US" dirty="0" smtClean="0"/>
              <a:t>Use the material as cases in learning institutions in Denmark and Latvia. </a:t>
            </a:r>
          </a:p>
          <a:p>
            <a:pPr marL="0" indent="0">
              <a:buNone/>
            </a:pPr>
            <a:r>
              <a:rPr lang="en-US" dirty="0" smtClean="0"/>
              <a:t>Build a database via spin – offs, </a:t>
            </a:r>
            <a:r>
              <a:rPr lang="en-US" dirty="0" err="1" smtClean="0"/>
              <a:t>continut</a:t>
            </a:r>
            <a:r>
              <a:rPr lang="en-US" dirty="0" smtClean="0"/>
              <a:t> looking for patterns, structures or </a:t>
            </a:r>
            <a:r>
              <a:rPr lang="en-US" dirty="0" err="1" smtClean="0"/>
              <a:t>similiarities</a:t>
            </a:r>
            <a:r>
              <a:rPr lang="en-US" dirty="0" smtClean="0"/>
              <a:t>.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176963"/>
            <a:ext cx="1314450" cy="603250"/>
          </a:xfrm>
          <a:prstGeom prst="rect">
            <a:avLst/>
          </a:prstGeom>
          <a:noFill/>
          <a:ln>
            <a:noFill/>
          </a:ln>
        </p:spPr>
      </p:pic>
    </p:spTree>
    <p:extLst>
      <p:ext uri="{BB962C8B-B14F-4D97-AF65-F5344CB8AC3E}">
        <p14:creationId xmlns:p14="http://schemas.microsoft.com/office/powerpoint/2010/main" val="248489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method</a:t>
            </a:r>
            <a:endParaRPr lang="da-DK" dirty="0"/>
          </a:p>
        </p:txBody>
      </p:sp>
      <p:sp>
        <p:nvSpPr>
          <p:cNvPr id="3" name="Pladsholder til indhold 2"/>
          <p:cNvSpPr>
            <a:spLocks noGrp="1"/>
          </p:cNvSpPr>
          <p:nvPr>
            <p:ph idx="1"/>
          </p:nvPr>
        </p:nvSpPr>
        <p:spPr/>
        <p:txBody>
          <a:bodyPr/>
          <a:lstStyle/>
          <a:p>
            <a:r>
              <a:rPr lang="da-DK" dirty="0" smtClean="0"/>
              <a:t>Analysis of </a:t>
            </a:r>
            <a:r>
              <a:rPr lang="da-DK" dirty="0" err="1" smtClean="0"/>
              <a:t>financial</a:t>
            </a:r>
            <a:r>
              <a:rPr lang="da-DK" dirty="0" smtClean="0"/>
              <a:t> statements and </a:t>
            </a:r>
            <a:r>
              <a:rPr lang="da-DK" dirty="0" err="1" smtClean="0"/>
              <a:t>annual</a:t>
            </a:r>
            <a:r>
              <a:rPr lang="da-DK" dirty="0" smtClean="0"/>
              <a:t> </a:t>
            </a:r>
            <a:r>
              <a:rPr lang="da-DK" dirty="0" err="1" smtClean="0"/>
              <a:t>reports</a:t>
            </a:r>
            <a:r>
              <a:rPr lang="da-DK" dirty="0" smtClean="0"/>
              <a:t> </a:t>
            </a:r>
            <a:r>
              <a:rPr lang="da-DK" dirty="0" err="1" smtClean="0"/>
              <a:t>using</a:t>
            </a:r>
            <a:r>
              <a:rPr lang="da-DK" dirty="0" smtClean="0"/>
              <a:t> BMA (Business Model Analysis) as </a:t>
            </a:r>
            <a:r>
              <a:rPr lang="da-DK" dirty="0" err="1" smtClean="0"/>
              <a:t>issued</a:t>
            </a:r>
            <a:r>
              <a:rPr lang="da-DK" dirty="0" smtClean="0"/>
              <a:t> by the EFMA. Transfer to </a:t>
            </a:r>
            <a:r>
              <a:rPr lang="da-DK" dirty="0" err="1" smtClean="0"/>
              <a:t>tourism</a:t>
            </a:r>
            <a:r>
              <a:rPr lang="da-DK" dirty="0" smtClean="0"/>
              <a:t> </a:t>
            </a:r>
            <a:r>
              <a:rPr lang="da-DK" dirty="0" err="1" smtClean="0"/>
              <a:t>organisational</a:t>
            </a:r>
            <a:r>
              <a:rPr lang="da-DK" dirty="0" smtClean="0"/>
              <a:t> </a:t>
            </a:r>
            <a:r>
              <a:rPr lang="da-DK" dirty="0" err="1" smtClean="0"/>
              <a:t>analysis</a:t>
            </a:r>
            <a:r>
              <a:rPr lang="da-DK" dirty="0" smtClean="0"/>
              <a:t>. </a:t>
            </a:r>
          </a:p>
          <a:p>
            <a:r>
              <a:rPr lang="da-DK" dirty="0" err="1" smtClean="0"/>
              <a:t>Identify</a:t>
            </a:r>
            <a:r>
              <a:rPr lang="da-DK" dirty="0" smtClean="0"/>
              <a:t> </a:t>
            </a:r>
            <a:r>
              <a:rPr lang="da-DK" dirty="0" err="1" smtClean="0"/>
              <a:t>key</a:t>
            </a:r>
            <a:r>
              <a:rPr lang="da-DK" dirty="0" smtClean="0"/>
              <a:t> </a:t>
            </a:r>
            <a:r>
              <a:rPr lang="da-DK" dirty="0" err="1" smtClean="0"/>
              <a:t>financial</a:t>
            </a:r>
            <a:r>
              <a:rPr lang="da-DK" dirty="0" smtClean="0"/>
              <a:t> parameters</a:t>
            </a:r>
          </a:p>
          <a:p>
            <a:r>
              <a:rPr lang="da-DK" dirty="0" err="1" smtClean="0"/>
              <a:t>Follow</a:t>
            </a:r>
            <a:r>
              <a:rPr lang="da-DK" dirty="0" smtClean="0"/>
              <a:t> up with </a:t>
            </a:r>
            <a:r>
              <a:rPr lang="da-DK" dirty="0" err="1" smtClean="0"/>
              <a:t>qualitative</a:t>
            </a:r>
            <a:r>
              <a:rPr lang="da-DK" dirty="0" smtClean="0"/>
              <a:t> interviews, </a:t>
            </a:r>
            <a:r>
              <a:rPr lang="da-DK" dirty="0" err="1" smtClean="0"/>
              <a:t>emergent</a:t>
            </a:r>
            <a:r>
              <a:rPr lang="da-DK" dirty="0" smtClean="0"/>
              <a:t> and </a:t>
            </a:r>
            <a:r>
              <a:rPr lang="da-DK" dirty="0" err="1" smtClean="0"/>
              <a:t>exploratory</a:t>
            </a:r>
            <a:r>
              <a:rPr lang="da-DK" dirty="0" smtClean="0"/>
              <a:t> by design. </a:t>
            </a: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176963"/>
            <a:ext cx="1314450" cy="603250"/>
          </a:xfrm>
          <a:prstGeom prst="rect">
            <a:avLst/>
          </a:prstGeom>
          <a:noFill/>
          <a:ln>
            <a:noFill/>
          </a:ln>
        </p:spPr>
      </p:pic>
    </p:spTree>
    <p:extLst>
      <p:ext uri="{BB962C8B-B14F-4D97-AF65-F5344CB8AC3E}">
        <p14:creationId xmlns:p14="http://schemas.microsoft.com/office/powerpoint/2010/main" val="1644195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Preliminary </a:t>
            </a:r>
            <a:r>
              <a:rPr lang="da-DK" dirty="0" err="1" smtClean="0"/>
              <a:t>results</a:t>
            </a:r>
            <a:r>
              <a:rPr lang="da-DK" dirty="0" smtClean="0"/>
              <a:t>: 2 </a:t>
            </a:r>
            <a:r>
              <a:rPr lang="da-DK" dirty="0" err="1" smtClean="0"/>
              <a:t>examples</a:t>
            </a:r>
            <a:endParaRPr lang="da-DK" dirty="0"/>
          </a:p>
        </p:txBody>
      </p:sp>
      <p:sp>
        <p:nvSpPr>
          <p:cNvPr id="3" name="Pladsholder til indhold 2"/>
          <p:cNvSpPr>
            <a:spLocks noGrp="1"/>
          </p:cNvSpPr>
          <p:nvPr>
            <p:ph idx="1"/>
          </p:nvPr>
        </p:nvSpPr>
        <p:spPr/>
        <p:txBody>
          <a:bodyPr/>
          <a:lstStyle/>
          <a:p>
            <a:pPr marL="0" indent="0">
              <a:buNone/>
            </a:pPr>
            <a:r>
              <a:rPr lang="da-DK" dirty="0" smtClean="0"/>
              <a:t>1. T</a:t>
            </a:r>
            <a:r>
              <a:rPr lang="da-DK" dirty="0" smtClean="0"/>
              <a:t>ravel </a:t>
            </a:r>
            <a:r>
              <a:rPr lang="da-DK" dirty="0" err="1" smtClean="0"/>
              <a:t>agency</a:t>
            </a:r>
            <a:r>
              <a:rPr lang="da-DK" dirty="0" smtClean="0"/>
              <a:t> with </a:t>
            </a:r>
            <a:r>
              <a:rPr lang="da-DK" dirty="0" err="1" smtClean="0"/>
              <a:t>inbound</a:t>
            </a:r>
            <a:r>
              <a:rPr lang="da-DK" dirty="0" smtClean="0"/>
              <a:t> tours, single </a:t>
            </a:r>
            <a:r>
              <a:rPr lang="da-DK" dirty="0" err="1" smtClean="0"/>
              <a:t>largest</a:t>
            </a:r>
            <a:r>
              <a:rPr lang="da-DK" dirty="0" smtClean="0"/>
              <a:t> </a:t>
            </a:r>
            <a:r>
              <a:rPr lang="da-DK" dirty="0" err="1" smtClean="0"/>
              <a:t>marketshare</a:t>
            </a:r>
            <a:r>
              <a:rPr lang="da-DK" dirty="0" smtClean="0"/>
              <a:t> of </a:t>
            </a:r>
            <a:r>
              <a:rPr lang="da-DK" dirty="0" err="1" smtClean="0"/>
              <a:t>inbound</a:t>
            </a:r>
            <a:r>
              <a:rPr lang="da-DK" dirty="0" smtClean="0"/>
              <a:t> </a:t>
            </a:r>
            <a:r>
              <a:rPr lang="da-DK" dirty="0" err="1" smtClean="0"/>
              <a:t>tourism</a:t>
            </a:r>
            <a:r>
              <a:rPr lang="da-DK" dirty="0" smtClean="0"/>
              <a:t> to </a:t>
            </a:r>
            <a:r>
              <a:rPr lang="da-DK" dirty="0" err="1" smtClean="0"/>
              <a:t>Iceland</a:t>
            </a:r>
            <a:r>
              <a:rPr lang="da-DK" dirty="0" smtClean="0"/>
              <a:t>. </a:t>
            </a:r>
          </a:p>
          <a:p>
            <a:pPr marL="0" indent="0">
              <a:buNone/>
            </a:pPr>
            <a:endParaRPr lang="da-DK" dirty="0" smtClean="0"/>
          </a:p>
          <a:p>
            <a:pPr marL="0" indent="0">
              <a:buNone/>
            </a:pPr>
            <a:r>
              <a:rPr lang="da-DK" dirty="0" smtClean="0"/>
              <a:t>2. Adventure </a:t>
            </a:r>
            <a:r>
              <a:rPr lang="da-DK" dirty="0" err="1" smtClean="0"/>
              <a:t>activity</a:t>
            </a:r>
            <a:r>
              <a:rPr lang="da-DK" dirty="0" smtClean="0"/>
              <a:t> </a:t>
            </a:r>
            <a:r>
              <a:rPr lang="da-DK" dirty="0" err="1" smtClean="0"/>
              <a:t>company</a:t>
            </a:r>
            <a:r>
              <a:rPr lang="da-DK" dirty="0" smtClean="0"/>
              <a:t>. Small </a:t>
            </a:r>
            <a:r>
              <a:rPr lang="da-DK" dirty="0" err="1" smtClean="0"/>
              <a:t>entrepreneurial</a:t>
            </a:r>
            <a:r>
              <a:rPr lang="da-DK" dirty="0" smtClean="0"/>
              <a:t> on a niche </a:t>
            </a:r>
            <a:r>
              <a:rPr lang="da-DK" dirty="0" err="1" smtClean="0"/>
              <a:t>market</a:t>
            </a:r>
            <a:r>
              <a:rPr lang="da-DK" dirty="0" smtClean="0"/>
              <a:t> in </a:t>
            </a:r>
            <a:r>
              <a:rPr lang="da-DK" dirty="0" err="1" smtClean="0"/>
              <a:t>Iceland</a:t>
            </a:r>
            <a:r>
              <a:rPr lang="da-DK" dirty="0" smtClean="0"/>
              <a:t>. </a:t>
            </a:r>
            <a:endParaRPr lang="da-DK" dirty="0" smtClean="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06676" y="6010275"/>
            <a:ext cx="1314450" cy="603250"/>
          </a:xfrm>
          <a:prstGeom prst="rect">
            <a:avLst/>
          </a:prstGeom>
          <a:noFill/>
          <a:ln>
            <a:noFill/>
          </a:ln>
        </p:spPr>
      </p:pic>
    </p:spTree>
    <p:extLst>
      <p:ext uri="{BB962C8B-B14F-4D97-AF65-F5344CB8AC3E}">
        <p14:creationId xmlns:p14="http://schemas.microsoft.com/office/powerpoint/2010/main" val="68337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Travel </a:t>
            </a:r>
            <a:r>
              <a:rPr lang="da-DK" dirty="0" err="1" smtClean="0"/>
              <a:t>agency</a:t>
            </a:r>
            <a:r>
              <a:rPr lang="da-DK" dirty="0" smtClean="0"/>
              <a:t> in </a:t>
            </a:r>
            <a:r>
              <a:rPr lang="da-DK" dirty="0" err="1" smtClean="0"/>
              <a:t>Iceland</a:t>
            </a:r>
            <a:endParaRPr lang="da-DK" dirty="0"/>
          </a:p>
        </p:txBody>
      </p:sp>
      <p:sp>
        <p:nvSpPr>
          <p:cNvPr id="3" name="Pladsholder til indhold 2"/>
          <p:cNvSpPr>
            <a:spLocks noGrp="1"/>
          </p:cNvSpPr>
          <p:nvPr>
            <p:ph idx="1"/>
          </p:nvPr>
        </p:nvSpPr>
        <p:spPr/>
        <p:txBody>
          <a:bodyPr/>
          <a:lstStyle/>
          <a:p>
            <a:pPr marL="0" indent="0">
              <a:buNone/>
            </a:pPr>
            <a:r>
              <a:rPr lang="da-DK" dirty="0" err="1"/>
              <a:t>Pre</a:t>
            </a:r>
            <a:r>
              <a:rPr lang="da-DK" dirty="0"/>
              <a:t> </a:t>
            </a:r>
            <a:r>
              <a:rPr lang="da-DK" dirty="0" err="1"/>
              <a:t>Covid</a:t>
            </a:r>
            <a:r>
              <a:rPr lang="da-DK" dirty="0"/>
              <a:t>: </a:t>
            </a:r>
          </a:p>
          <a:p>
            <a:pPr marL="0" indent="0">
              <a:buNone/>
            </a:pPr>
            <a:r>
              <a:rPr lang="da-DK" dirty="0" err="1" smtClean="0"/>
              <a:t>Employees</a:t>
            </a:r>
            <a:r>
              <a:rPr lang="da-DK" dirty="0" smtClean="0"/>
              <a:t> 160, PM 15-25% </a:t>
            </a:r>
            <a:r>
              <a:rPr lang="da-DK" dirty="0" err="1" smtClean="0"/>
              <a:t>vertical</a:t>
            </a:r>
            <a:r>
              <a:rPr lang="da-DK" dirty="0" smtClean="0"/>
              <a:t> </a:t>
            </a:r>
            <a:r>
              <a:rPr lang="da-DK" dirty="0" err="1"/>
              <a:t>value</a:t>
            </a:r>
            <a:r>
              <a:rPr lang="da-DK" dirty="0"/>
              <a:t> </a:t>
            </a:r>
            <a:r>
              <a:rPr lang="da-DK" dirty="0" err="1"/>
              <a:t>chain</a:t>
            </a:r>
            <a:r>
              <a:rPr lang="da-DK" dirty="0"/>
              <a:t> – </a:t>
            </a:r>
            <a:r>
              <a:rPr lang="da-DK" dirty="0" err="1"/>
              <a:t>classical</a:t>
            </a:r>
            <a:r>
              <a:rPr lang="da-DK" dirty="0"/>
              <a:t> B2B distribution – 24 </a:t>
            </a:r>
            <a:r>
              <a:rPr lang="da-DK" dirty="0" err="1"/>
              <a:t>months</a:t>
            </a:r>
            <a:r>
              <a:rPr lang="da-DK" dirty="0"/>
              <a:t> </a:t>
            </a:r>
            <a:r>
              <a:rPr lang="da-DK" dirty="0" err="1"/>
              <a:t>contract</a:t>
            </a:r>
            <a:r>
              <a:rPr lang="da-DK" dirty="0"/>
              <a:t> </a:t>
            </a:r>
            <a:r>
              <a:rPr lang="da-DK" dirty="0" err="1"/>
              <a:t>horizon</a:t>
            </a:r>
            <a:r>
              <a:rPr lang="da-DK" dirty="0"/>
              <a:t>. </a:t>
            </a:r>
          </a:p>
          <a:p>
            <a:pPr marL="0" indent="0">
              <a:buNone/>
            </a:pPr>
            <a:r>
              <a:rPr lang="da-DK" dirty="0"/>
              <a:t>Zero gearing </a:t>
            </a:r>
            <a:r>
              <a:rPr lang="da-DK" dirty="0" err="1"/>
              <a:t>precovid</a:t>
            </a:r>
            <a:r>
              <a:rPr lang="da-DK" dirty="0"/>
              <a:t>, </a:t>
            </a:r>
            <a:r>
              <a:rPr lang="da-DK" dirty="0" err="1"/>
              <a:t>high</a:t>
            </a:r>
            <a:r>
              <a:rPr lang="da-DK" dirty="0"/>
              <a:t> </a:t>
            </a:r>
            <a:r>
              <a:rPr lang="da-DK" dirty="0" err="1"/>
              <a:t>equity</a:t>
            </a:r>
            <a:r>
              <a:rPr lang="da-DK" dirty="0"/>
              <a:t>, </a:t>
            </a:r>
            <a:r>
              <a:rPr lang="da-DK" dirty="0" err="1"/>
              <a:t>growth</a:t>
            </a:r>
            <a:r>
              <a:rPr lang="da-DK" dirty="0"/>
              <a:t> </a:t>
            </a:r>
            <a:r>
              <a:rPr lang="da-DK" dirty="0" err="1"/>
              <a:t>market</a:t>
            </a:r>
            <a:r>
              <a:rPr lang="da-DK" dirty="0"/>
              <a:t>. </a:t>
            </a:r>
          </a:p>
          <a:p>
            <a:pPr marL="0" indent="0">
              <a:buNone/>
            </a:pPr>
            <a:r>
              <a:rPr lang="da-DK" dirty="0"/>
              <a:t>Classic </a:t>
            </a:r>
            <a:r>
              <a:rPr lang="da-DK" dirty="0" err="1"/>
              <a:t>multifunctional</a:t>
            </a:r>
            <a:r>
              <a:rPr lang="da-DK" dirty="0"/>
              <a:t> </a:t>
            </a:r>
            <a:r>
              <a:rPr lang="da-DK" dirty="0" err="1"/>
              <a:t>organisational</a:t>
            </a:r>
            <a:r>
              <a:rPr lang="da-DK" dirty="0"/>
              <a:t> </a:t>
            </a:r>
            <a:r>
              <a:rPr lang="da-DK" dirty="0" err="1"/>
              <a:t>structure</a:t>
            </a:r>
            <a:r>
              <a:rPr lang="da-DK" dirty="0"/>
              <a:t>, long </a:t>
            </a:r>
            <a:r>
              <a:rPr lang="da-DK" dirty="0" err="1"/>
              <a:t>strategic</a:t>
            </a:r>
            <a:r>
              <a:rPr lang="da-DK" dirty="0"/>
              <a:t> </a:t>
            </a:r>
            <a:r>
              <a:rPr lang="da-DK" dirty="0" err="1"/>
              <a:t>horizon</a:t>
            </a:r>
            <a:r>
              <a:rPr lang="da-DK" dirty="0"/>
              <a:t>. </a:t>
            </a:r>
            <a:r>
              <a:rPr lang="da-DK" dirty="0" err="1"/>
              <a:t>Rigidity</a:t>
            </a:r>
            <a:r>
              <a:rPr lang="da-DK" dirty="0"/>
              <a:t>, </a:t>
            </a:r>
            <a:r>
              <a:rPr lang="da-DK" dirty="0" err="1"/>
              <a:t>high</a:t>
            </a:r>
            <a:r>
              <a:rPr lang="da-DK" dirty="0"/>
              <a:t> </a:t>
            </a:r>
            <a:r>
              <a:rPr lang="da-DK" dirty="0" err="1"/>
              <a:t>value</a:t>
            </a:r>
            <a:r>
              <a:rPr lang="da-DK" dirty="0"/>
              <a:t> </a:t>
            </a:r>
            <a:r>
              <a:rPr lang="da-DK" dirty="0" err="1"/>
              <a:t>accounts</a:t>
            </a:r>
            <a:r>
              <a:rPr lang="da-DK" dirty="0"/>
              <a:t>.  </a:t>
            </a:r>
          </a:p>
          <a:p>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596402" y="6176963"/>
            <a:ext cx="1314450" cy="603250"/>
          </a:xfrm>
          <a:prstGeom prst="rect">
            <a:avLst/>
          </a:prstGeom>
          <a:noFill/>
          <a:ln>
            <a:noFill/>
          </a:ln>
        </p:spPr>
      </p:pic>
    </p:spTree>
    <p:extLst>
      <p:ext uri="{BB962C8B-B14F-4D97-AF65-F5344CB8AC3E}">
        <p14:creationId xmlns:p14="http://schemas.microsoft.com/office/powerpoint/2010/main" val="896782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During</a:t>
            </a:r>
            <a:r>
              <a:rPr lang="da-DK" dirty="0" smtClean="0"/>
              <a:t> </a:t>
            </a:r>
            <a:r>
              <a:rPr lang="da-DK" dirty="0" err="1" smtClean="0"/>
              <a:t>covid</a:t>
            </a:r>
            <a:endParaRPr lang="da-DK" dirty="0"/>
          </a:p>
        </p:txBody>
      </p:sp>
      <p:sp>
        <p:nvSpPr>
          <p:cNvPr id="3" name="Pladsholder til indhold 2"/>
          <p:cNvSpPr>
            <a:spLocks noGrp="1"/>
          </p:cNvSpPr>
          <p:nvPr>
            <p:ph idx="1"/>
          </p:nvPr>
        </p:nvSpPr>
        <p:spPr/>
        <p:txBody>
          <a:bodyPr/>
          <a:lstStyle/>
          <a:p>
            <a:pPr marL="0" indent="0">
              <a:buNone/>
            </a:pPr>
            <a:r>
              <a:rPr lang="da-DK" dirty="0" err="1" smtClean="0"/>
              <a:t>Layoffs</a:t>
            </a:r>
            <a:r>
              <a:rPr lang="da-DK" dirty="0" smtClean="0"/>
              <a:t>, </a:t>
            </a:r>
            <a:r>
              <a:rPr lang="da-DK" dirty="0" err="1" smtClean="0"/>
              <a:t>structural</a:t>
            </a:r>
            <a:r>
              <a:rPr lang="da-DK" dirty="0" smtClean="0"/>
              <a:t> </a:t>
            </a:r>
            <a:r>
              <a:rPr lang="da-DK" dirty="0" err="1" smtClean="0"/>
              <a:t>changes</a:t>
            </a:r>
            <a:r>
              <a:rPr lang="da-DK" dirty="0" smtClean="0"/>
              <a:t>, </a:t>
            </a:r>
            <a:r>
              <a:rPr lang="da-DK" dirty="0" err="1" smtClean="0"/>
              <a:t>strategic</a:t>
            </a:r>
            <a:r>
              <a:rPr lang="da-DK" dirty="0" smtClean="0"/>
              <a:t> </a:t>
            </a:r>
            <a:r>
              <a:rPr lang="da-DK" dirty="0" err="1" smtClean="0"/>
              <a:t>horison</a:t>
            </a:r>
            <a:r>
              <a:rPr lang="da-DK" dirty="0" smtClean="0"/>
              <a:t>, </a:t>
            </a:r>
            <a:r>
              <a:rPr lang="da-DK" dirty="0" err="1" smtClean="0"/>
              <a:t>equity</a:t>
            </a:r>
            <a:r>
              <a:rPr lang="da-DK" dirty="0" smtClean="0"/>
              <a:t> and </a:t>
            </a:r>
            <a:r>
              <a:rPr lang="da-DK" dirty="0" err="1" smtClean="0"/>
              <a:t>ownership</a:t>
            </a:r>
            <a:r>
              <a:rPr lang="da-DK" dirty="0" smtClean="0"/>
              <a:t>. </a:t>
            </a:r>
          </a:p>
          <a:p>
            <a:pPr marL="0" indent="0">
              <a:buNone/>
            </a:pPr>
            <a:endParaRPr lang="da-DK" dirty="0"/>
          </a:p>
          <a:p>
            <a:pPr marL="0" indent="0">
              <a:buNone/>
            </a:pPr>
            <a:r>
              <a:rPr lang="da-DK" dirty="0" err="1" smtClean="0"/>
              <a:t>Employee</a:t>
            </a:r>
            <a:r>
              <a:rPr lang="da-DK" dirty="0" smtClean="0"/>
              <a:t> positions from 122 to 20. </a:t>
            </a:r>
          </a:p>
          <a:p>
            <a:pPr marL="0" indent="0">
              <a:buNone/>
            </a:pPr>
            <a:r>
              <a:rPr lang="da-DK" dirty="0" err="1" smtClean="0"/>
              <a:t>Primary</a:t>
            </a:r>
            <a:r>
              <a:rPr lang="da-DK" dirty="0" smtClean="0"/>
              <a:t> </a:t>
            </a:r>
            <a:r>
              <a:rPr lang="da-DK" dirty="0" err="1" smtClean="0"/>
              <a:t>focus</a:t>
            </a:r>
            <a:r>
              <a:rPr lang="da-DK" dirty="0" smtClean="0"/>
              <a:t> on </a:t>
            </a:r>
            <a:r>
              <a:rPr lang="da-DK" dirty="0" err="1" smtClean="0"/>
              <a:t>account</a:t>
            </a:r>
            <a:r>
              <a:rPr lang="da-DK" dirty="0" smtClean="0"/>
              <a:t> managers, </a:t>
            </a:r>
            <a:r>
              <a:rPr lang="da-DK" dirty="0" err="1" smtClean="0"/>
              <a:t>protecting</a:t>
            </a:r>
            <a:r>
              <a:rPr lang="da-DK" dirty="0" smtClean="0"/>
              <a:t> large business </a:t>
            </a:r>
            <a:r>
              <a:rPr lang="da-DK" dirty="0" err="1" smtClean="0"/>
              <a:t>accounts</a:t>
            </a:r>
            <a:r>
              <a:rPr lang="da-DK" dirty="0" smtClean="0"/>
              <a:t>, </a:t>
            </a:r>
            <a:r>
              <a:rPr lang="da-DK" dirty="0" err="1" smtClean="0"/>
              <a:t>wholesalers</a:t>
            </a:r>
            <a:r>
              <a:rPr lang="da-DK" dirty="0" smtClean="0"/>
              <a:t>, </a:t>
            </a:r>
            <a:r>
              <a:rPr lang="da-DK" dirty="0" err="1" smtClean="0"/>
              <a:t>vouching</a:t>
            </a:r>
            <a:r>
              <a:rPr lang="da-DK" dirty="0" smtClean="0"/>
              <a:t>, </a:t>
            </a:r>
            <a:r>
              <a:rPr lang="da-DK" dirty="0" err="1" smtClean="0"/>
              <a:t>postponing</a:t>
            </a:r>
            <a:r>
              <a:rPr lang="da-DK" dirty="0" smtClean="0"/>
              <a:t>, </a:t>
            </a:r>
            <a:r>
              <a:rPr lang="da-DK" dirty="0" err="1" smtClean="0"/>
              <a:t>avoiding</a:t>
            </a:r>
            <a:r>
              <a:rPr lang="da-DK" dirty="0" smtClean="0"/>
              <a:t> </a:t>
            </a:r>
            <a:r>
              <a:rPr lang="da-DK" dirty="0" err="1" smtClean="0"/>
              <a:t>refunding</a:t>
            </a:r>
            <a:r>
              <a:rPr lang="da-DK" dirty="0" smtClean="0"/>
              <a:t>. </a:t>
            </a:r>
          </a:p>
          <a:p>
            <a:pPr marL="0" indent="0">
              <a:buNone/>
            </a:pPr>
            <a:endParaRPr lang="da-DK" dirty="0"/>
          </a:p>
          <a:p>
            <a:pPr marL="0" indent="0">
              <a:buNone/>
            </a:pPr>
            <a:r>
              <a:rPr lang="en-US" i="1" dirty="0" smtClean="0"/>
              <a:t>“We were </a:t>
            </a:r>
            <a:r>
              <a:rPr lang="en-US" i="1" dirty="0"/>
              <a:t>focusing on keeping those employees on, that were responsible for the accounts, the contacts and the business relations that are vital for the </a:t>
            </a:r>
            <a:r>
              <a:rPr lang="en-US" i="1" dirty="0" smtClean="0"/>
              <a:t>company” </a:t>
            </a:r>
            <a:endParaRPr lang="da-DK" i="1" dirty="0"/>
          </a:p>
          <a:p>
            <a:pPr marL="0" indent="0">
              <a:buNone/>
            </a:pPr>
            <a:endParaRPr lang="da-DK" dirty="0"/>
          </a:p>
        </p:txBody>
      </p:sp>
      <p:pic>
        <p:nvPicPr>
          <p:cNvPr id="4" name="Billede 3" descr="eaDania.dk"/>
          <p:cNvPicPr/>
          <p:nvPr/>
        </p:nvPicPr>
        <p:blipFill>
          <a:blip r:link="rId2">
            <a:extLst>
              <a:ext uri="{28A0092B-C50C-407E-A947-70E740481C1C}">
                <a14:useLocalDpi xmlns:a14="http://schemas.microsoft.com/office/drawing/2010/main" val="0"/>
              </a:ext>
            </a:extLst>
          </a:blip>
          <a:srcRect/>
          <a:stretch>
            <a:fillRect/>
          </a:stretch>
        </p:blipFill>
        <p:spPr bwMode="auto">
          <a:xfrm>
            <a:off x="10696575" y="6010275"/>
            <a:ext cx="1314450" cy="603250"/>
          </a:xfrm>
          <a:prstGeom prst="rect">
            <a:avLst/>
          </a:prstGeom>
          <a:noFill/>
          <a:ln>
            <a:noFill/>
          </a:ln>
        </p:spPr>
      </p:pic>
    </p:spTree>
    <p:extLst>
      <p:ext uri="{BB962C8B-B14F-4D97-AF65-F5344CB8AC3E}">
        <p14:creationId xmlns:p14="http://schemas.microsoft.com/office/powerpoint/2010/main" val="890135486"/>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TotalTime>
  <Words>1404</Words>
  <Application>Microsoft Office PowerPoint</Application>
  <PresentationFormat>Widescreen</PresentationFormat>
  <Paragraphs>84</Paragraphs>
  <Slides>18</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18</vt:i4>
      </vt:variant>
    </vt:vector>
  </HeadingPairs>
  <TitlesOfParts>
    <vt:vector size="22" baseType="lpstr">
      <vt:lpstr>Arial</vt:lpstr>
      <vt:lpstr>Calibri</vt:lpstr>
      <vt:lpstr>Calibri Light</vt:lpstr>
      <vt:lpstr>Office-tema</vt:lpstr>
      <vt:lpstr>Jumpstarting tourism post Covid 19</vt:lpstr>
      <vt:lpstr>Collaborative research project Denmark, Iceland &amp; Latvia</vt:lpstr>
      <vt:lpstr>What are we looking for? </vt:lpstr>
      <vt:lpstr>Selection of organisations</vt:lpstr>
      <vt:lpstr>The output</vt:lpstr>
      <vt:lpstr>The method</vt:lpstr>
      <vt:lpstr>Preliminary results: 2 examples</vt:lpstr>
      <vt:lpstr>Travel agency in Iceland</vt:lpstr>
      <vt:lpstr>During covid</vt:lpstr>
      <vt:lpstr>Travel agency II Structural changes</vt:lpstr>
      <vt:lpstr>Travel agency III</vt:lpstr>
      <vt:lpstr>Travel agency preliminary conclusion</vt:lpstr>
      <vt:lpstr>Travel agency conclusion II </vt:lpstr>
      <vt:lpstr>Adventure activity company</vt:lpstr>
      <vt:lpstr>Adventure activity II </vt:lpstr>
      <vt:lpstr>Adventure activity in their own words:</vt:lpstr>
      <vt:lpstr>Adventure travel III </vt:lpstr>
      <vt:lpstr>Adventure activity 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Jumpstarting tourism post Covid 19</dc:title>
  <dc:creator>Björn Marleir Sigurjónsson</dc:creator>
  <cp:lastModifiedBy>Björn Marleir Sigurjónsson</cp:lastModifiedBy>
  <cp:revision>13</cp:revision>
  <dcterms:created xsi:type="dcterms:W3CDTF">2021-09-30T08:17:12Z</dcterms:created>
  <dcterms:modified xsi:type="dcterms:W3CDTF">2022-05-26T06:40:09Z</dcterms:modified>
</cp:coreProperties>
</file>