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0" r:id="rId2"/>
    <p:sldId id="318" r:id="rId3"/>
    <p:sldId id="322" r:id="rId4"/>
    <p:sldId id="323" r:id="rId5"/>
    <p:sldId id="324" r:id="rId6"/>
    <p:sldId id="305" r:id="rId7"/>
    <p:sldId id="334" r:id="rId8"/>
    <p:sldId id="331" r:id="rId9"/>
    <p:sldId id="335" r:id="rId10"/>
    <p:sldId id="332" r:id="rId11"/>
    <p:sldId id="330" r:id="rId12"/>
    <p:sldId id="315" r:id="rId13"/>
    <p:sldId id="325" r:id="rId14"/>
    <p:sldId id="326" r:id="rId15"/>
    <p:sldId id="317" r:id="rId16"/>
    <p:sldId id="333" r:id="rId17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73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3628">
          <p15:clr>
            <a:srgbClr val="A4A3A4"/>
          </p15:clr>
        </p15:guide>
        <p15:guide id="4" orient="horz" pos="2162">
          <p15:clr>
            <a:srgbClr val="A4A3A4"/>
          </p15:clr>
        </p15:guide>
        <p15:guide id="5" orient="horz" pos="1490">
          <p15:clr>
            <a:srgbClr val="A4A3A4"/>
          </p15:clr>
        </p15:guide>
        <p15:guide id="6" orient="horz" pos="1087">
          <p15:clr>
            <a:srgbClr val="A4A3A4"/>
          </p15:clr>
        </p15:guide>
        <p15:guide id="7" pos="5348">
          <p15:clr>
            <a:srgbClr val="A4A3A4"/>
          </p15:clr>
        </p15:guide>
        <p15:guide id="8" pos="2872">
          <p15:clr>
            <a:srgbClr val="A4A3A4"/>
          </p15:clr>
        </p15:guide>
        <p15:guide id="9" pos="383">
          <p15:clr>
            <a:srgbClr val="A4A3A4"/>
          </p15:clr>
        </p15:guide>
        <p15:guide id="10" orient="horz" pos="2905">
          <p15:clr>
            <a:srgbClr val="A4A3A4"/>
          </p15:clr>
        </p15:guide>
        <p15:guide id="11" orient="horz" pos="540">
          <p15:clr>
            <a:srgbClr val="A4A3A4"/>
          </p15:clr>
        </p15:guide>
        <p15:guide id="12" orient="horz" pos="2721">
          <p15:clr>
            <a:srgbClr val="A4A3A4"/>
          </p15:clr>
        </p15:guide>
        <p15:guide id="13" orient="horz" pos="1622">
          <p15:clr>
            <a:srgbClr val="A4A3A4"/>
          </p15:clr>
        </p15:guide>
        <p15:guide id="14" orient="horz" pos="1118">
          <p15:clr>
            <a:srgbClr val="A4A3A4"/>
          </p15:clr>
        </p15:guide>
        <p15:guide id="15" orient="horz" pos="8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64C"/>
    <a:srgbClr val="F6EB61"/>
    <a:srgbClr val="BCDC93"/>
    <a:srgbClr val="007DBA"/>
    <a:srgbClr val="869FB4"/>
    <a:srgbClr val="FA9370"/>
    <a:srgbClr val="56C26A"/>
    <a:srgbClr val="E04D7D"/>
    <a:srgbClr val="6ECEB2"/>
    <a:srgbClr val="EB4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2" autoAdjust="0"/>
    <p:restoredTop sz="94774" autoAdjust="0"/>
  </p:normalViewPr>
  <p:slideViewPr>
    <p:cSldViewPr snapToGrid="0" snapToObjects="1" showGuides="1">
      <p:cViewPr varScale="1">
        <p:scale>
          <a:sx n="132" d="100"/>
          <a:sy n="132" d="100"/>
        </p:scale>
        <p:origin x="120" y="240"/>
      </p:cViewPr>
      <p:guideLst>
        <p:guide orient="horz" pos="3873"/>
        <p:guide orient="horz" pos="720"/>
        <p:guide orient="horz" pos="3628"/>
        <p:guide orient="horz" pos="2162"/>
        <p:guide orient="horz" pos="1490"/>
        <p:guide orient="horz" pos="1087"/>
        <p:guide pos="5348"/>
        <p:guide pos="2872"/>
        <p:guide pos="383"/>
        <p:guide orient="horz" pos="2905"/>
        <p:guide orient="horz" pos="540"/>
        <p:guide orient="horz" pos="2721"/>
        <p:guide orient="horz" pos="1622"/>
        <p:guide orient="horz" pos="1118"/>
        <p:guide orient="horz" pos="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4568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30723-19E9-414F-94C4-A9383601042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B08B3-BB66-5949-8BF1-0419F2E861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7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BB4F6-C9D5-7749-B5D3-E38D4928F91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9F0D5-3A54-0F48-BA21-AF426CCFE9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B7BDC-592D-40E9-83EE-3D45E7C1148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242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B7BDC-592D-40E9-83EE-3D45E7C1148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242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B7BDC-592D-40E9-83EE-3D45E7C1148D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242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0434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30 April, 2018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blå baggrun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519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5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erød baggrun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04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CDC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45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lilla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EB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8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erø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36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1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-1" y="0"/>
            <a:ext cx="3068467" cy="5151967"/>
          </a:xfrm>
          <a:prstGeom prst="rect">
            <a:avLst/>
          </a:prstGeom>
          <a:solidFill>
            <a:srgbClr val="EB4E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4"/>
          <p:cNvSpPr>
            <a:spLocks/>
          </p:cNvSpPr>
          <p:nvPr userDrawn="1"/>
        </p:nvSpPr>
        <p:spPr>
          <a:xfrm>
            <a:off x="508468" y="322387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4595" y="617576"/>
            <a:ext cx="2408672" cy="376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Tak for din tid</a:t>
            </a:r>
            <a:endParaRPr lang="da-DK" dirty="0"/>
          </a:p>
        </p:txBody>
      </p:sp>
      <p:sp>
        <p:nvSpPr>
          <p:cNvPr id="10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369675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30 April, 2018</a:t>
            </a:fld>
            <a:r>
              <a:rPr lang="en-GB" dirty="0" smtClean="0"/>
              <a:t> </a:t>
            </a: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0" y="-16935"/>
            <a:ext cx="6121124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8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2291-1FBA-4C55-9A34-5D5610A2771D}" type="datetimeFigureOut">
              <a:rPr lang="da-DK" smtClean="0"/>
              <a:t>30-04-2018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F3DE-08B0-41C2-8ACD-736ABE102A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078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2467" cy="5176230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30 April, 2018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1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71440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30 April, 2018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34" y="-8468"/>
            <a:ext cx="9167812" cy="5184907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30 April, 2018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968" y="976046"/>
            <a:ext cx="3990520" cy="40818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4583190" y="1055188"/>
            <a:ext cx="3931200" cy="3400328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560410" y="1535979"/>
            <a:ext cx="3948090" cy="2919539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551770" y="260608"/>
            <a:ext cx="2057400" cy="273844"/>
          </a:xfrm>
        </p:spPr>
        <p:txBody>
          <a:bodyPr/>
          <a:lstStyle/>
          <a:p>
            <a:fld id="{2D4FF84C-9858-9A40-A44F-645F5AAB0447}" type="datetime3">
              <a:rPr lang="en-GB" smtClean="0"/>
              <a:t>30 April, 2018</a:t>
            </a:fld>
            <a:endParaRPr lang="da-DK"/>
          </a:p>
        </p:txBody>
      </p:sp>
      <p:sp>
        <p:nvSpPr>
          <p:cNvPr id="10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553586" y="441126"/>
            <a:ext cx="6208880" cy="273844"/>
          </a:xfrm>
        </p:spPr>
        <p:txBody>
          <a:bodyPr/>
          <a:lstStyle/>
          <a:p>
            <a:r>
              <a:rPr lang="da-DK"/>
              <a:t>Titel på præsentation</a:t>
            </a:r>
          </a:p>
        </p:txBody>
      </p:sp>
    </p:spTree>
    <p:extLst>
      <p:ext uri="{BB962C8B-B14F-4D97-AF65-F5344CB8AC3E}">
        <p14:creationId xmlns:p14="http://schemas.microsoft.com/office/powerpoint/2010/main" val="385044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551770" y="260608"/>
            <a:ext cx="2057400" cy="273844"/>
          </a:xfrm>
        </p:spPr>
        <p:txBody>
          <a:bodyPr/>
          <a:lstStyle/>
          <a:p>
            <a:fld id="{2D4FF84C-9858-9A40-A44F-645F5AAB0447}" type="datetime3">
              <a:rPr lang="en-GB" smtClean="0"/>
              <a:t>30 April, 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 på præsentation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625475" y="1578929"/>
            <a:ext cx="7884000" cy="2831841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44968" y="976046"/>
            <a:ext cx="7935330" cy="40818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215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09B0-E675-FF46-A1F1-3C211E3E34C8}" type="datetime3">
              <a:rPr lang="en-GB" smtClean="0"/>
              <a:t>30 April, 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 på præsentation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560414" y="1566143"/>
            <a:ext cx="7946701" cy="287019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44968" y="976046"/>
            <a:ext cx="7962142" cy="40818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02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1"/>
            <a:ext cx="9152468" cy="51425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baggrun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2467" cy="51762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628650" y="714790"/>
            <a:ext cx="252000" cy="27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871949"/>
            <a:ext cx="7886700" cy="396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369221"/>
            <a:ext cx="7886700" cy="3099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51770" y="26060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1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fld id="{FA10A9B1-14D2-914D-B995-50036CE5AAA2}" type="datetime3">
              <a:rPr lang="en-GB" smtClean="0"/>
              <a:t>30 April,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553586" y="441126"/>
            <a:ext cx="62088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100" b="1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/>
              <a:t>Titel </a:t>
            </a:r>
            <a:r>
              <a:rPr lang="da-DK" dirty="0" smtClean="0"/>
              <a:t>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553586" y="4722984"/>
            <a:ext cx="2057400" cy="2738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a-DK" sz="1100" b="1" smtClean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>
              <a:lnSpc>
                <a:spcPts val="1400"/>
              </a:lnSpc>
              <a:spcBef>
                <a:spcPct val="0"/>
              </a:spcBef>
            </a:pPr>
            <a:fld id="{93C8C56B-E180-4F52-B5BE-B0E36A2C74AC}" type="slidenum">
              <a:rPr lang="da-DK" smtClean="0"/>
              <a:pPr>
                <a:lnSpc>
                  <a:spcPts val="1400"/>
                </a:lnSpc>
                <a:spcBef>
                  <a:spcPct val="0"/>
                </a:spcBef>
              </a:pPr>
              <a:t>‹nr.›</a:t>
            </a:fld>
            <a:endParaRPr lang="da-DK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  <p:sldLayoutId id="2147483666" r:id="rId3"/>
    <p:sldLayoutId id="2147483667" r:id="rId4"/>
    <p:sldLayoutId id="2147483652" r:id="rId5"/>
    <p:sldLayoutId id="2147483653" r:id="rId6"/>
    <p:sldLayoutId id="2147483664" r:id="rId7"/>
    <p:sldLayoutId id="2147483654" r:id="rId8"/>
    <p:sldLayoutId id="2147483656" r:id="rId9"/>
    <p:sldLayoutId id="2147483658" r:id="rId10"/>
    <p:sldLayoutId id="2147483659" r:id="rId11"/>
    <p:sldLayoutId id="2147483655" r:id="rId12"/>
    <p:sldLayoutId id="2147483657" r:id="rId13"/>
    <p:sldLayoutId id="2147483660" r:id="rId14"/>
    <p:sldLayoutId id="2147483661" r:id="rId15"/>
    <p:sldLayoutId id="2147483663" r:id="rId16"/>
    <p:sldLayoutId id="2147483668" r:id="rId17"/>
  </p:sldLayoutIdLst>
  <p:timing>
    <p:tnLst>
      <p:par>
        <p:cTn id="1" dur="indefinite" restart="never" nodeType="tmRoot"/>
      </p:par>
    </p:tnLst>
  </p:timing>
  <p:hf hdr="0"/>
  <p:txStyles>
    <p:titleStyle>
      <a:lvl1pPr marL="0" indent="0" algn="l" defTabSz="457200" rtl="0" eaLnBrk="1" latinLnBrk="0" hangingPunct="1">
        <a:spcBef>
          <a:spcPct val="0"/>
        </a:spcBef>
        <a:buFont typeface="Arial" panose="020B0604020202020204" pitchFamily="34" charset="0"/>
        <a:buNone/>
        <a:defRPr sz="1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30. April 2018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595" y="525125"/>
            <a:ext cx="8177970" cy="466913"/>
          </a:xfrm>
        </p:spPr>
        <p:txBody>
          <a:bodyPr/>
          <a:lstStyle/>
          <a:p>
            <a:r>
              <a:rPr lang="da-DK" dirty="0" smtClean="0"/>
              <a:t>Sundhedspraksis - At blive bevidst om transfer</a:t>
            </a:r>
          </a:p>
        </p:txBody>
      </p:sp>
    </p:spTree>
    <p:extLst>
      <p:ext uri="{BB962C8B-B14F-4D97-AF65-F5344CB8AC3E}">
        <p14:creationId xmlns:p14="http://schemas.microsoft.com/office/powerpoint/2010/main" val="27574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44946" y="394035"/>
            <a:ext cx="3670404" cy="396069"/>
          </a:xfrm>
        </p:spPr>
        <p:txBody>
          <a:bodyPr/>
          <a:lstStyle/>
          <a:p>
            <a:r>
              <a:rPr lang="da-DK" dirty="0" smtClean="0"/>
              <a:t>De studerendes udsagn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4948457" y="724619"/>
            <a:ext cx="4014388" cy="3562709"/>
          </a:xfrm>
        </p:spPr>
        <p:txBody>
          <a:bodyPr/>
          <a:lstStyle/>
          <a:p>
            <a:r>
              <a:rPr lang="da-DK" sz="2000" b="1" dirty="0"/>
              <a:t>Form for transfer blev ikke afklaret, men om der var transfer blev besvaret</a:t>
            </a:r>
            <a:r>
              <a:rPr lang="da-DK" sz="2000" b="1" dirty="0" smtClean="0"/>
              <a:t>:</a:t>
            </a:r>
          </a:p>
          <a:p>
            <a:endParaRPr lang="da-DK" sz="900" b="1" dirty="0"/>
          </a:p>
          <a:p>
            <a:r>
              <a:rPr lang="da-DK" sz="2000" b="1" dirty="0"/>
              <a:t>Både ja og nej: </a:t>
            </a:r>
            <a:r>
              <a:rPr lang="da-DK" sz="2000" b="1" dirty="0" smtClean="0"/>
              <a:t/>
            </a:r>
            <a:br>
              <a:rPr lang="da-DK" sz="2000" b="1" dirty="0" smtClean="0"/>
            </a:br>
            <a:r>
              <a:rPr lang="da-DK" sz="2000" b="1" dirty="0" smtClean="0"/>
              <a:t>”</a:t>
            </a:r>
            <a:r>
              <a:rPr lang="da-DK" sz="2000" b="1" i="1" dirty="0" smtClean="0"/>
              <a:t>Delvis </a:t>
            </a:r>
            <a:r>
              <a:rPr lang="da-DK" sz="2000" b="1" i="1" dirty="0"/>
              <a:t>brug af metode som lært i </a:t>
            </a:r>
            <a:r>
              <a:rPr lang="da-DK" sz="2000" b="1" i="1" dirty="0" smtClean="0"/>
              <a:t>undervisningen</a:t>
            </a:r>
            <a:r>
              <a:rPr lang="da-DK" sz="2000" b="1" i="1" dirty="0"/>
              <a:t>.</a:t>
            </a:r>
            <a:r>
              <a:rPr lang="da-DK" sz="2000" b="1" dirty="0"/>
              <a:t/>
            </a:r>
            <a:br>
              <a:rPr lang="da-DK" sz="2000" b="1" dirty="0"/>
            </a:br>
            <a:r>
              <a:rPr lang="da-DK" sz="2000" b="1" i="1" dirty="0" smtClean="0"/>
              <a:t>Ingen transfer, </a:t>
            </a:r>
            <a:r>
              <a:rPr lang="da-DK" sz="2000" b="1" i="1" dirty="0"/>
              <a:t>da virkeligheden </a:t>
            </a:r>
            <a:r>
              <a:rPr lang="da-DK" sz="2000" b="1" i="1" dirty="0" smtClean="0"/>
              <a:t>er </a:t>
            </a:r>
            <a:r>
              <a:rPr lang="da-DK" sz="2000" b="1" i="1" dirty="0"/>
              <a:t>meget anderledes</a:t>
            </a:r>
            <a:r>
              <a:rPr lang="da-DK" sz="2000" b="1" i="1" dirty="0" smtClean="0"/>
              <a:t>.</a:t>
            </a:r>
            <a:br>
              <a:rPr lang="da-DK" sz="2000" b="1" i="1" dirty="0" smtClean="0"/>
            </a:br>
            <a:r>
              <a:rPr lang="da-DK" sz="2000" b="1" i="1" dirty="0" smtClean="0"/>
              <a:t>Alligevel transfer, </a:t>
            </a:r>
            <a:r>
              <a:rPr lang="da-DK" sz="2000" b="1" i="1" dirty="0"/>
              <a:t>når vi ser det i bakspejlet</a:t>
            </a:r>
            <a:r>
              <a:rPr lang="da-DK" sz="2000" b="1" i="1" dirty="0" smtClean="0"/>
              <a:t>.”</a:t>
            </a:r>
            <a:endParaRPr lang="da-DK" sz="2000" b="1" i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77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09B0-E675-FF46-A1F1-3C211E3E34C8}" type="datetime3">
              <a:rPr lang="en-GB" smtClean="0"/>
              <a:t>30 April, 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11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400" dirty="0" smtClean="0"/>
              <a:t>De studerendes kobling til praksis kan forblive inden for en skolesammenhæng – uden egentlig relation til praksis.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400" dirty="0" smtClean="0"/>
              <a:t>Opfølgning kan medvirke til øget transfer – og dermed indsigt i betingelserne for transfer af viden i praksis.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400" dirty="0" smtClean="0"/>
              <a:t>Der skal mere træning og bearbejdning til før den studerende oplever at viden og redskaber kan anvendes i praksis.</a:t>
            </a:r>
            <a:endParaRPr lang="da-DK" sz="18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4968" y="802258"/>
            <a:ext cx="7962142" cy="581974"/>
          </a:xfrm>
        </p:spPr>
        <p:txBody>
          <a:bodyPr/>
          <a:lstStyle/>
          <a:p>
            <a:r>
              <a:rPr lang="da-DK" dirty="0" smtClean="0"/>
              <a:t>opmærksomhedspunkter</a:t>
            </a:r>
            <a:endParaRPr lang="da-D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89" y="-888"/>
            <a:ext cx="285273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7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4595" y="651573"/>
            <a:ext cx="2307072" cy="282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Tak for din tid</a:t>
            </a:r>
            <a:endParaRPr lang="da-DK" dirty="0"/>
          </a:p>
        </p:txBody>
      </p:sp>
      <p:sp>
        <p:nvSpPr>
          <p:cNvPr id="8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372510"/>
            <a:ext cx="2057400" cy="27384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34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At blive bevidst om transfer – sundhedspædagogik og kommunikation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369220"/>
            <a:ext cx="7886700" cy="3358055"/>
          </a:xfrm>
        </p:spPr>
        <p:txBody>
          <a:bodyPr>
            <a:normAutofit/>
          </a:bodyPr>
          <a:lstStyle/>
          <a:p>
            <a:endParaRPr lang="da-DK" sz="2500" b="1" dirty="0" smtClean="0"/>
          </a:p>
          <a:p>
            <a:r>
              <a:rPr lang="da-DK" sz="2500" b="1" dirty="0" smtClean="0"/>
              <a:t>Didaktiske overvejelser</a:t>
            </a:r>
          </a:p>
          <a:p>
            <a:r>
              <a:rPr lang="da-DK" sz="2500" dirty="0" smtClean="0"/>
              <a:t>At blive bevidst om begrebet transfer </a:t>
            </a:r>
            <a:br>
              <a:rPr lang="da-DK" sz="2500" dirty="0" smtClean="0"/>
            </a:br>
            <a:r>
              <a:rPr lang="da-DK" sz="2500" dirty="0" smtClean="0"/>
              <a:t>i faget Sundhedspædagogik </a:t>
            </a:r>
            <a:r>
              <a:rPr lang="da-DK" sz="2500" dirty="0"/>
              <a:t>og </a:t>
            </a:r>
            <a:r>
              <a:rPr lang="da-DK" sz="2500" dirty="0" smtClean="0"/>
              <a:t>kommunikation, </a:t>
            </a:r>
            <a:br>
              <a:rPr lang="da-DK" sz="2500" dirty="0" smtClean="0"/>
            </a:br>
            <a:r>
              <a:rPr lang="da-DK" sz="2500" dirty="0" smtClean="0"/>
              <a:t>ved at arbejde med Brugerinddragende kommunikation.</a:t>
            </a:r>
          </a:p>
          <a:p>
            <a:endParaRPr lang="da-DK" sz="25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155">
            <a:off x="-148029" y="-155531"/>
            <a:ext cx="1627465" cy="151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sz="2800" b="1" dirty="0"/>
              <a:t/>
            </a:r>
            <a:br>
              <a:rPr lang="da-DK" sz="2800" b="1" dirty="0"/>
            </a:br>
            <a:r>
              <a:rPr lang="da-DK" sz="2800" b="1" dirty="0" smtClean="0"/>
              <a:t>handlinger: </a:t>
            </a:r>
            <a:r>
              <a:rPr lang="da-DK" sz="2200" dirty="0" smtClean="0"/>
              <a:t>Afprøv </a:t>
            </a:r>
            <a:r>
              <a:rPr lang="da-DK" sz="2200" dirty="0"/>
              <a:t>personcentreret kommunikation </a:t>
            </a:r>
            <a:r>
              <a:rPr lang="da-DK" sz="2200" dirty="0" smtClean="0"/>
              <a:t/>
            </a:r>
            <a:br>
              <a:rPr lang="da-DK" sz="2200" dirty="0" smtClean="0"/>
            </a:br>
            <a:r>
              <a:rPr lang="da-DK" sz="2200" dirty="0" smtClean="0"/>
              <a:t>og analyser </a:t>
            </a:r>
            <a:r>
              <a:rPr lang="da-DK" sz="2200" dirty="0"/>
              <a:t>dialogen </a:t>
            </a:r>
            <a:r>
              <a:rPr lang="da-DK" sz="2200" dirty="0" smtClean="0"/>
              <a:t>skriftligt</a:t>
            </a:r>
            <a:endParaRPr lang="da-DK" sz="2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362973"/>
            <a:ext cx="8229600" cy="314864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800" b="1" dirty="0"/>
              <a:t>Aftal</a:t>
            </a:r>
            <a:r>
              <a:rPr lang="da-DK" sz="1800" dirty="0"/>
              <a:t> med en </a:t>
            </a:r>
            <a:r>
              <a:rPr lang="da-DK" sz="1800" dirty="0" smtClean="0"/>
              <a:t>borger og </a:t>
            </a:r>
            <a:r>
              <a:rPr lang="da-DK" sz="1800" b="1" dirty="0" smtClean="0"/>
              <a:t>Afprøv</a:t>
            </a:r>
            <a:r>
              <a:rPr lang="da-DK" sz="1800" dirty="0" smtClean="0"/>
              <a:t> </a:t>
            </a:r>
            <a:r>
              <a:rPr lang="da-DK" sz="1800" dirty="0"/>
              <a:t>de 3 </a:t>
            </a:r>
            <a:r>
              <a:rPr lang="da-DK" sz="1800" dirty="0" smtClean="0"/>
              <a:t>kommunikationsredskaber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800" b="1" dirty="0" smtClean="0"/>
              <a:t>Udlever</a:t>
            </a:r>
            <a:r>
              <a:rPr lang="da-DK" sz="1800" dirty="0" smtClean="0"/>
              <a:t> </a:t>
            </a:r>
            <a:r>
              <a:rPr lang="da-DK" sz="1800" dirty="0"/>
              <a:t>de 3 redskaber inden samtalen, så borgeren kan forberede </a:t>
            </a:r>
            <a:r>
              <a:rPr lang="da-DK" sz="1800" dirty="0" smtClean="0"/>
              <a:t>sig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800" b="1" dirty="0" smtClean="0"/>
              <a:t>Afhold </a:t>
            </a:r>
            <a:r>
              <a:rPr lang="da-DK" sz="1800" dirty="0"/>
              <a:t>samtalen. Det tager ca. 1 </a:t>
            </a:r>
            <a:r>
              <a:rPr lang="da-DK" sz="1800" dirty="0" smtClean="0"/>
              <a:t>time</a:t>
            </a:r>
            <a:r>
              <a:rPr lang="da-DK" sz="1800" dirty="0"/>
              <a:t> </a:t>
            </a:r>
            <a:r>
              <a:rPr lang="da-DK" sz="1800" dirty="0" smtClean="0"/>
              <a:t>og </a:t>
            </a:r>
            <a:r>
              <a:rPr lang="da-DK" sz="1800" b="1" dirty="0" smtClean="0"/>
              <a:t>optag</a:t>
            </a:r>
            <a:r>
              <a:rPr lang="da-DK" sz="1800" dirty="0" smtClean="0"/>
              <a:t> samtalen </a:t>
            </a:r>
            <a:r>
              <a:rPr lang="da-DK" sz="1800" dirty="0"/>
              <a:t>hvis du må</a:t>
            </a:r>
            <a:r>
              <a:rPr lang="da-DK" sz="1800" dirty="0" smtClean="0"/>
              <a:t>.</a:t>
            </a:r>
            <a:endParaRPr lang="da-DK" sz="1800" dirty="0"/>
          </a:p>
          <a:p>
            <a:pPr marL="285750" lvl="1">
              <a:buFont typeface="Wingdings" panose="05000000000000000000" pitchFamily="2" charset="2"/>
              <a:buChar char="Ø"/>
            </a:pPr>
            <a:r>
              <a:rPr lang="da-DK" sz="1800" b="1" dirty="0"/>
              <a:t>Beskriv og analyser </a:t>
            </a:r>
            <a:r>
              <a:rPr lang="da-DK" sz="1800" dirty="0"/>
              <a:t>samtalen ud fra Vibeke Zoffmanns teorier </a:t>
            </a:r>
            <a:r>
              <a:rPr lang="da-DK" sz="1800" dirty="0" smtClean="0"/>
              <a:t>(max</a:t>
            </a:r>
            <a:r>
              <a:rPr lang="da-DK" sz="1800" dirty="0"/>
              <a:t>. </a:t>
            </a:r>
            <a:r>
              <a:rPr lang="da-DK" sz="1800" dirty="0" smtClean="0"/>
              <a:t>3 sider)</a:t>
            </a:r>
            <a:endParaRPr lang="da-DK" sz="1800" dirty="0"/>
          </a:p>
          <a:p>
            <a:pPr marL="857250" lvl="1" indent="-457200">
              <a:buFont typeface="+mj-lt"/>
              <a:buAutoNum type="alphaLcPeriod"/>
            </a:pPr>
            <a:r>
              <a:rPr lang="da-DK" sz="1800" b="1" dirty="0" smtClean="0"/>
              <a:t>Hent </a:t>
            </a:r>
            <a:r>
              <a:rPr lang="da-DK" sz="1800" b="1" dirty="0"/>
              <a:t>citater og </a:t>
            </a:r>
            <a:r>
              <a:rPr lang="da-DK" sz="1800" b="1" dirty="0" smtClean="0"/>
              <a:t>beskriv, </a:t>
            </a:r>
            <a:r>
              <a:rPr lang="da-DK" sz="1800" dirty="0"/>
              <a:t>hvor du </a:t>
            </a:r>
            <a:r>
              <a:rPr lang="da-DK" sz="1800" dirty="0" smtClean="0"/>
              <a:t>var: ”jeg-du-personcentreret”,</a:t>
            </a:r>
            <a:r>
              <a:rPr lang="da-DK" sz="1800" dirty="0"/>
              <a:t>  </a:t>
            </a:r>
            <a:r>
              <a:rPr lang="da-DK" sz="1800" dirty="0" smtClean="0"/>
              <a:t>”jeg-du- uklar” og/ eller ”jeg-du-dominerende” </a:t>
            </a:r>
            <a:r>
              <a:rPr lang="da-DK" sz="1800" dirty="0"/>
              <a:t>i samtalen</a:t>
            </a:r>
          </a:p>
          <a:p>
            <a:pPr marL="857250" lvl="1" indent="-457200">
              <a:buFont typeface="+mj-lt"/>
              <a:buAutoNum type="alphaLcPeriod"/>
            </a:pPr>
            <a:r>
              <a:rPr lang="da-DK" sz="1800" b="1" dirty="0" smtClean="0"/>
              <a:t>Beskriv </a:t>
            </a:r>
            <a:r>
              <a:rPr lang="da-DK" sz="1800" b="1" dirty="0"/>
              <a:t>og analyser </a:t>
            </a:r>
            <a:r>
              <a:rPr lang="da-DK" sz="1800" dirty="0"/>
              <a:t>dine </a:t>
            </a:r>
            <a:r>
              <a:rPr lang="da-DK" sz="1800" dirty="0" smtClean="0"/>
              <a:t>spørgsmålstyper</a:t>
            </a:r>
          </a:p>
          <a:p>
            <a:pPr marL="1257300" lvl="2" indent="-457200">
              <a:buFont typeface="+mj-lt"/>
              <a:buAutoNum type="alphaLcPeriod"/>
            </a:pPr>
            <a:r>
              <a:rPr lang="da-DK" sz="1800" dirty="0"/>
              <a:t>H</a:t>
            </a:r>
            <a:r>
              <a:rPr lang="da-DK" sz="1800" dirty="0" smtClean="0"/>
              <a:t>vordan </a:t>
            </a:r>
            <a:r>
              <a:rPr lang="da-DK" sz="1800" dirty="0"/>
              <a:t>spurgte du ind</a:t>
            </a:r>
            <a:r>
              <a:rPr lang="da-DK" sz="1800" dirty="0" smtClean="0"/>
              <a:t>? - Hvor </a:t>
            </a:r>
            <a:r>
              <a:rPr lang="da-DK" sz="1800" dirty="0"/>
              <a:t>meget talte du </a:t>
            </a:r>
            <a:r>
              <a:rPr lang="da-DK" sz="1800" dirty="0" smtClean="0"/>
              <a:t>- Hvordan </a:t>
            </a:r>
            <a:r>
              <a:rPr lang="da-DK" sz="1800" dirty="0"/>
              <a:t>anvendte du pauser i samtalen?</a:t>
            </a:r>
          </a:p>
          <a:p>
            <a:pPr marL="914400" lvl="1" indent="-514350">
              <a:buFont typeface="+mj-lt"/>
              <a:buAutoNum type="alphaLcPeriod"/>
            </a:pPr>
            <a:endParaRPr lang="da-DK" sz="1600" dirty="0" smtClean="0"/>
          </a:p>
        </p:txBody>
      </p:sp>
    </p:spTree>
    <p:extLst>
      <p:ext uri="{BB962C8B-B14F-4D97-AF65-F5344CB8AC3E}">
        <p14:creationId xmlns:p14="http://schemas.microsoft.com/office/powerpoint/2010/main" val="1677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15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sz="1800" dirty="0" smtClean="0"/>
              <a:t>Beskrive </a:t>
            </a:r>
            <a:r>
              <a:rPr lang="da-DK" sz="1800" dirty="0"/>
              <a:t>hvordan </a:t>
            </a:r>
            <a:r>
              <a:rPr lang="da-DK" sz="1800" dirty="0" smtClean="0"/>
              <a:t>opgaven om brugerinddragende kommunikation  (d. 15/3)  </a:t>
            </a:r>
            <a:r>
              <a:rPr lang="da-DK" sz="1800" dirty="0"/>
              <a:t>har påvirket jeres mulighed for transfer og læring. </a:t>
            </a:r>
          </a:p>
          <a:p>
            <a:r>
              <a:rPr lang="da-DK" sz="1800" dirty="0">
                <a:solidFill>
                  <a:srgbClr val="FF0000"/>
                </a:solidFill>
              </a:rPr>
              <a:t>Hvilken form for transfer var det</a:t>
            </a:r>
            <a:r>
              <a:rPr lang="da-DK" sz="1800" dirty="0" smtClean="0">
                <a:solidFill>
                  <a:srgbClr val="FF0000"/>
                </a:solidFill>
              </a:rPr>
              <a:t>? - Hvordan </a:t>
            </a:r>
            <a:r>
              <a:rPr lang="da-DK" sz="1800" dirty="0">
                <a:solidFill>
                  <a:srgbClr val="FF0000"/>
                </a:solidFill>
              </a:rPr>
              <a:t>forløb det? </a:t>
            </a:r>
            <a:r>
              <a:rPr lang="da-DK" sz="1800" dirty="0" smtClean="0">
                <a:solidFill>
                  <a:srgbClr val="FF0000"/>
                </a:solidFill>
              </a:rPr>
              <a:t>- Hvilke </a:t>
            </a:r>
            <a:r>
              <a:rPr lang="da-DK" sz="1800" dirty="0">
                <a:solidFill>
                  <a:srgbClr val="FF0000"/>
                </a:solidFill>
              </a:rPr>
              <a:t>udfordringer havde du? </a:t>
            </a:r>
          </a:p>
          <a:p>
            <a:endParaRPr lang="da-DK" sz="1800" dirty="0"/>
          </a:p>
          <a:p>
            <a:r>
              <a:rPr lang="da-DK" sz="1800" dirty="0"/>
              <a:t>Hvor skal I anvende det I </a:t>
            </a:r>
            <a:r>
              <a:rPr lang="da-DK" sz="1800" dirty="0" smtClean="0"/>
              <a:t>lærer?</a:t>
            </a:r>
          </a:p>
          <a:p>
            <a:r>
              <a:rPr lang="da-DK" sz="1800" dirty="0" smtClean="0"/>
              <a:t>Hvad </a:t>
            </a:r>
            <a:r>
              <a:rPr lang="da-DK" sz="1800" dirty="0"/>
              <a:t>er jeres forudsætninger for at lære og anvende? (Hvem er eleven?)</a:t>
            </a:r>
          </a:p>
          <a:p>
            <a:r>
              <a:rPr lang="da-DK" sz="1800" dirty="0"/>
              <a:t>Hvad skal overføres og anvendes?</a:t>
            </a:r>
          </a:p>
          <a:p>
            <a:r>
              <a:rPr lang="da-DK" sz="1800" dirty="0"/>
              <a:t>Hvordan kan det man har lært, anvendes i jeres praksis</a:t>
            </a:r>
            <a:r>
              <a:rPr lang="da-DK" sz="1800" dirty="0" smtClean="0"/>
              <a:t>?</a:t>
            </a:r>
            <a:endParaRPr lang="da-DK" sz="18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4968" y="802258"/>
            <a:ext cx="7962142" cy="581974"/>
          </a:xfrm>
        </p:spPr>
        <p:txBody>
          <a:bodyPr/>
          <a:lstStyle/>
          <a:p>
            <a:r>
              <a:rPr lang="da-DK" dirty="0" smtClean="0"/>
              <a:t>Opgave</a:t>
            </a:r>
            <a:r>
              <a:rPr lang="da-DK" dirty="0"/>
              <a:t>: </a:t>
            </a:r>
            <a:r>
              <a:rPr lang="da-DK" dirty="0" smtClean="0"/>
              <a:t>med udgangspunkt </a:t>
            </a:r>
            <a:r>
              <a:rPr lang="da-DK" dirty="0"/>
              <a:t>i </a:t>
            </a:r>
            <a:r>
              <a:rPr lang="da-DK" dirty="0" smtClean="0"/>
              <a:t>Sundhedspraksis, Pædagogik </a:t>
            </a:r>
            <a:r>
              <a:rPr lang="da-DK" dirty="0"/>
              <a:t>og kommunikation</a:t>
            </a:r>
          </a:p>
        </p:txBody>
      </p:sp>
    </p:spTree>
    <p:extLst>
      <p:ext uri="{BB962C8B-B14F-4D97-AF65-F5344CB8AC3E}">
        <p14:creationId xmlns:p14="http://schemas.microsoft.com/office/powerpoint/2010/main" val="31538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09B0-E675-FF46-A1F1-3C211E3E34C8}" type="datetime3">
              <a:rPr lang="en-GB" smtClean="0"/>
              <a:t>30 April, 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Titel på præsentation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16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sz="2400" b="1" dirty="0" smtClean="0"/>
              <a:t>Først </a:t>
            </a:r>
            <a:r>
              <a:rPr lang="da-DK" sz="2400" b="1" dirty="0"/>
              <a:t>ved </a:t>
            </a:r>
            <a:r>
              <a:rPr lang="da-DK" sz="2400" b="1" dirty="0" smtClean="0"/>
              <a:t>refleksionen/evalueringen, </a:t>
            </a:r>
            <a:r>
              <a:rPr lang="da-DK" sz="2400" dirty="0" smtClean="0"/>
              <a:t>blev det </a:t>
            </a:r>
            <a:r>
              <a:rPr lang="da-DK" sz="2400" dirty="0"/>
              <a:t>tydeligt for </a:t>
            </a:r>
            <a:r>
              <a:rPr lang="da-DK" sz="2400" dirty="0" smtClean="0"/>
              <a:t>de studerende, </a:t>
            </a:r>
            <a:r>
              <a:rPr lang="da-DK" sz="2400" dirty="0"/>
              <a:t>at der er </a:t>
            </a:r>
            <a:r>
              <a:rPr lang="da-DK" sz="2400" b="1" dirty="0"/>
              <a:t>sket transfer helt eller delvist. </a:t>
            </a:r>
            <a:endParaRPr lang="da-DK" sz="2400" b="1" dirty="0" smtClean="0"/>
          </a:p>
          <a:p>
            <a:r>
              <a:rPr lang="da-DK" sz="2400" b="1" dirty="0" smtClean="0"/>
              <a:t>Enighed </a:t>
            </a:r>
            <a:r>
              <a:rPr lang="da-DK" sz="2400" b="1" dirty="0"/>
              <a:t>om at transfer er ønskelig</a:t>
            </a:r>
            <a:r>
              <a:rPr lang="da-DK" sz="2400" dirty="0"/>
              <a:t>, men at man ikke altid kan føre skolens teorier/læring over i praksis. </a:t>
            </a:r>
            <a:endParaRPr lang="da-DK" sz="2400" dirty="0" smtClean="0"/>
          </a:p>
          <a:p>
            <a:r>
              <a:rPr lang="da-DK" sz="2400" dirty="0" smtClean="0"/>
              <a:t>Størst mulighed, </a:t>
            </a:r>
            <a:r>
              <a:rPr lang="da-DK" sz="2400" dirty="0"/>
              <a:t>når </a:t>
            </a:r>
            <a:r>
              <a:rPr lang="da-DK" sz="2400" b="1" dirty="0"/>
              <a:t>læringen ligger indenfor allerede kendte områder i forhold til mulig transfer</a:t>
            </a:r>
            <a:r>
              <a:rPr lang="da-DK" sz="2400" dirty="0"/>
              <a:t>.</a:t>
            </a:r>
          </a:p>
          <a:p>
            <a:endParaRPr lang="da-DK" sz="18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4968" y="802258"/>
            <a:ext cx="7962142" cy="581974"/>
          </a:xfrm>
        </p:spPr>
        <p:txBody>
          <a:bodyPr/>
          <a:lstStyle/>
          <a:p>
            <a:r>
              <a:rPr lang="da-DK" dirty="0" smtClean="0"/>
              <a:t>Ea Lund og Maj-Britt Fogelstrøms evaluering</a:t>
            </a:r>
            <a:endParaRPr lang="da-D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7738"/>
            <a:ext cx="285273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2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3292"/>
          <a:stretch/>
        </p:blipFill>
        <p:spPr bwMode="auto">
          <a:xfrm>
            <a:off x="6002384" y="0"/>
            <a:ext cx="3141616" cy="2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2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>
          <a:xfrm>
            <a:off x="560409" y="1055188"/>
            <a:ext cx="6202057" cy="3338421"/>
          </a:xfrm>
        </p:spPr>
        <p:txBody>
          <a:bodyPr/>
          <a:lstStyle/>
          <a:p>
            <a:r>
              <a:rPr lang="da-DK" sz="1800" b="1" dirty="0"/>
              <a:t>Fra:</a:t>
            </a:r>
            <a:r>
              <a:rPr lang="da-DK" sz="1800" dirty="0"/>
              <a:t> </a:t>
            </a:r>
            <a:r>
              <a:rPr lang="da-DK" sz="1800" b="1" dirty="0" smtClean="0"/>
              <a:t>1992-2018</a:t>
            </a:r>
          </a:p>
          <a:p>
            <a:r>
              <a:rPr lang="da-DK" sz="1800" dirty="0"/>
              <a:t>Åkirkeby Kommune, hjemmesygeplejerske </a:t>
            </a:r>
          </a:p>
          <a:p>
            <a:r>
              <a:rPr lang="da-DK" sz="1800" dirty="0"/>
              <a:t>Bornholms </a:t>
            </a:r>
            <a:r>
              <a:rPr lang="da-DK" sz="1800" dirty="0" err="1" smtClean="0"/>
              <a:t>Sosu</a:t>
            </a:r>
            <a:r>
              <a:rPr lang="da-DK" sz="1800" dirty="0" smtClean="0"/>
              <a:t>- </a:t>
            </a:r>
            <a:r>
              <a:rPr lang="da-DK" sz="1800" dirty="0"/>
              <a:t>og sygeplejeskole, sygeplejelærer</a:t>
            </a:r>
          </a:p>
          <a:p>
            <a:r>
              <a:rPr lang="da-DK" sz="1800" dirty="0" smtClean="0"/>
              <a:t>Bornholms erhvervsskole, kursuskonsulent</a:t>
            </a:r>
          </a:p>
          <a:p>
            <a:r>
              <a:rPr lang="da-DK" sz="1800" dirty="0" smtClean="0"/>
              <a:t>Bornholms </a:t>
            </a:r>
            <a:r>
              <a:rPr lang="da-DK" sz="1800" dirty="0"/>
              <a:t>Hospital, </a:t>
            </a:r>
            <a:r>
              <a:rPr lang="da-DK" sz="1800" dirty="0" smtClean="0"/>
              <a:t>projektleder</a:t>
            </a:r>
          </a:p>
          <a:p>
            <a:r>
              <a:rPr lang="da-DK" sz="1800" dirty="0"/>
              <a:t>Amager </a:t>
            </a:r>
            <a:r>
              <a:rPr lang="da-DK" sz="1800" dirty="0" smtClean="0"/>
              <a:t>Hvidovre </a:t>
            </a:r>
            <a:r>
              <a:rPr lang="da-DK" sz="1800" dirty="0"/>
              <a:t>Hospital </a:t>
            </a:r>
            <a:r>
              <a:rPr lang="da-DK" sz="1800" dirty="0" smtClean="0"/>
              <a:t>1/11-17 Specialkonsulent</a:t>
            </a:r>
            <a:endParaRPr lang="da-DK" sz="1800" dirty="0"/>
          </a:p>
          <a:p>
            <a:endParaRPr lang="da-DK" sz="1800" dirty="0" smtClean="0"/>
          </a:p>
          <a:p>
            <a:r>
              <a:rPr lang="da-DK" sz="1800" dirty="0" smtClean="0"/>
              <a:t>Sygeplejerske, KBH</a:t>
            </a:r>
          </a:p>
          <a:p>
            <a:r>
              <a:rPr lang="da-DK" sz="1800" dirty="0" smtClean="0"/>
              <a:t>Diplomuddannelse </a:t>
            </a:r>
            <a:r>
              <a:rPr lang="da-DK" sz="1800" dirty="0"/>
              <a:t>i Uddannelsesplanlægning </a:t>
            </a:r>
            <a:br>
              <a:rPr lang="da-DK" sz="1800" dirty="0"/>
            </a:br>
            <a:r>
              <a:rPr lang="da-DK" sz="1800" dirty="0"/>
              <a:t>og Voksenpædagogik, </a:t>
            </a:r>
            <a:r>
              <a:rPr lang="da-DK" sz="1800" dirty="0" smtClean="0"/>
              <a:t>DPU</a:t>
            </a:r>
            <a:endParaRPr lang="da-DK" sz="1800" dirty="0"/>
          </a:p>
          <a:p>
            <a:r>
              <a:rPr lang="da-DK" sz="1800" dirty="0" smtClean="0"/>
              <a:t>Cand</a:t>
            </a:r>
            <a:r>
              <a:rPr lang="da-DK" sz="1800" dirty="0"/>
              <a:t>. Scient. Soc. Aalborg universitet</a:t>
            </a:r>
          </a:p>
          <a:p>
            <a:endParaRPr lang="da-DK" sz="1800" dirty="0" smtClean="0"/>
          </a:p>
          <a:p>
            <a:endParaRPr lang="da-DK" dirty="0" smtClean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>
          <a:xfrm>
            <a:off x="553586" y="389618"/>
            <a:ext cx="6208880" cy="273844"/>
          </a:xfrm>
        </p:spPr>
        <p:txBody>
          <a:bodyPr/>
          <a:lstStyle/>
          <a:p>
            <a:r>
              <a:rPr lang="da-DK" dirty="0" smtClean="0"/>
              <a:t>Maj-Britt Fogelstrøm</a:t>
            </a:r>
            <a:endParaRPr lang="da-DK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06"/>
          <a:stretch/>
        </p:blipFill>
        <p:spPr bwMode="auto">
          <a:xfrm>
            <a:off x="5995853" y="0"/>
            <a:ext cx="591307" cy="73006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384" y="2331958"/>
            <a:ext cx="1943545" cy="21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Undervisere:</a:t>
            </a:r>
            <a:br>
              <a:rPr lang="da-DK" dirty="0" smtClean="0"/>
            </a:br>
            <a:r>
              <a:rPr lang="da-DK" dirty="0" smtClean="0"/>
              <a:t>Maj-Britt Fogelstrøm og Ea Lund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3</a:t>
            </a:fld>
            <a:endParaRPr lang="da-DK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>
          <a:xfrm>
            <a:off x="560410" y="1384232"/>
            <a:ext cx="3948090" cy="3071286"/>
          </a:xfrm>
        </p:spPr>
        <p:txBody>
          <a:bodyPr/>
          <a:lstStyle/>
          <a:p>
            <a:endParaRPr lang="da-DK" sz="2400" b="1" i="1" dirty="0" smtClean="0"/>
          </a:p>
          <a:p>
            <a:pPr algn="ctr"/>
            <a:r>
              <a:rPr lang="da-DK" sz="2400" b="1" i="1" dirty="0" smtClean="0"/>
              <a:t>Hvorfor transfer?</a:t>
            </a:r>
          </a:p>
          <a:p>
            <a:pPr algn="ctr"/>
            <a:r>
              <a:rPr lang="da-DK" sz="2400" dirty="0" smtClean="0"/>
              <a:t>Implementering af ny viden</a:t>
            </a:r>
            <a:endParaRPr lang="da-DK" sz="2400" dirty="0"/>
          </a:p>
          <a:p>
            <a:pPr algn="ctr"/>
            <a:r>
              <a:rPr lang="da-DK" sz="2400" dirty="0" smtClean="0"/>
              <a:t>kræver kompetenceudvikling og</a:t>
            </a:r>
            <a:endParaRPr lang="da-DK" sz="2400" dirty="0"/>
          </a:p>
          <a:p>
            <a:pPr algn="ctr"/>
            <a:r>
              <a:rPr lang="da-DK" sz="2400" dirty="0"/>
              <a:t>k</a:t>
            </a:r>
            <a:r>
              <a:rPr lang="da-DK" sz="2400" dirty="0" smtClean="0"/>
              <a:t>ulturforandringer</a:t>
            </a:r>
          </a:p>
          <a:p>
            <a:endParaRPr lang="da-DK" b="1" dirty="0" smtClean="0"/>
          </a:p>
          <a:p>
            <a:endParaRPr lang="da-DK" dirty="0" smtClean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>
          <a:xfrm>
            <a:off x="553586" y="397530"/>
            <a:ext cx="6208880" cy="273844"/>
          </a:xfrm>
        </p:spPr>
        <p:txBody>
          <a:bodyPr/>
          <a:lstStyle/>
          <a:p>
            <a:r>
              <a:rPr lang="da-DK" dirty="0" smtClean="0"/>
              <a:t>Sundhedspraksis - At blive bevidst om transfer</a:t>
            </a:r>
            <a:endParaRPr lang="da-DK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003" y="3040850"/>
            <a:ext cx="2852780" cy="141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146">
            <a:off x="7231157" y="1225830"/>
            <a:ext cx="1227137" cy="60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6494">
            <a:off x="4576060" y="1677205"/>
            <a:ext cx="1302585" cy="8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1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17131"/>
            <a:ext cx="7886700" cy="517520"/>
          </a:xfrm>
        </p:spPr>
        <p:txBody>
          <a:bodyPr/>
          <a:lstStyle/>
          <a:p>
            <a:r>
              <a:rPr lang="da-DK" dirty="0" smtClean="0"/>
              <a:t>Transfer i sundhedspraksis, </a:t>
            </a:r>
            <a:br>
              <a:rPr lang="da-DK" dirty="0" smtClean="0"/>
            </a:br>
            <a:r>
              <a:rPr lang="da-DK" dirty="0" smtClean="0"/>
              <a:t>faget: sundhedspædagogisk og kommunikation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2400" b="1" dirty="0" smtClean="0"/>
          </a:p>
          <a:p>
            <a:r>
              <a:rPr lang="da-DK" sz="2400" b="1" dirty="0" smtClean="0"/>
              <a:t>Vi ønskede svar på, </a:t>
            </a:r>
          </a:p>
          <a:p>
            <a:r>
              <a:rPr lang="da-DK" sz="2400" dirty="0" smtClean="0"/>
              <a:t>om de studerende (Social og Sundhedshjælpere og -assistenter) oplevede transfer ud fra teoretisk viden fra undervisningen koblet med konkret opgave i praksis.</a:t>
            </a:r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4198">
            <a:off x="7384690" y="-297742"/>
            <a:ext cx="1847142" cy="171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1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Kommunikations- og </a:t>
            </a:r>
            <a:r>
              <a:rPr lang="da-DK" dirty="0" smtClean="0"/>
              <a:t>transfertræning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49" y="1369221"/>
            <a:ext cx="8222053" cy="342971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1800" b="1" dirty="0" smtClean="0"/>
              <a:t>Undervisning og øve redskaber </a:t>
            </a:r>
            <a:r>
              <a:rPr lang="da-DK" sz="1500" i="1" dirty="0"/>
              <a:t>(</a:t>
            </a:r>
            <a:r>
              <a:rPr lang="da-DK" sz="1500" i="1" dirty="0" smtClean="0"/>
              <a:t>Maj-Britt Fogelstrøm)</a:t>
            </a:r>
            <a:r>
              <a:rPr lang="da-DK" sz="1500" b="1" i="1" dirty="0" smtClean="0"/>
              <a:t/>
            </a:r>
            <a:br>
              <a:rPr lang="da-DK" sz="1500" b="1" i="1" dirty="0" smtClean="0"/>
            </a:br>
            <a:r>
              <a:rPr lang="da-DK" sz="1700" dirty="0" smtClean="0"/>
              <a:t>- Brugerinddragende personcenteret kommunikation</a:t>
            </a:r>
            <a:br>
              <a:rPr lang="da-DK" sz="1700" dirty="0" smtClean="0"/>
            </a:br>
            <a:endParaRPr lang="da-DK" sz="400" dirty="0" smtClean="0"/>
          </a:p>
          <a:p>
            <a:pPr marL="457200" indent="-457200">
              <a:buFont typeface="+mj-lt"/>
              <a:buAutoNum type="arabicPeriod"/>
            </a:pPr>
            <a:r>
              <a:rPr lang="da-DK" sz="1800" b="1" dirty="0" smtClean="0"/>
              <a:t>Øvelse i praksis </a:t>
            </a:r>
            <a:r>
              <a:rPr lang="da-DK" sz="1700" dirty="0" smtClean="0"/>
              <a:t>(12 studerende)</a:t>
            </a:r>
          </a:p>
          <a:p>
            <a:pPr marL="1200150" lvl="3" indent="-342900">
              <a:buFont typeface="Wingdings" panose="05000000000000000000" pitchFamily="2" charset="2"/>
              <a:buChar char="Ø"/>
            </a:pPr>
            <a:r>
              <a:rPr lang="da-DK" sz="1700" dirty="0" smtClean="0"/>
              <a:t>Afprøve </a:t>
            </a:r>
            <a:r>
              <a:rPr lang="da-DK" sz="1700" dirty="0"/>
              <a:t>personcentreret kommunikation </a:t>
            </a:r>
            <a:r>
              <a:rPr lang="da-DK" sz="1700" dirty="0" smtClean="0"/>
              <a:t>med egne borgere</a:t>
            </a:r>
          </a:p>
          <a:p>
            <a:pPr marL="1200150" lvl="3" indent="-342900">
              <a:buFont typeface="Wingdings" panose="05000000000000000000" pitchFamily="2" charset="2"/>
              <a:buChar char="Ø"/>
            </a:pPr>
            <a:r>
              <a:rPr lang="da-DK" sz="1700" dirty="0" smtClean="0"/>
              <a:t>Analysere </a:t>
            </a:r>
            <a:r>
              <a:rPr lang="da-DK" sz="1700" dirty="0"/>
              <a:t>dialogen </a:t>
            </a:r>
            <a:r>
              <a:rPr lang="da-DK" sz="1700" dirty="0" smtClean="0"/>
              <a:t>skriftligt i praksis (hent citater og beskriv)</a:t>
            </a:r>
            <a:br>
              <a:rPr lang="da-DK" sz="1700" dirty="0" smtClean="0"/>
            </a:br>
            <a:endParaRPr lang="da-DK" sz="400" dirty="0" smtClean="0"/>
          </a:p>
          <a:p>
            <a:pPr marL="457200" lvl="1" indent="-457200">
              <a:buAutoNum type="arabicPeriod" startAt="3"/>
            </a:pPr>
            <a:r>
              <a:rPr lang="da-DK" sz="1800" b="1" dirty="0" smtClean="0"/>
              <a:t>Sundhedspædagogisk og kommunikativ drøftelser </a:t>
            </a:r>
            <a:r>
              <a:rPr lang="da-DK" sz="1500" i="1" dirty="0" smtClean="0"/>
              <a:t>(Maj-Britt Fogelstrøm)</a:t>
            </a:r>
            <a:r>
              <a:rPr lang="da-DK" sz="1700" dirty="0"/>
              <a:t/>
            </a:r>
            <a:br>
              <a:rPr lang="da-DK" sz="1700" dirty="0"/>
            </a:br>
            <a:endParaRPr lang="da-DK" sz="400" dirty="0" smtClean="0"/>
          </a:p>
          <a:p>
            <a:pPr marL="457200" lvl="1" indent="-457200">
              <a:buAutoNum type="arabicPeriod" startAt="3"/>
            </a:pPr>
            <a:r>
              <a:rPr lang="da-DK" sz="1800" b="1" dirty="0" smtClean="0"/>
              <a:t>4 uger senere - Undervisning i transfer-teorier </a:t>
            </a:r>
            <a:r>
              <a:rPr lang="da-DK" sz="1500" i="1" dirty="0"/>
              <a:t>(Ea Lund)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da-DK" sz="1800" dirty="0"/>
              <a:t>Drøftelse, vurdere og evaluere transfer i forhold til tidligere opgave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da-DK" sz="1800" dirty="0" smtClean="0"/>
              <a:t>Skabe </a:t>
            </a:r>
            <a:r>
              <a:rPr lang="da-DK" sz="1800" dirty="0"/>
              <a:t>forståelse for begrebet transfer som pædagogisk begreb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da-DK" sz="1800" dirty="0"/>
              <a:t>Gøre teori om transfer til en aktiv </a:t>
            </a:r>
            <a:r>
              <a:rPr lang="da-DK" sz="1800" dirty="0" smtClean="0"/>
              <a:t>læringsproces</a:t>
            </a:r>
            <a:endParaRPr lang="da-DK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6903">
            <a:off x="7280694" y="-189870"/>
            <a:ext cx="2000836" cy="186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7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44946" y="394035"/>
            <a:ext cx="3670404" cy="396069"/>
          </a:xfrm>
        </p:spPr>
        <p:txBody>
          <a:bodyPr/>
          <a:lstStyle/>
          <a:p>
            <a:r>
              <a:rPr lang="da-DK" dirty="0" smtClean="0"/>
              <a:t>De studerendes udsagn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4948458" y="897148"/>
            <a:ext cx="3670404" cy="3390180"/>
          </a:xfrm>
        </p:spPr>
        <p:txBody>
          <a:bodyPr/>
          <a:lstStyle/>
          <a:p>
            <a:r>
              <a:rPr lang="da-DK" sz="2400" i="1" dirty="0" smtClean="0"/>
              <a:t>”Der er </a:t>
            </a:r>
            <a:r>
              <a:rPr lang="da-DK" sz="2400" i="1" dirty="0"/>
              <a:t>udfordringer i forhold til at anvende metoden på egne børn/ægtemænd</a:t>
            </a:r>
          </a:p>
          <a:p>
            <a:endParaRPr lang="da-DK" sz="2400" dirty="0"/>
          </a:p>
          <a:p>
            <a:r>
              <a:rPr lang="da-DK" sz="2400" i="1" dirty="0" smtClean="0"/>
              <a:t>”Det </a:t>
            </a:r>
            <a:r>
              <a:rPr lang="da-DK" sz="2400" i="1" dirty="0"/>
              <a:t>var svært at anvende metoden, når man ikke havde prøvet det </a:t>
            </a:r>
            <a:r>
              <a:rPr lang="da-DK" sz="2400" i="1" dirty="0" smtClean="0"/>
              <a:t>før”</a:t>
            </a:r>
            <a:endParaRPr lang="da-DK" sz="2400" i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09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09B0-E675-FF46-A1F1-3C211E3E34C8}" type="datetime3">
              <a:rPr lang="en-GB" smtClean="0"/>
              <a:t>30 April, 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7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100" dirty="0" smtClean="0"/>
              <a:t>De studerende anvendte metoden i praksis.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100" dirty="0" smtClean="0"/>
              <a:t>Nogle afprøvede på familiemedlemmer og fik ekstra læring, at det kræver stor kommunikativ kunne, at forholde sig neutral i en professionel samtale med et familiemedlem.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100" dirty="0" smtClean="0"/>
              <a:t>Betydning af afprøvning blev tydelig for de studerende.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100" dirty="0" smtClean="0"/>
              <a:t>De studerende blev bevidste om, at de skal træne, arbejde for og konstruere deres egen nye forståelse for at skabe transfer til praksis.</a:t>
            </a:r>
            <a:endParaRPr lang="da-DK" sz="21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effekt</a:t>
            </a:r>
            <a:endParaRPr lang="da-D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89" y="-888"/>
            <a:ext cx="285273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44946" y="394035"/>
            <a:ext cx="3670404" cy="396069"/>
          </a:xfrm>
        </p:spPr>
        <p:txBody>
          <a:bodyPr/>
          <a:lstStyle/>
          <a:p>
            <a:r>
              <a:rPr lang="da-DK" dirty="0" smtClean="0"/>
              <a:t>De studerendes udsagn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4948457" y="897148"/>
            <a:ext cx="4195543" cy="3390180"/>
          </a:xfrm>
        </p:spPr>
        <p:txBody>
          <a:bodyPr/>
          <a:lstStyle/>
          <a:p>
            <a:r>
              <a:rPr lang="da-DK" sz="1800" b="1" dirty="0" smtClean="0"/>
              <a:t>Forløbet </a:t>
            </a:r>
            <a:r>
              <a:rPr lang="da-DK" sz="1800" b="1" dirty="0"/>
              <a:t>var:</a:t>
            </a:r>
          </a:p>
          <a:p>
            <a:r>
              <a:rPr lang="da-DK" sz="1800" b="1" i="1" dirty="0" smtClean="0"/>
              <a:t>”Meget </a:t>
            </a:r>
            <a:r>
              <a:rPr lang="da-DK" sz="1800" b="1" i="1" dirty="0"/>
              <a:t>anvendelig til at få udsagn som man ellers ikke ville </a:t>
            </a:r>
            <a:r>
              <a:rPr lang="da-DK" sz="1800" b="1" i="1" dirty="0" smtClean="0"/>
              <a:t>få”</a:t>
            </a:r>
            <a:endParaRPr lang="da-DK" sz="1800" b="1" i="1" dirty="0"/>
          </a:p>
          <a:p>
            <a:r>
              <a:rPr lang="da-DK" sz="1800" b="1" i="1" dirty="0" smtClean="0"/>
              <a:t>”Lærerig </a:t>
            </a:r>
            <a:r>
              <a:rPr lang="da-DK" sz="1800" b="1" i="1" dirty="0"/>
              <a:t>i forhold til at ”man så gerne vil give et svar selv</a:t>
            </a:r>
            <a:r>
              <a:rPr lang="da-DK" sz="1800" b="1" i="1" dirty="0" smtClean="0"/>
              <a:t>”</a:t>
            </a:r>
          </a:p>
          <a:p>
            <a:endParaRPr lang="da-DK" sz="1800" b="1" i="1" dirty="0"/>
          </a:p>
          <a:p>
            <a:r>
              <a:rPr lang="da-DK" sz="1800" b="1" i="1" dirty="0" smtClean="0"/>
              <a:t>”Akavet </a:t>
            </a:r>
            <a:r>
              <a:rPr lang="da-DK" sz="1800" b="1" i="1" dirty="0"/>
              <a:t>pga. </a:t>
            </a:r>
            <a:r>
              <a:rPr lang="da-DK" sz="1800" b="1" i="1" dirty="0" smtClean="0"/>
              <a:t>manglende </a:t>
            </a:r>
            <a:r>
              <a:rPr lang="da-DK" sz="1800" b="1" i="1" dirty="0"/>
              <a:t>erfaring med </a:t>
            </a:r>
            <a:r>
              <a:rPr lang="da-DK" sz="1800" b="1" i="1" dirty="0" smtClean="0"/>
              <a:t>anvendelsen”</a:t>
            </a:r>
            <a:endParaRPr lang="da-DK" sz="1800" b="1" i="1" dirty="0"/>
          </a:p>
          <a:p>
            <a:r>
              <a:rPr lang="da-DK" sz="1800" b="1" i="1" dirty="0" smtClean="0"/>
              <a:t>”Det </a:t>
            </a:r>
            <a:r>
              <a:rPr lang="da-DK" sz="1800" b="1" i="1" dirty="0"/>
              <a:t>blev let til et terapeutisk forløb – kræver øvelse at </a:t>
            </a:r>
            <a:r>
              <a:rPr lang="da-DK" sz="1800" b="1" i="1" dirty="0" smtClean="0"/>
              <a:t>afgrænse”</a:t>
            </a:r>
            <a:endParaRPr lang="da-DK" sz="1800" b="1" i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34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09B0-E675-FF46-A1F1-3C211E3E34C8}" type="datetime3">
              <a:rPr lang="en-GB" smtClean="0"/>
              <a:t>30 April, 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9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000" dirty="0" smtClean="0"/>
              <a:t>De studerendes arbejde med teorien, hjemme eller i praksis, er ikke nødvendigvis ensbetydende med at de kobler teori og praksis på en hensigtsmæssig måde.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000" dirty="0" smtClean="0"/>
              <a:t>Opfølgningen af praksisøvelse på et senere tidspunkt viste sig at have stor betydning for de studerendes forståelse af betingelserne for transfer.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000" dirty="0" smtClean="0"/>
              <a:t>De studerende var ikke selv bevidste om, at de anvendte teorier og værktøjer i praksis – det var andre forhold, især kontakten til borgeren, som optog dem.</a:t>
            </a:r>
            <a:endParaRPr lang="da-DK" sz="20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læringspunkter</a:t>
            </a:r>
            <a:endParaRPr lang="da-D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89" y="0"/>
            <a:ext cx="285273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0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E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A8A1"/>
      </a:accent1>
      <a:accent2>
        <a:srgbClr val="D06478"/>
      </a:accent2>
      <a:accent3>
        <a:srgbClr val="AF4758"/>
      </a:accent3>
      <a:accent4>
        <a:srgbClr val="544150"/>
      </a:accent4>
      <a:accent5>
        <a:srgbClr val="6E586A"/>
      </a:accent5>
      <a:accent6>
        <a:srgbClr val="998A96"/>
      </a:accent6>
      <a:hlink>
        <a:srgbClr val="0000FF"/>
      </a:hlink>
      <a:folHlink>
        <a:srgbClr val="800080"/>
      </a:folHlink>
    </a:clrScheme>
    <a:fontScheme name="KE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EA-PPT_Version_02_01.potx" id="{4E274FF2-0A83-4ADF-BE0E-1F28E52DC3C3}" vid="{24B00555-144D-4FB9-A4FC-459059265D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689</Words>
  <Application>Microsoft Office PowerPoint</Application>
  <PresentationFormat>Skærmshow (16:9)</PresentationFormat>
  <Paragraphs>104</Paragraphs>
  <Slides>16</Slides>
  <Notes>3</Notes>
  <HiddenSlides>4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Kontortema</vt:lpstr>
      <vt:lpstr>PowerPoint-præsentation</vt:lpstr>
      <vt:lpstr>PowerPoint-præsentation</vt:lpstr>
      <vt:lpstr>Undervisere: Maj-Britt Fogelstrøm og Ea Lund</vt:lpstr>
      <vt:lpstr>Transfer i sundhedspraksis,  faget: sundhedspædagogisk og kommunikation</vt:lpstr>
      <vt:lpstr>Kommunikations- og transfertræning</vt:lpstr>
      <vt:lpstr>De studerendes udsagn</vt:lpstr>
      <vt:lpstr>effekt</vt:lpstr>
      <vt:lpstr>De studerendes udsagn</vt:lpstr>
      <vt:lpstr>læringspunkter</vt:lpstr>
      <vt:lpstr>De studerendes udsagn</vt:lpstr>
      <vt:lpstr>opmærksomhedspunkter</vt:lpstr>
      <vt:lpstr>Tak for din tid</vt:lpstr>
      <vt:lpstr>At blive bevidst om transfer – sundhedspædagogik og kommunikation</vt:lpstr>
      <vt:lpstr> handlinger: Afprøv personcentreret kommunikation  og analyser dialogen skriftligt</vt:lpstr>
      <vt:lpstr>Opgave: med udgangspunkt i Sundhedspraksis, Pædagogik og kommunikation</vt:lpstr>
      <vt:lpstr>Ea Lund og Maj-Britt Fogelstrøms evaluering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Josephine Alling Møller</dc:creator>
  <cp:lastModifiedBy>Kim Peter Pedersen</cp:lastModifiedBy>
  <cp:revision>124</cp:revision>
  <cp:lastPrinted>2018-04-30T08:12:19Z</cp:lastPrinted>
  <dcterms:created xsi:type="dcterms:W3CDTF">2016-10-07T07:50:19Z</dcterms:created>
  <dcterms:modified xsi:type="dcterms:W3CDTF">2018-04-30T08:38:51Z</dcterms:modified>
</cp:coreProperties>
</file>