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0" r:id="rId2"/>
    <p:sldId id="329" r:id="rId3"/>
    <p:sldId id="327" r:id="rId4"/>
    <p:sldId id="306" r:id="rId5"/>
    <p:sldId id="324" r:id="rId6"/>
    <p:sldId id="331" r:id="rId7"/>
    <p:sldId id="321" r:id="rId8"/>
  </p:sldIdLst>
  <p:sldSz cx="9144000" cy="5143500" type="screen16x9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905">
          <p15:clr>
            <a:srgbClr val="A4A3A4"/>
          </p15:clr>
        </p15:guide>
        <p15:guide id="11" orient="horz" pos="540">
          <p15:clr>
            <a:srgbClr val="A4A3A4"/>
          </p15:clr>
        </p15:guide>
        <p15:guide id="12" orient="horz" pos="2721">
          <p15:clr>
            <a:srgbClr val="A4A3A4"/>
          </p15:clr>
        </p15:guide>
        <p15:guide id="13" orient="horz" pos="1622">
          <p15:clr>
            <a:srgbClr val="A4A3A4"/>
          </p15:clr>
        </p15:guide>
        <p15:guide id="14" orient="horz" pos="1118">
          <p15:clr>
            <a:srgbClr val="A4A3A4"/>
          </p15:clr>
        </p15:guide>
        <p15:guide id="15" orient="horz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B61"/>
    <a:srgbClr val="F4364C"/>
    <a:srgbClr val="BCDC93"/>
    <a:srgbClr val="007DBA"/>
    <a:srgbClr val="869FB4"/>
    <a:srgbClr val="FA9370"/>
    <a:srgbClr val="56C26A"/>
    <a:srgbClr val="E04D7D"/>
    <a:srgbClr val="6ECEB2"/>
    <a:srgbClr val="EB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2" autoAdjust="0"/>
    <p:restoredTop sz="94364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38" y="84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905"/>
        <p:guide orient="horz" pos="540"/>
        <p:guide orient="horz" pos="2721"/>
        <p:guide orient="horz" pos="1622"/>
        <p:guide orient="horz" pos="1118"/>
        <p:guide orient="horz"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3425"/>
            <a:ext cx="651668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Kort præsentation af</a:t>
            </a:r>
            <a:r>
              <a:rPr lang="da-DK" baseline="0" dirty="0" smtClean="0"/>
              <a:t> mig/ projektleder/ underviser og fagkoordinator</a:t>
            </a:r>
          </a:p>
          <a:p>
            <a:endParaRPr lang="da-DK" dirty="0" smtClean="0"/>
          </a:p>
          <a:p>
            <a:r>
              <a:rPr lang="da-DK" dirty="0" smtClean="0"/>
              <a:t>Jeg skal sige lidt om:</a:t>
            </a:r>
          </a:p>
          <a:p>
            <a:endParaRPr lang="da-DK" dirty="0" smtClean="0"/>
          </a:p>
          <a:p>
            <a:pPr marL="169856" indent="-169856">
              <a:buFontTx/>
              <a:buChar char="-"/>
            </a:pPr>
            <a:r>
              <a:rPr lang="da-DK" dirty="0" smtClean="0"/>
              <a:t>Baggrunden</a:t>
            </a:r>
            <a:r>
              <a:rPr lang="da-DK" baseline="0" dirty="0" smtClean="0"/>
              <a:t> for vores projekt</a:t>
            </a:r>
          </a:p>
          <a:p>
            <a:pPr marL="169856" indent="-169856">
              <a:buFontTx/>
              <a:buChar char="-"/>
            </a:pPr>
            <a:r>
              <a:rPr lang="da-DK" dirty="0" smtClean="0"/>
              <a:t>Vores overvejelser</a:t>
            </a:r>
          </a:p>
          <a:p>
            <a:pPr marL="169856" indent="-169856">
              <a:buFontTx/>
              <a:buChar char="-"/>
            </a:pPr>
            <a:r>
              <a:rPr lang="da-DK" dirty="0" smtClean="0"/>
              <a:t>Lidt om projektets indhold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god efteruddannelse må være kendetegnet ved at</a:t>
            </a:r>
            <a:r>
              <a:rPr lang="da-DK" baseline="0" dirty="0" smtClean="0"/>
              <a:t> den er brugbar for den studerende, at viden kan omsættes til praksis.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Derfor projektet.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Hvad skal der så til:</a:t>
            </a:r>
          </a:p>
          <a:p>
            <a:endParaRPr lang="da-DK" baseline="0" dirty="0" smtClean="0"/>
          </a:p>
          <a:p>
            <a:pPr marL="169856" indent="-169856">
              <a:buFontTx/>
              <a:buChar char="-"/>
            </a:pPr>
            <a:r>
              <a:rPr lang="da-DK" baseline="0" dirty="0" smtClean="0"/>
              <a:t>For den studerende: at den giver mening, umiddelbart opleves som relevant og nyttig, brugbar i praksis</a:t>
            </a:r>
          </a:p>
          <a:p>
            <a:pPr marL="169856" indent="-169856">
              <a:buFontTx/>
              <a:buChar char="-"/>
            </a:pPr>
            <a:r>
              <a:rPr lang="da-DK" baseline="0" dirty="0" smtClean="0"/>
              <a:t>For uddannelsesstedet: at vi formår at skabe rammer for at viden tilegnes og kan anvendes</a:t>
            </a:r>
          </a:p>
          <a:p>
            <a:pPr marL="169856" indent="-169856">
              <a:buFontTx/>
              <a:buChar char="-"/>
            </a:pPr>
            <a:r>
              <a:rPr lang="da-DK" baseline="0" dirty="0" smtClean="0"/>
              <a:t>For aftagerne: at praksis er åben for det nye, kan gøre brug af den nye viden.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har været kernen i vores projekt </a:t>
            </a:r>
            <a:r>
              <a:rPr lang="da-DK" baseline="0" dirty="0" smtClean="0">
                <a:sym typeface="Wingdings" panose="05000000000000000000" pitchFamily="2" charset="2"/>
              </a:rPr>
              <a:t> transfer og praksisnærhed</a:t>
            </a: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Deltagerne i projektet har været</a:t>
            </a:r>
          </a:p>
          <a:p>
            <a:endParaRPr lang="da-DK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Fastansatte</a:t>
            </a:r>
            <a:r>
              <a:rPr lang="da-DK" baseline="0" dirty="0" smtClean="0"/>
              <a:t> undervisere (4)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baseline="0" dirty="0" smtClean="0"/>
              <a:t>Eksterne undervisere (8)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baseline="0" dirty="0" smtClean="0"/>
              <a:t>Forskellige fag og fagområder på tværs af KEA KOMPETENCE 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baseline="0" dirty="0" smtClean="0"/>
              <a:t>Udskiftninger undervejs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baseline="0" dirty="0" smtClean="0"/>
              <a:t>Projektmøder og udviklinger af projekter undervejs – gennemført som aktioner i tilknytning til undervisernes egen praksis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Transfer – er en transformationsproces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er en transformationsproces, hvor det (tidligere) lærte tilpasses de kendetegn, der er ved situationen, hvori det skal anvendes (</a:t>
            </a:r>
            <a:r>
              <a:rPr lang="da-DK" dirty="0" err="1" smtClean="0"/>
              <a:t>Aakrog</a:t>
            </a:r>
            <a:r>
              <a:rPr lang="da-DK" dirty="0" smtClean="0"/>
              <a:t> &amp; Wahlgren)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Når transfer sættes på dagsordenen, så er det fordi</a:t>
            </a:r>
            <a:r>
              <a:rPr lang="da-DK" baseline="0" dirty="0" smtClean="0"/>
              <a:t> det ikke er så helt enkelt – det afspejler både forskningen og vores talmateriale – for de studerende:</a:t>
            </a:r>
          </a:p>
          <a:p>
            <a:endParaRPr lang="da-DK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Forskellige logikker og rum</a:t>
            </a:r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Forskellige</a:t>
            </a:r>
            <a:r>
              <a:rPr lang="da-DK" baseline="0" dirty="0" smtClean="0"/>
              <a:t> typer af viden</a:t>
            </a:r>
            <a:endParaRPr lang="da-DK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Det lærte farves af læringssituationen/konteksten </a:t>
            </a:r>
            <a:r>
              <a:rPr lang="da-DK" dirty="0" smtClean="0">
                <a:sym typeface="Wingdings" panose="05000000000000000000" pitchFamily="2" charset="2"/>
              </a:rPr>
              <a:t> kræver en rekonstruktion/bearbejdning</a:t>
            </a:r>
            <a:endParaRPr lang="da-DK" dirty="0" smtClean="0"/>
          </a:p>
          <a:p>
            <a:pPr marL="169856" indent="-169856">
              <a:buFont typeface="Arial" panose="020B0604020202020204" pitchFamily="34" charset="0"/>
              <a:buChar char="•"/>
            </a:pPr>
            <a:r>
              <a:rPr lang="da-DK" dirty="0" smtClean="0"/>
              <a:t>Barrierer i anvendelseskonteksten: kultur, kolleger, vanskeligheder ved at se mulighederne</a:t>
            </a:r>
            <a:r>
              <a:rPr lang="da-DK" baseline="0" dirty="0" smtClean="0"/>
              <a:t> for anvendelse </a:t>
            </a:r>
            <a:r>
              <a:rPr lang="da-DK" baseline="0" dirty="0" err="1" smtClean="0"/>
              <a:t>etc</a:t>
            </a:r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5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- Transferfaktorer</a:t>
            </a:r>
          </a:p>
          <a:p>
            <a:endParaRPr lang="da-DK" dirty="0" smtClean="0"/>
          </a:p>
          <a:p>
            <a:r>
              <a:rPr lang="da-DK" dirty="0" smtClean="0"/>
              <a:t>- De</a:t>
            </a:r>
            <a:r>
              <a:rPr lang="da-DK" baseline="0" dirty="0" smtClean="0"/>
              <a:t> personrelaterede</a:t>
            </a:r>
          </a:p>
          <a:p>
            <a:r>
              <a:rPr lang="da-DK" baseline="0" dirty="0" smtClean="0"/>
              <a:t>- De undervisningsrelaterede</a:t>
            </a:r>
          </a:p>
          <a:p>
            <a:r>
              <a:rPr lang="da-DK" baseline="0" dirty="0" smtClean="0"/>
              <a:t>- Anvendelseskonteksten</a:t>
            </a:r>
          </a:p>
          <a:p>
            <a:endParaRPr lang="da-DK" dirty="0" smtClean="0"/>
          </a:p>
          <a:p>
            <a:r>
              <a:rPr lang="da-DK" dirty="0" smtClean="0"/>
              <a:t>Projekterne:</a:t>
            </a:r>
          </a:p>
          <a:p>
            <a:r>
              <a:rPr lang="da-DK" dirty="0" smtClean="0"/>
              <a:t>Alle</a:t>
            </a:r>
            <a:r>
              <a:rPr lang="da-DK" baseline="0" dirty="0" smtClean="0"/>
              <a:t> har fokus på at understøtte med/arbejde med transferperspektivet</a:t>
            </a:r>
          </a:p>
          <a:p>
            <a:endParaRPr lang="da-DK" baseline="0" dirty="0" smtClean="0"/>
          </a:p>
          <a:p>
            <a:r>
              <a:rPr lang="da-DK" baseline="0" dirty="0" smtClean="0"/>
              <a:t>Udgangspunktet for delprojekterne:</a:t>
            </a:r>
          </a:p>
          <a:p>
            <a:pPr marL="169856" indent="-169856">
              <a:buFontTx/>
              <a:buChar char="-"/>
            </a:pPr>
            <a:r>
              <a:rPr lang="da-DK" baseline="0" dirty="0" smtClean="0"/>
              <a:t>Underviserne formulerede projekter i forhold til egen undervisning, eget fokus – faget, fagets indhold</a:t>
            </a:r>
          </a:p>
          <a:p>
            <a:pPr marL="169856" indent="-169856">
              <a:buFontTx/>
              <a:buChar char="-"/>
            </a:pPr>
            <a:r>
              <a:rPr lang="da-DK" baseline="0" dirty="0" smtClean="0"/>
              <a:t>Projekterne er kvalificeret i fællesskab</a:t>
            </a:r>
          </a:p>
          <a:p>
            <a:pPr marL="169856" indent="-169856">
              <a:buFontTx/>
              <a:buChar char="-"/>
            </a:pPr>
            <a:endParaRPr lang="da-DK" baseline="0" dirty="0" smtClean="0"/>
          </a:p>
          <a:p>
            <a:pPr marL="169856" indent="-169856">
              <a:buFontTx/>
              <a:buChar char="-"/>
            </a:pPr>
            <a:endParaRPr lang="da-DK" baseline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0434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 May,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1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1" y="0"/>
            <a:ext cx="3068467" cy="5151967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322387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95" y="617576"/>
            <a:ext cx="2408672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69675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 May, 2018</a:t>
            </a:fld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-16935"/>
            <a:ext cx="612112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 May,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 May,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68"/>
            <a:ext cx="9167812" cy="5184907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 May,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399052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055188"/>
            <a:ext cx="3931200" cy="340032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1535979"/>
            <a:ext cx="3948090" cy="291953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 May, 2018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441126"/>
            <a:ext cx="6208880" cy="273844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 May,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1578929"/>
            <a:ext cx="7884000" cy="283184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3533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 May,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4" y="1566143"/>
            <a:ext cx="7946701" cy="287019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62142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"/>
            <a:ext cx="9152468" cy="5142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714790"/>
            <a:ext cx="252000" cy="2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871949"/>
            <a:ext cx="7886700" cy="396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0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260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3 May,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441126"/>
            <a:ext cx="620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</a:t>
            </a:r>
            <a:r>
              <a:rPr lang="da-DK" dirty="0" smtClean="0"/>
              <a:t>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4722984"/>
            <a:ext cx="2057400" cy="273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30. </a:t>
            </a:r>
            <a:r>
              <a:rPr lang="en-GB" dirty="0" err="1"/>
              <a:t>a</a:t>
            </a:r>
            <a:r>
              <a:rPr lang="en-GB" dirty="0" err="1" smtClean="0"/>
              <a:t>pril</a:t>
            </a:r>
            <a:r>
              <a:rPr lang="en-GB" dirty="0" smtClean="0"/>
              <a:t> 2018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Transfer og praksisnærhed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47" y="2088152"/>
            <a:ext cx="4706007" cy="300766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4367047" y="1637465"/>
            <a:ext cx="477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http://www.eaviden.dk/project/transfer-og-praksisnaerhed</a:t>
            </a:r>
            <a:r>
              <a:rPr lang="da-DK" sz="1400" dirty="0" smtClean="0">
                <a:solidFill>
                  <a:schemeClr val="bg1"/>
                </a:solidFill>
              </a:rPr>
              <a:t>/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1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841" y="617789"/>
            <a:ext cx="3670404" cy="396069"/>
          </a:xfrm>
        </p:spPr>
        <p:txBody>
          <a:bodyPr/>
          <a:lstStyle/>
          <a:p>
            <a:r>
              <a:rPr lang="da-DK" dirty="0" smtClean="0"/>
              <a:t>Læring og anvendelse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630841" y="1568741"/>
            <a:ext cx="7628904" cy="2692866"/>
          </a:xfrm>
        </p:spPr>
        <p:txBody>
          <a:bodyPr/>
          <a:lstStyle/>
          <a:p>
            <a:r>
              <a:rPr lang="da-DK" sz="1600" b="1" dirty="0" smtClean="0"/>
              <a:t>Hvad skal der til for at de </a:t>
            </a:r>
            <a:r>
              <a:rPr lang="da-DK" sz="1600" b="1" dirty="0"/>
              <a:t>studerende </a:t>
            </a:r>
            <a:r>
              <a:rPr lang="da-DK" sz="1600" b="1" dirty="0" smtClean="0"/>
              <a:t>kan gøre </a:t>
            </a:r>
            <a:r>
              <a:rPr lang="da-DK" sz="1600" b="1" dirty="0"/>
              <a:t>brug af deres viden i praksis</a:t>
            </a:r>
            <a:r>
              <a:rPr lang="da-DK" sz="1600" b="1" dirty="0" smtClean="0"/>
              <a:t>?</a:t>
            </a:r>
          </a:p>
          <a:p>
            <a:endParaRPr lang="da-DK" sz="1600" dirty="0"/>
          </a:p>
          <a:p>
            <a:endParaRPr lang="da-DK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 smtClean="0"/>
              <a:t>Viden opleves </a:t>
            </a:r>
            <a:r>
              <a:rPr lang="da-DK" smtClean="0"/>
              <a:t>som nyttig</a:t>
            </a:r>
            <a:r>
              <a:rPr lang="da-DK" dirty="0"/>
              <a:t>, relevant, brugbar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 smtClean="0"/>
              <a:t>Undervisning med fokus på anvendelse </a:t>
            </a:r>
            <a:r>
              <a:rPr lang="da-DK" dirty="0"/>
              <a:t>af viden </a:t>
            </a:r>
            <a:r>
              <a:rPr lang="da-DK" dirty="0" smtClean="0"/>
              <a:t>i </a:t>
            </a:r>
            <a:r>
              <a:rPr lang="da-DK" dirty="0"/>
              <a:t>praksis				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Praksis er åben for </a:t>
            </a:r>
            <a:r>
              <a:rPr lang="da-DK" dirty="0" smtClean="0"/>
              <a:t>ny viden</a:t>
            </a:r>
            <a:endParaRPr lang="da-DK" dirty="0"/>
          </a:p>
          <a:p>
            <a:endParaRPr lang="da-DK" dirty="0"/>
          </a:p>
        </p:txBody>
      </p:sp>
      <p:sp>
        <p:nvSpPr>
          <p:cNvPr id="6" name="Højre klammeparentes 5"/>
          <p:cNvSpPr/>
          <p:nvPr/>
        </p:nvSpPr>
        <p:spPr>
          <a:xfrm>
            <a:off x="5505198" y="2459544"/>
            <a:ext cx="378199" cy="797554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/>
            <a:endParaRPr lang="da-DK" sz="1013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5952103" y="2765133"/>
            <a:ext cx="1860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da-DK" sz="1350" dirty="0">
                <a:solidFill>
                  <a:schemeClr val="bg1"/>
                </a:solidFill>
                <a:latin typeface="Calibri" panose="020F0502020204030204"/>
              </a:rPr>
              <a:t>Praksisnærhed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943714" y="2465297"/>
            <a:ext cx="1860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da-DK" sz="1350" dirty="0">
                <a:solidFill>
                  <a:schemeClr val="bg1"/>
                </a:solidFill>
                <a:latin typeface="Calibri" panose="020F0502020204030204"/>
              </a:rPr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0078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631" y="489922"/>
            <a:ext cx="3670404" cy="396069"/>
          </a:xfrm>
        </p:spPr>
        <p:txBody>
          <a:bodyPr/>
          <a:lstStyle/>
          <a:p>
            <a:r>
              <a:rPr lang="da-DK" dirty="0" smtClean="0"/>
              <a:t>Hvad vidste vi på forhånd?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06631" y="1300655"/>
            <a:ext cx="7972912" cy="33186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Mere end 20 uddannelser og 150 fag på akademi- og diplomniveau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9 delmarkeder eller fagområder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80</a:t>
            </a:r>
            <a:r>
              <a:rPr lang="da-DK" sz="1600" dirty="0"/>
              <a:t>% </a:t>
            </a:r>
            <a:r>
              <a:rPr lang="da-DK" sz="1600" dirty="0" smtClean="0"/>
              <a:t>af de studerende kommer </a:t>
            </a:r>
            <a:r>
              <a:rPr lang="da-DK" sz="1600" dirty="0"/>
              <a:t>på eget initiativ </a:t>
            </a: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80</a:t>
            </a:r>
            <a:r>
              <a:rPr lang="da-DK" sz="1600" dirty="0"/>
              <a:t>% får </a:t>
            </a:r>
            <a:r>
              <a:rPr lang="da-DK" sz="1600" dirty="0" smtClean="0"/>
              <a:t>efteruddannelsen betalt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40</a:t>
            </a:r>
            <a:r>
              <a:rPr lang="da-DK" sz="1600" dirty="0"/>
              <a:t>% af dimittenderne havde ikke fået nye opgaver </a:t>
            </a:r>
            <a:r>
              <a:rPr lang="da-DK" sz="1600" dirty="0" smtClean="0"/>
              <a:t>(dimittendundersøgelse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42</a:t>
            </a:r>
            <a:r>
              <a:rPr lang="da-DK" sz="1600" dirty="0"/>
              <a:t>% oplevede barrierer med at bruge deres nye viden (</a:t>
            </a:r>
            <a:r>
              <a:rPr lang="da-DK" sz="1600" dirty="0" smtClean="0"/>
              <a:t>2015)</a:t>
            </a:r>
          </a:p>
          <a:p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35</a:t>
            </a:r>
            <a:r>
              <a:rPr lang="da-DK" sz="1600" dirty="0"/>
              <a:t>% af de studerende gav udtryk for at arbejdspladsen ikke gav dem mulighed for at bruge deres nye viden (</a:t>
            </a:r>
            <a:r>
              <a:rPr lang="da-DK" sz="1600" dirty="0" err="1" smtClean="0"/>
              <a:t>BrugerTilfredshedsUndersøgelse</a:t>
            </a:r>
            <a:r>
              <a:rPr lang="da-DK" sz="1600" dirty="0" smtClean="0"/>
              <a:t>, </a:t>
            </a:r>
            <a:r>
              <a:rPr lang="da-DK" sz="1600" dirty="0"/>
              <a:t>2014)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9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1132" y="730427"/>
            <a:ext cx="3670404" cy="396069"/>
          </a:xfrm>
        </p:spPr>
        <p:txBody>
          <a:bodyPr/>
          <a:lstStyle/>
          <a:p>
            <a:r>
              <a:rPr lang="da-DK" dirty="0" smtClean="0"/>
              <a:t>Projektets formål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689189" y="3504086"/>
            <a:ext cx="3670404" cy="9394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Praksisnærhed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Læringsfællesskab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" y="1501550"/>
            <a:ext cx="8407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øjre klammeparentes 1"/>
          <p:cNvSpPr/>
          <p:nvPr/>
        </p:nvSpPr>
        <p:spPr>
          <a:xfrm>
            <a:off x="2891969" y="3536138"/>
            <a:ext cx="195943" cy="6313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/>
          <p:cNvSpPr txBox="1"/>
          <p:nvPr/>
        </p:nvSpPr>
        <p:spPr>
          <a:xfrm>
            <a:off x="3405108" y="3482492"/>
            <a:ext cx="1146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Aktiviteter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Metoder</a:t>
            </a:r>
          </a:p>
          <a:p>
            <a:r>
              <a:rPr lang="da-DK" sz="1400" dirty="0" smtClean="0">
                <a:solidFill>
                  <a:schemeClr val="bg1"/>
                </a:solidFill>
              </a:rPr>
              <a:t>Strategier</a:t>
            </a:r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960" y="672370"/>
            <a:ext cx="3670404" cy="396069"/>
          </a:xfrm>
        </p:spPr>
        <p:txBody>
          <a:bodyPr/>
          <a:lstStyle/>
          <a:p>
            <a:r>
              <a:rPr lang="da-DK" dirty="0" smtClean="0"/>
              <a:t>Vores Transfer-forståelse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10959" y="1406803"/>
            <a:ext cx="7828742" cy="22290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Overføring</a:t>
            </a:r>
            <a:r>
              <a:rPr lang="da-DK" sz="1600" dirty="0"/>
              <a:t>; at </a:t>
            </a:r>
            <a:r>
              <a:rPr lang="da-DK" sz="1600" dirty="0" smtClean="0"/>
              <a:t>bære, føre noget </a:t>
            </a:r>
            <a:r>
              <a:rPr lang="da-DK" sz="1600" dirty="0"/>
              <a:t>med sig fra en kontekst til en </a:t>
            </a:r>
            <a:r>
              <a:rPr lang="da-DK" sz="1600" dirty="0" smtClean="0"/>
              <a:t>anden</a:t>
            </a:r>
          </a:p>
          <a:p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Transfer af læring definerer vi som anvendelse af viden og kunnen lært i én sammenhæng til at kvalificere handling i en anden sammenhæng (Aarkrog &amp; Wahlgren)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Transfer </a:t>
            </a:r>
            <a:r>
              <a:rPr lang="da-DK" sz="1600" dirty="0"/>
              <a:t>drejer sig om overførelse af læring til anvendelse i andre læringsrum (end det, hvori læringen har fundet sted</a:t>
            </a:r>
            <a:r>
              <a:rPr lang="da-DK" sz="1600" dirty="0" smtClean="0"/>
              <a:t>) (Illeris)</a:t>
            </a:r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826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940" y="357874"/>
            <a:ext cx="6889020" cy="396069"/>
          </a:xfrm>
        </p:spPr>
        <p:txBody>
          <a:bodyPr/>
          <a:lstStyle/>
          <a:p>
            <a:r>
              <a:rPr lang="da-DK" dirty="0" smtClean="0"/>
              <a:t>Et par overvejelser om transfer og praksisnærhed</a:t>
            </a:r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0" y="986058"/>
            <a:ext cx="3028950" cy="18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709940" y="2874021"/>
            <a:ext cx="304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De studerendes uddannelsesperspektiv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"/>
          <a:stretch/>
        </p:blipFill>
        <p:spPr bwMode="auto">
          <a:xfrm>
            <a:off x="4312361" y="982256"/>
            <a:ext cx="3028950" cy="18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5"/>
          <p:cNvSpPr txBox="1"/>
          <p:nvPr/>
        </p:nvSpPr>
        <p:spPr>
          <a:xfrm>
            <a:off x="4249042" y="2884433"/>
            <a:ext cx="3405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Undervisning som læringsrum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1" y="3498403"/>
            <a:ext cx="3105316" cy="15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6"/>
          <p:cNvSpPr txBox="1"/>
          <p:nvPr/>
        </p:nvSpPr>
        <p:spPr>
          <a:xfrm>
            <a:off x="3901967" y="4752328"/>
            <a:ext cx="358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Faget/indholdets karakter</a:t>
            </a:r>
          </a:p>
        </p:txBody>
      </p:sp>
    </p:spTree>
    <p:extLst>
      <p:ext uri="{BB962C8B-B14F-4D97-AF65-F5344CB8AC3E}">
        <p14:creationId xmlns:p14="http://schemas.microsoft.com/office/powerpoint/2010/main" val="12942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128" y="407133"/>
            <a:ext cx="3670404" cy="396069"/>
          </a:xfrm>
        </p:spPr>
        <p:txBody>
          <a:bodyPr/>
          <a:lstStyle/>
          <a:p>
            <a:r>
              <a:rPr lang="da-DK" dirty="0" smtClean="0"/>
              <a:t>Vores udgangspunkt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29128" y="984829"/>
            <a:ext cx="3670404" cy="2853408"/>
          </a:xfrm>
        </p:spPr>
        <p:txBody>
          <a:bodyPr/>
          <a:lstStyle/>
          <a:p>
            <a:r>
              <a:rPr lang="da-DK" sz="1600" dirty="0" smtClean="0"/>
              <a:t>Transferfaktorer: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Den studerende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Undervisningen og underviseren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Virksomheden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r>
              <a:rPr lang="da-DK" sz="1600" dirty="0" smtClean="0"/>
              <a:t>Tidsperspektivet: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Før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Under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Efter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4751524" y="1735371"/>
            <a:ext cx="3670404" cy="2853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endParaRPr lang="da-DK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36108"/>
              </p:ext>
            </p:extLst>
          </p:nvPr>
        </p:nvGraphicFramePr>
        <p:xfrm>
          <a:off x="4163635" y="378886"/>
          <a:ext cx="4846181" cy="4516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2717">
                  <a:extLst>
                    <a:ext uri="{9D8B030D-6E8A-4147-A177-3AD203B41FA5}">
                      <a16:colId xmlns:a16="http://schemas.microsoft.com/office/drawing/2014/main" val="1681697061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4031703881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1234750868"/>
                    </a:ext>
                  </a:extLst>
                </a:gridCol>
                <a:gridCol w="894488">
                  <a:extLst>
                    <a:ext uri="{9D8B030D-6E8A-4147-A177-3AD203B41FA5}">
                      <a16:colId xmlns:a16="http://schemas.microsoft.com/office/drawing/2014/main" val="2842198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DELPROJEKT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FØR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UNDER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EFTER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0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Før-forberedelse og opfølgning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3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Introduktions-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videoer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Aktioner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i egen</a:t>
                      </a:r>
                    </a:p>
                    <a:p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organisation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8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Videooptagelse 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af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praksis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7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Produktion af cases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undervisningen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2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Kommunikationsopgave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 transferopgave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9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err="1" smtClean="0">
                          <a:solidFill>
                            <a:schemeClr val="bg1"/>
                          </a:solidFill>
                        </a:rPr>
                        <a:t>Flipped</a:t>
                      </a:r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a-DK" sz="1400" dirty="0" err="1" smtClean="0">
                          <a:solidFill>
                            <a:schemeClr val="bg1"/>
                          </a:solidFill>
                        </a:rPr>
                        <a:t>classroom</a:t>
                      </a:r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 i</a:t>
                      </a:r>
                    </a:p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butiksøkonomi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94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dirty="0" smtClean="0">
                          <a:solidFill>
                            <a:schemeClr val="bg1"/>
                          </a:solidFill>
                        </a:rPr>
                        <a:t>Administration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</a:t>
                      </a:r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26510"/>
                  </a:ext>
                </a:extLst>
              </a:tr>
            </a:tbl>
          </a:graphicData>
        </a:graphic>
      </p:graphicFrame>
      <p:sp>
        <p:nvSpPr>
          <p:cNvPr id="9" name="5-takket stjerne 8"/>
          <p:cNvSpPr/>
          <p:nvPr/>
        </p:nvSpPr>
        <p:spPr>
          <a:xfrm>
            <a:off x="3773714" y="803202"/>
            <a:ext cx="389921" cy="394228"/>
          </a:xfrm>
          <a:prstGeom prst="star5">
            <a:avLst/>
          </a:prstGeom>
          <a:solidFill>
            <a:srgbClr val="F6EB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5-takket stjerne 9"/>
          <p:cNvSpPr/>
          <p:nvPr/>
        </p:nvSpPr>
        <p:spPr>
          <a:xfrm>
            <a:off x="3776389" y="3330919"/>
            <a:ext cx="389921" cy="394228"/>
          </a:xfrm>
          <a:prstGeom prst="star5">
            <a:avLst/>
          </a:prstGeom>
          <a:solidFill>
            <a:srgbClr val="F6EB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5-takket stjerne 10"/>
          <p:cNvSpPr/>
          <p:nvPr/>
        </p:nvSpPr>
        <p:spPr>
          <a:xfrm>
            <a:off x="3776389" y="3915848"/>
            <a:ext cx="389921" cy="394228"/>
          </a:xfrm>
          <a:prstGeom prst="star5">
            <a:avLst/>
          </a:prstGeom>
          <a:solidFill>
            <a:srgbClr val="F6EB6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598</Words>
  <Application>Microsoft Office PowerPoint</Application>
  <PresentationFormat>Skærmshow (16:9)</PresentationFormat>
  <Paragraphs>139</Paragraphs>
  <Slides>7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Symbol</vt:lpstr>
      <vt:lpstr>Wingdings</vt:lpstr>
      <vt:lpstr>Kontortema</vt:lpstr>
      <vt:lpstr>PowerPoint-præsentation</vt:lpstr>
      <vt:lpstr>Læring og anvendelse</vt:lpstr>
      <vt:lpstr>Hvad vidste vi på forhånd?</vt:lpstr>
      <vt:lpstr>Projektets formål</vt:lpstr>
      <vt:lpstr>Vores Transfer-forståelse</vt:lpstr>
      <vt:lpstr>Et par overvejelser om transfer og praksisnærhed</vt:lpstr>
      <vt:lpstr>Vores udgangspunkt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Inge Merete Skov</cp:lastModifiedBy>
  <cp:revision>142</cp:revision>
  <cp:lastPrinted>2018-04-25T13:53:38Z</cp:lastPrinted>
  <dcterms:created xsi:type="dcterms:W3CDTF">2016-10-07T07:50:19Z</dcterms:created>
  <dcterms:modified xsi:type="dcterms:W3CDTF">2018-05-03T10:43:34Z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