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0" r:id="rId2"/>
    <p:sldId id="321" r:id="rId3"/>
    <p:sldId id="306" r:id="rId4"/>
    <p:sldId id="322" r:id="rId5"/>
    <p:sldId id="323" r:id="rId6"/>
    <p:sldId id="325" r:id="rId7"/>
  </p:sldIdLst>
  <p:sldSz cx="9144000" cy="5143500" type="screen16x9"/>
  <p:notesSz cx="6669088" cy="9775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73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3628">
          <p15:clr>
            <a:srgbClr val="A4A3A4"/>
          </p15:clr>
        </p15:guide>
        <p15:guide id="4" orient="horz" pos="2162">
          <p15:clr>
            <a:srgbClr val="A4A3A4"/>
          </p15:clr>
        </p15:guide>
        <p15:guide id="5" orient="horz" pos="1490">
          <p15:clr>
            <a:srgbClr val="A4A3A4"/>
          </p15:clr>
        </p15:guide>
        <p15:guide id="6" orient="horz" pos="1087">
          <p15:clr>
            <a:srgbClr val="A4A3A4"/>
          </p15:clr>
        </p15:guide>
        <p15:guide id="7" pos="5348">
          <p15:clr>
            <a:srgbClr val="A4A3A4"/>
          </p15:clr>
        </p15:guide>
        <p15:guide id="8" pos="2872">
          <p15:clr>
            <a:srgbClr val="A4A3A4"/>
          </p15:clr>
        </p15:guide>
        <p15:guide id="9" pos="383">
          <p15:clr>
            <a:srgbClr val="A4A3A4"/>
          </p15:clr>
        </p15:guide>
        <p15:guide id="10" orient="horz" pos="2905">
          <p15:clr>
            <a:srgbClr val="A4A3A4"/>
          </p15:clr>
        </p15:guide>
        <p15:guide id="11" orient="horz" pos="540">
          <p15:clr>
            <a:srgbClr val="A4A3A4"/>
          </p15:clr>
        </p15:guide>
        <p15:guide id="12" orient="horz" pos="2721">
          <p15:clr>
            <a:srgbClr val="A4A3A4"/>
          </p15:clr>
        </p15:guide>
        <p15:guide id="13" orient="horz" pos="1622">
          <p15:clr>
            <a:srgbClr val="A4A3A4"/>
          </p15:clr>
        </p15:guide>
        <p15:guide id="14" orient="horz" pos="1118">
          <p15:clr>
            <a:srgbClr val="A4A3A4"/>
          </p15:clr>
        </p15:guide>
        <p15:guide id="15" orient="horz" pos="8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64C"/>
    <a:srgbClr val="F6EB61"/>
    <a:srgbClr val="BCDC93"/>
    <a:srgbClr val="007DBA"/>
    <a:srgbClr val="869FB4"/>
    <a:srgbClr val="FA9370"/>
    <a:srgbClr val="56C26A"/>
    <a:srgbClr val="E04D7D"/>
    <a:srgbClr val="6ECEB2"/>
    <a:srgbClr val="EB4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2" autoAdjust="0"/>
    <p:restoredTop sz="70913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930" y="102"/>
      </p:cViewPr>
      <p:guideLst>
        <p:guide orient="horz" pos="3873"/>
        <p:guide orient="horz" pos="720"/>
        <p:guide orient="horz" pos="3628"/>
        <p:guide orient="horz" pos="2162"/>
        <p:guide orient="horz" pos="1490"/>
        <p:guide orient="horz" pos="1087"/>
        <p:guide pos="5348"/>
        <p:guide pos="2872"/>
        <p:guide pos="383"/>
        <p:guide orient="horz" pos="2905"/>
        <p:guide orient="horz" pos="540"/>
        <p:guide orient="horz" pos="2721"/>
        <p:guide orient="horz" pos="1622"/>
        <p:guide orient="horz" pos="1118"/>
        <p:guide orient="horz" pos="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-4568" y="-128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4530723-19E9-414F-94C4-A9383601042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5337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ABB08B3-BB66-5949-8BF1-0419F2E861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7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C5BB4F6-C9D5-7749-B5D3-E38D4928F91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3425"/>
            <a:ext cx="651668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8"/>
            <a:ext cx="5335270" cy="439912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5337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599F0D5-3A54-0F48-BA21-AF426CCFE9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2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Hvad har vi lært</a:t>
            </a:r>
            <a:r>
              <a:rPr lang="da-DK" baseline="0" dirty="0" smtClean="0"/>
              <a:t> – hvad har vi fået ud af projektet?</a:t>
            </a:r>
          </a:p>
          <a:p>
            <a:endParaRPr lang="da-DK" baseline="0" dirty="0" smtClean="0"/>
          </a:p>
          <a:p>
            <a:r>
              <a:rPr lang="da-DK" baseline="0" dirty="0" smtClean="0"/>
              <a:t>Forskellige fag: fx Kim Skaanings hold – vs Jan Hoffmanns hold.</a:t>
            </a:r>
          </a:p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9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da-DK" dirty="0" smtClean="0"/>
              <a:t>Underviseren planlægger med en praksis for øje </a:t>
            </a:r>
            <a:r>
              <a:rPr lang="da-DK" dirty="0" smtClean="0">
                <a:sym typeface="Wingdings" panose="05000000000000000000" pitchFamily="2" charset="2"/>
              </a:rPr>
              <a:t> det kan være en generel praksis. Fx for underviseren i ‘Ledelse</a:t>
            </a:r>
            <a:r>
              <a:rPr lang="da-DK" baseline="0" dirty="0" smtClean="0">
                <a:sym typeface="Wingdings" panose="05000000000000000000" pitchFamily="2" charset="2"/>
              </a:rPr>
              <a:t> i praksis’. </a:t>
            </a:r>
          </a:p>
          <a:p>
            <a:endParaRPr lang="da-DK" baseline="0" dirty="0" smtClean="0">
              <a:sym typeface="Wingdings" panose="05000000000000000000" pitchFamily="2" charset="2"/>
            </a:endParaRP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da-DK" baseline="0" dirty="0" smtClean="0">
                <a:sym typeface="Wingdings" panose="05000000000000000000" pitchFamily="2" charset="2"/>
              </a:rPr>
              <a:t>Den studerende har muligvis konkrete erfaringer med praksis – men ikke nødvendigvis. For den studerende kan det ‘praksis’ både være den generelle forståelse og det kan være i forhold til konkrete praksisser i den generelle praksis. Så praksis kan her udfolde sig meget forskelligt for de studerende og for underviseren. Den studerende laver sine egne koblinger i sin læreproces.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1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6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da-DK" dirty="0" smtClean="0"/>
              <a:t>Fra metoder</a:t>
            </a:r>
            <a:r>
              <a:rPr lang="da-DK" baseline="0" dirty="0" smtClean="0"/>
              <a:t> og aktiviteter/metode- og recept-tankegang til strategi og </a:t>
            </a:r>
            <a:r>
              <a:rPr lang="da-DK" baseline="0" dirty="0" err="1" smtClean="0"/>
              <a:t>mindset</a:t>
            </a:r>
            <a:endParaRPr lang="da-DK" baseline="0" dirty="0" smtClean="0"/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da-DK" baseline="0" dirty="0" smtClean="0"/>
              <a:t>Fra individuelt kompetenceudvikling og lærende fællesskab til organisatorisk læring og professionelle læringsfællesskaber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7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anose="020B0604020202020204" pitchFamily="34" charset="0"/>
              <a:buChar char="•"/>
            </a:pPr>
            <a:r>
              <a:rPr lang="da-DK" dirty="0" smtClean="0"/>
              <a:t>Det professionelle</a:t>
            </a:r>
            <a:r>
              <a:rPr lang="da-DK" baseline="0" dirty="0" smtClean="0"/>
              <a:t> læringsfællesskab </a:t>
            </a:r>
            <a:r>
              <a:rPr lang="da-DK" baseline="0" dirty="0" smtClean="0">
                <a:sym typeface="Wingdings" panose="05000000000000000000" pitchFamily="2" charset="2"/>
              </a:rPr>
              <a:t> fælles værdier, forståelse omkring transfer med fokus på de studerendes læring. Åbne døre.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da-DK" baseline="0" dirty="0" err="1" smtClean="0">
                <a:sym typeface="Wingdings" panose="05000000000000000000" pitchFamily="2" charset="2"/>
              </a:rPr>
              <a:t>KEAs</a:t>
            </a:r>
            <a:r>
              <a:rPr lang="da-DK" baseline="0" dirty="0" smtClean="0">
                <a:sym typeface="Wingdings" panose="05000000000000000000" pitchFamily="2" charset="2"/>
              </a:rPr>
              <a:t> slogan: DU SKAL IKKE BARE VIDE – DU SKAL KUNNE. Vi har netop betonet KUNNE og givet det en ny betydning med projektet om transfer.</a:t>
            </a:r>
          </a:p>
          <a:p>
            <a:pPr marL="171435" indent="-171435">
              <a:buFont typeface="Arial" panose="020B0604020202020204" pitchFamily="34" charset="0"/>
              <a:buChar char="•"/>
            </a:pPr>
            <a:endParaRPr lang="da-DK" baseline="0" dirty="0" smtClean="0">
              <a:sym typeface="Wingdings" panose="05000000000000000000" pitchFamily="2" charset="2"/>
            </a:endParaRPr>
          </a:p>
          <a:p>
            <a:pPr marL="171435" indent="-171435">
              <a:buFont typeface="Arial" panose="020B0604020202020204" pitchFamily="34" charset="0"/>
              <a:buChar char="•"/>
            </a:pPr>
            <a:r>
              <a:rPr lang="da-DK" baseline="0" dirty="0" smtClean="0">
                <a:sym typeface="Wingdings" panose="05000000000000000000" pitchFamily="2" charset="2"/>
              </a:rPr>
              <a:t>Tak til </a:t>
            </a:r>
          </a:p>
          <a:p>
            <a:pPr marL="628595" lvl="1" indent="-171435">
              <a:buFont typeface="Arial" panose="020B0604020202020204" pitchFamily="34" charset="0"/>
              <a:buChar char="•"/>
            </a:pPr>
            <a:r>
              <a:rPr lang="da-DK" baseline="0" dirty="0" smtClean="0">
                <a:sym typeface="Wingdings" panose="05000000000000000000" pitchFamily="2" charset="2"/>
              </a:rPr>
              <a:t>Underviserne for deres engagement og input,</a:t>
            </a:r>
          </a:p>
          <a:p>
            <a:pPr marL="628595" lvl="1" indent="-171435">
              <a:buFont typeface="Arial" panose="020B0604020202020204" pitchFamily="34" charset="0"/>
              <a:buChar char="•"/>
            </a:pPr>
            <a:r>
              <a:rPr lang="da-DK" baseline="0" dirty="0" smtClean="0">
                <a:sym typeface="Wingdings" panose="05000000000000000000" pitchFamily="2" charset="2"/>
              </a:rPr>
              <a:t>Jonas Sprogøe (Bedre Praksis) for et kvalificerede og inspirerende samarbejde,</a:t>
            </a:r>
          </a:p>
          <a:p>
            <a:pPr marL="628595" lvl="1" indent="-171435">
              <a:buFont typeface="Arial" panose="020B0604020202020204" pitchFamily="34" charset="0"/>
              <a:buChar char="•"/>
            </a:pPr>
            <a:r>
              <a:rPr lang="da-DK" baseline="0" dirty="0" smtClean="0">
                <a:sym typeface="Wingdings" panose="05000000000000000000" pitchFamily="2" charset="2"/>
              </a:rPr>
              <a:t>Alle andre som har bidraget til at projektet har kunnet gennemføres,</a:t>
            </a:r>
          </a:p>
          <a:p>
            <a:pPr marL="628595" lvl="1" indent="-171435">
              <a:buFont typeface="Arial" panose="020B0604020202020204" pitchFamily="34" charset="0"/>
              <a:buChar char="•"/>
            </a:pPr>
            <a:r>
              <a:rPr lang="da-DK" baseline="0" dirty="0" smtClean="0">
                <a:sym typeface="Wingdings" panose="05000000000000000000" pitchFamily="2" charset="2"/>
              </a:rPr>
              <a:t>Endelig en tak til kolleger som har fået dette arrangement til at lykkes.</a:t>
            </a:r>
          </a:p>
          <a:p>
            <a:pPr marL="628595" lvl="1" indent="-171435">
              <a:buFont typeface="Arial" panose="020B0604020202020204" pitchFamily="34" charset="0"/>
              <a:buChar char="•"/>
            </a:pPr>
            <a:endParaRPr lang="da-DK" baseline="0" dirty="0" smtClean="0">
              <a:sym typeface="Wingdings" panose="05000000000000000000" pitchFamily="2" charset="2"/>
            </a:endParaRPr>
          </a:p>
          <a:p>
            <a:pPr marL="628595" lvl="1" indent="-171435">
              <a:buFont typeface="Arial" panose="020B0604020202020204" pitchFamily="34" charset="0"/>
              <a:buChar char="•"/>
            </a:pPr>
            <a:r>
              <a:rPr lang="da-DK" baseline="0" dirty="0" smtClean="0">
                <a:sym typeface="Wingdings" panose="05000000000000000000" pitchFamily="2" charset="2"/>
              </a:rPr>
              <a:t>Endelig en tak til jer, som har været med i dag. Jeg håber, at dagen har inspireret til arbejdet med transfer. Vi arbejder </a:t>
            </a:r>
            <a:r>
              <a:rPr lang="da-DK" baseline="0" smtClean="0">
                <a:sym typeface="Wingdings" panose="05000000000000000000" pitchFamily="2" charset="2"/>
              </a:rPr>
              <a:t>videre med det.</a:t>
            </a:r>
            <a:endParaRPr lang="da-DK" baseline="0" dirty="0" smtClean="0">
              <a:sym typeface="Wingdings" panose="05000000000000000000" pitchFamily="2" charset="2"/>
            </a:endParaRPr>
          </a:p>
          <a:p>
            <a:endParaRPr lang="da-DK" baseline="0" dirty="0" smtClean="0">
              <a:sym typeface="Wingdings" panose="05000000000000000000" pitchFamily="2" charset="2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9F0D5-3A54-0F48-BA21-AF426CCFE9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0434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blå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519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rød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04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CDC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lilla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rø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36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-1" y="0"/>
            <a:ext cx="3068467" cy="5151967"/>
          </a:xfrm>
          <a:prstGeom prst="rect">
            <a:avLst/>
          </a:prstGeom>
          <a:solidFill>
            <a:srgbClr val="EB4E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4"/>
          <p:cNvSpPr>
            <a:spLocks/>
          </p:cNvSpPr>
          <p:nvPr userDrawn="1"/>
        </p:nvSpPr>
        <p:spPr>
          <a:xfrm>
            <a:off x="508468" y="322387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4595" y="617576"/>
            <a:ext cx="2408672" cy="376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Tak for din tid</a:t>
            </a:r>
            <a:endParaRPr lang="da-DK" dirty="0"/>
          </a:p>
        </p:txBody>
      </p:sp>
      <p:sp>
        <p:nvSpPr>
          <p:cNvPr id="10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369675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r>
              <a:rPr lang="en-GB" dirty="0" smtClean="0"/>
              <a:t> 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0" y="-16935"/>
            <a:ext cx="612112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2467" cy="517623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1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7144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34" y="-8468"/>
            <a:ext cx="9167812" cy="5184907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3990520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4583190" y="1055188"/>
            <a:ext cx="3931200" cy="3400328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560410" y="1535979"/>
            <a:ext cx="3948090" cy="2919539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551770" y="260608"/>
            <a:ext cx="2057400" cy="273844"/>
          </a:xfrm>
        </p:spPr>
        <p:txBody>
          <a:bodyPr/>
          <a:lstStyle/>
          <a:p>
            <a:fld id="{2D4FF84C-9858-9A40-A44F-645F5AAB0447}" type="datetime3">
              <a:rPr lang="en-GB" smtClean="0"/>
              <a:t>30 April, 2018</a:t>
            </a:fld>
            <a:endParaRPr lang="da-DK"/>
          </a:p>
        </p:txBody>
      </p:sp>
      <p:sp>
        <p:nvSpPr>
          <p:cNvPr id="10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553586" y="441126"/>
            <a:ext cx="6208880" cy="273844"/>
          </a:xfrm>
        </p:spPr>
        <p:txBody>
          <a:bodyPr/>
          <a:lstStyle/>
          <a:p>
            <a:r>
              <a:rPr lang="da-DK"/>
              <a:t>Titel på præsentation</a:t>
            </a:r>
          </a:p>
        </p:txBody>
      </p:sp>
    </p:spTree>
    <p:extLst>
      <p:ext uri="{BB962C8B-B14F-4D97-AF65-F5344CB8AC3E}">
        <p14:creationId xmlns:p14="http://schemas.microsoft.com/office/powerpoint/2010/main" val="385044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551770" y="260608"/>
            <a:ext cx="2057400" cy="273844"/>
          </a:xfrm>
        </p:spPr>
        <p:txBody>
          <a:bodyPr/>
          <a:lstStyle/>
          <a:p>
            <a:fld id="{2D4FF84C-9858-9A40-A44F-645F5AAB0447}" type="datetime3">
              <a:rPr lang="en-GB" smtClean="0"/>
              <a:t>30 April, 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på præsentation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625475" y="1578929"/>
            <a:ext cx="7884000" cy="2831841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7935330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215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09B0-E675-FF46-A1F1-3C211E3E34C8}" type="datetime3">
              <a:rPr lang="en-GB" smtClean="0"/>
              <a:t>30 April, 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på præsentation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560414" y="1566143"/>
            <a:ext cx="7946701" cy="287019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7962142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02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1"/>
            <a:ext cx="9152468" cy="51425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2467" cy="51762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628650" y="714790"/>
            <a:ext cx="252000" cy="27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871949"/>
            <a:ext cx="7886700" cy="396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369221"/>
            <a:ext cx="7886700" cy="3099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51770" y="26060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1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fld id="{FA10A9B1-14D2-914D-B995-50036CE5AAA2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3586" y="441126"/>
            <a:ext cx="62088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100" b="1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/>
              <a:t>Titel </a:t>
            </a:r>
            <a:r>
              <a:rPr lang="da-DK" dirty="0" smtClean="0"/>
              <a:t>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553586" y="4722984"/>
            <a:ext cx="2057400" cy="273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a-DK" sz="1100" b="1" smtClean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lnSpc>
                <a:spcPts val="1400"/>
              </a:lnSpc>
              <a:spcBef>
                <a:spcPct val="0"/>
              </a:spcBef>
            </a:pPr>
            <a:fld id="{93C8C56B-E180-4F52-B5BE-B0E36A2C74AC}" type="slidenum">
              <a:rPr lang="da-DK" smtClean="0"/>
              <a:pPr>
                <a:lnSpc>
                  <a:spcPts val="1400"/>
                </a:lnSpc>
                <a:spcBef>
                  <a:spcPct val="0"/>
                </a:spcBef>
              </a:pPr>
              <a:t>‹nr.›</a:t>
            </a:fld>
            <a:endParaRPr lang="da-DK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6" r:id="rId3"/>
    <p:sldLayoutId id="2147483667" r:id="rId4"/>
    <p:sldLayoutId id="2147483652" r:id="rId5"/>
    <p:sldLayoutId id="2147483653" r:id="rId6"/>
    <p:sldLayoutId id="2147483664" r:id="rId7"/>
    <p:sldLayoutId id="2147483654" r:id="rId8"/>
    <p:sldLayoutId id="2147483656" r:id="rId9"/>
    <p:sldLayoutId id="2147483658" r:id="rId10"/>
    <p:sldLayoutId id="2147483659" r:id="rId11"/>
    <p:sldLayoutId id="2147483655" r:id="rId12"/>
    <p:sldLayoutId id="2147483657" r:id="rId13"/>
    <p:sldLayoutId id="2147483660" r:id="rId14"/>
    <p:sldLayoutId id="2147483661" r:id="rId15"/>
    <p:sldLayoutId id="2147483663" r:id="rId16"/>
  </p:sldLayoutIdLst>
  <p:timing>
    <p:tnLst>
      <p:par>
        <p:cTn id="1" dur="indefinite" restart="never" nodeType="tmRoot"/>
      </p:par>
    </p:tnLst>
  </p:timing>
  <p:hf hdr="0"/>
  <p:txStyles>
    <p:titleStyle>
      <a:lvl1pPr marL="0" indent="0" algn="l" defTabSz="457200" rtl="0" eaLnBrk="1" latinLnBrk="0" hangingPunct="1">
        <a:spcBef>
          <a:spcPct val="0"/>
        </a:spcBef>
        <a:buFont typeface="Arial" panose="020B0604020202020204" pitchFamily="34" charset="0"/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30. </a:t>
            </a:r>
            <a:r>
              <a:rPr lang="en-GB" dirty="0" err="1" smtClean="0"/>
              <a:t>april</a:t>
            </a:r>
            <a:r>
              <a:rPr lang="en-GB" dirty="0" smtClean="0"/>
              <a:t> 2018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21994" y="877455"/>
            <a:ext cx="3329333" cy="2890981"/>
          </a:xfrm>
        </p:spPr>
        <p:txBody>
          <a:bodyPr/>
          <a:lstStyle/>
          <a:p>
            <a:endParaRPr lang="da-DK" dirty="0"/>
          </a:p>
          <a:p>
            <a:r>
              <a:rPr lang="da-DK" dirty="0" smtClean="0"/>
              <a:t>Hvad lærte vi af projektet?</a:t>
            </a:r>
          </a:p>
          <a:p>
            <a:endParaRPr lang="da-DK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b="0" dirty="0" smtClean="0"/>
              <a:t>Transfer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b="0" dirty="0" smtClean="0"/>
              <a:t>Praksisnærhed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400" b="0" dirty="0" smtClean="0"/>
              <a:t>Lærende fællesskaber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74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3532" y="424229"/>
            <a:ext cx="5705020" cy="396069"/>
          </a:xfrm>
        </p:spPr>
        <p:txBody>
          <a:bodyPr>
            <a:normAutofit/>
          </a:bodyPr>
          <a:lstStyle/>
          <a:p>
            <a:r>
              <a:rPr lang="da-DK" dirty="0" smtClean="0"/>
              <a:t>Hvad har vi lært af projektet? 	#1</a:t>
            </a:r>
            <a:endParaRPr lang="da-DK" dirty="0"/>
          </a:p>
        </p:txBody>
      </p:sp>
      <p:sp>
        <p:nvSpPr>
          <p:cNvPr id="4" name="Pladsholder til tekst 2"/>
          <p:cNvSpPr txBox="1">
            <a:spLocks/>
          </p:cNvSpPr>
          <p:nvPr/>
        </p:nvSpPr>
        <p:spPr>
          <a:xfrm>
            <a:off x="783531" y="1509384"/>
            <a:ext cx="7556905" cy="220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b="1" dirty="0" smtClean="0"/>
              <a:t>TRANSFER</a:t>
            </a:r>
          </a:p>
          <a:p>
            <a:r>
              <a:rPr lang="da-DK" sz="1600" b="1" dirty="0" smtClean="0"/>
              <a:t>Mål: at udvikle aktiviteter, metoder og strategier</a:t>
            </a:r>
          </a:p>
          <a:p>
            <a:pPr marL="285743" indent="-285743">
              <a:buFont typeface="Wingdings" panose="05000000000000000000" pitchFamily="2" charset="2"/>
              <a:buChar char="à"/>
            </a:pPr>
            <a:endParaRPr lang="da-DK" sz="1350" dirty="0" smtClean="0">
              <a:sym typeface="Wingdings" panose="05000000000000000000" pitchFamily="2" charset="2"/>
            </a:endParaRPr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da-DK" sz="1600" dirty="0" smtClean="0">
                <a:sym typeface="Wingdings" panose="05000000000000000000" pitchFamily="2" charset="2"/>
              </a:rPr>
              <a:t>Forskellige fag, indhold og deltagere – forskellige aktiviteter</a:t>
            </a:r>
            <a:endParaRPr lang="da-DK" sz="1600" dirty="0">
              <a:sym typeface="Wingdings" panose="05000000000000000000" pitchFamily="2" charset="2"/>
            </a:endParaRPr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da-DK" sz="1600" dirty="0" smtClean="0">
                <a:sym typeface="Wingdings" panose="05000000000000000000" pitchFamily="2" charset="2"/>
              </a:rPr>
              <a:t>Mere </a:t>
            </a:r>
            <a:r>
              <a:rPr lang="da-DK" sz="1600" dirty="0">
                <a:sym typeface="Wingdings" panose="05000000000000000000" pitchFamily="2" charset="2"/>
              </a:rPr>
              <a:t>fokus på </a:t>
            </a:r>
            <a:r>
              <a:rPr lang="da-DK" sz="1600" dirty="0" smtClean="0">
                <a:sym typeface="Wingdings" panose="05000000000000000000" pitchFamily="2" charset="2"/>
              </a:rPr>
              <a:t>før-fasen og koblinger ud af undervisningen</a:t>
            </a:r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da-DK" sz="1600" dirty="0" smtClean="0">
                <a:sym typeface="Wingdings" panose="05000000000000000000" pitchFamily="2" charset="2"/>
              </a:rPr>
              <a:t>Udvikling mod et </a:t>
            </a:r>
            <a:r>
              <a:rPr lang="da-DK" sz="1600" dirty="0" err="1" smtClean="0">
                <a:sym typeface="Wingdings" panose="05000000000000000000" pitchFamily="2" charset="2"/>
              </a:rPr>
              <a:t>mindset</a:t>
            </a:r>
            <a:r>
              <a:rPr lang="da-DK" sz="1600" dirty="0" smtClean="0">
                <a:sym typeface="Wingdings" panose="05000000000000000000" pitchFamily="2" charset="2"/>
              </a:rPr>
              <a:t>; en didaktik og en forståelse </a:t>
            </a:r>
            <a:endParaRPr lang="da-DK" sz="1600" dirty="0">
              <a:sym typeface="Wingdings" panose="05000000000000000000" pitchFamily="2" charset="2"/>
            </a:endParaRPr>
          </a:p>
          <a:p>
            <a:pPr marL="285743" indent="-285743">
              <a:buFont typeface="Wingdings" panose="05000000000000000000" pitchFamily="2" charset="2"/>
              <a:buChar char="à"/>
            </a:pPr>
            <a:endParaRPr lang="da-DK" dirty="0"/>
          </a:p>
        </p:txBody>
      </p:sp>
      <p:sp>
        <p:nvSpPr>
          <p:cNvPr id="5" name="Pladsholder til tekst 2"/>
          <p:cNvSpPr txBox="1">
            <a:spLocks/>
          </p:cNvSpPr>
          <p:nvPr/>
        </p:nvSpPr>
        <p:spPr>
          <a:xfrm>
            <a:off x="783532" y="3713776"/>
            <a:ext cx="4635756" cy="1116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>
              <a:buFont typeface="Wingdings" panose="05000000000000000000" pitchFamily="2" charset="2"/>
              <a:buChar char="à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45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05023" y="1216700"/>
            <a:ext cx="3670404" cy="136477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da-DK" dirty="0" smtClean="0"/>
              <a:t>Praksisnærhed</a:t>
            </a:r>
            <a:br>
              <a:rPr lang="da-DK" dirty="0" smtClean="0"/>
            </a:br>
            <a:r>
              <a:rPr lang="da-DK" sz="1600" cap="none" dirty="0" smtClean="0">
                <a:latin typeface="Arial"/>
                <a:ea typeface="+mn-ea"/>
                <a:cs typeface="+mn-cs"/>
              </a:rPr>
              <a:t>Mål: øget </a:t>
            </a:r>
            <a:r>
              <a:rPr lang="da-DK" sz="1600" cap="none" dirty="0">
                <a:latin typeface="Arial"/>
                <a:ea typeface="+mn-ea"/>
                <a:cs typeface="+mn-cs"/>
              </a:rPr>
              <a:t>forståelse af </a:t>
            </a:r>
            <a:r>
              <a:rPr lang="da-DK" sz="1600" cap="none" dirty="0" smtClean="0">
                <a:latin typeface="Arial"/>
                <a:ea typeface="+mn-ea"/>
                <a:cs typeface="+mn-cs"/>
              </a:rPr>
              <a:t>begrebet om praksisnærhed </a:t>
            </a:r>
            <a:r>
              <a:rPr lang="da-DK" sz="1600" cap="none" dirty="0">
                <a:latin typeface="Arial"/>
                <a:ea typeface="+mn-ea"/>
                <a:cs typeface="+mn-cs"/>
              </a:rPr>
              <a:t>som grundlag for </a:t>
            </a:r>
            <a:r>
              <a:rPr lang="da-DK" sz="1600" cap="none" dirty="0" smtClean="0">
                <a:latin typeface="Arial"/>
                <a:ea typeface="+mn-ea"/>
                <a:cs typeface="+mn-cs"/>
              </a:rPr>
              <a:t>vores didaktik</a:t>
            </a:r>
            <a:r>
              <a:rPr lang="da-DK" sz="1600" cap="none" dirty="0">
                <a:latin typeface="Arial"/>
                <a:ea typeface="+mn-ea"/>
                <a:cs typeface="+mn-cs"/>
              </a:rPr>
              <a:t/>
            </a:r>
            <a:br>
              <a:rPr lang="da-DK" sz="1600" cap="none" dirty="0">
                <a:latin typeface="Arial"/>
                <a:ea typeface="+mn-ea"/>
                <a:cs typeface="+mn-cs"/>
              </a:rPr>
            </a:b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705023" y="2746769"/>
            <a:ext cx="3670404" cy="9477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1600" dirty="0" smtClean="0">
                <a:sym typeface="Wingdings" panose="05000000000000000000" pitchFamily="2" charset="2"/>
              </a:rPr>
              <a:t>Mange praksisforståelse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1600" dirty="0" smtClean="0">
                <a:sym typeface="Wingdings" panose="05000000000000000000" pitchFamily="2" charset="2"/>
              </a:rPr>
              <a:t>Nuværende eller fremtidig praksis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1600" dirty="0" smtClean="0">
                <a:sym typeface="Wingdings" panose="05000000000000000000" pitchFamily="2" charset="2"/>
              </a:rPr>
              <a:t>Generel og specifik praksis</a:t>
            </a:r>
            <a:endParaRPr lang="da-DK" sz="16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/>
          <a:srcRect l="8041" t="13345" r="4136" b="4930"/>
          <a:stretch/>
        </p:blipFill>
        <p:spPr>
          <a:xfrm>
            <a:off x="4709885" y="1216700"/>
            <a:ext cx="3969659" cy="3166613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31131" y="185629"/>
            <a:ext cx="7265959" cy="3960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Hvad har vi lært af projektet? 	#2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25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51204" y="1644988"/>
            <a:ext cx="7229014" cy="9394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1600" dirty="0" smtClean="0">
                <a:sym typeface="Wingdings" panose="05000000000000000000" pitchFamily="2" charset="2"/>
              </a:rPr>
              <a:t>Kobling til praksis som input og output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a-DK" sz="1600" dirty="0">
                <a:sym typeface="Wingdings" panose="05000000000000000000" pitchFamily="2" charset="2"/>
              </a:rPr>
              <a:t>Medvirke til konkrete billeder af praksis (hos underviser og deltagere)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a-DK" sz="1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/>
          <a:srcRect l="994" t="18586" r="6144" b="15560"/>
          <a:stretch/>
        </p:blipFill>
        <p:spPr>
          <a:xfrm>
            <a:off x="-1" y="2602407"/>
            <a:ext cx="9144001" cy="254109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31131" y="484812"/>
            <a:ext cx="7265959" cy="3960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Hvad har vi lært af projektet? 	#2</a:t>
            </a:r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1131" y="995267"/>
            <a:ext cx="3670404" cy="396069"/>
          </a:xfrm>
        </p:spPr>
        <p:txBody>
          <a:bodyPr/>
          <a:lstStyle/>
          <a:p>
            <a:r>
              <a:rPr lang="da-DK" dirty="0" smtClean="0"/>
              <a:t>praksisnærhed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55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32" y="707336"/>
            <a:ext cx="3670404" cy="396069"/>
          </a:xfrm>
        </p:spPr>
        <p:txBody>
          <a:bodyPr/>
          <a:lstStyle/>
          <a:p>
            <a:r>
              <a:rPr lang="da-DK" dirty="0" smtClean="0"/>
              <a:t>Hvad har vi lært af projektet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7090468" cy="768361"/>
          </a:xfrm>
        </p:spPr>
        <p:txBody>
          <a:bodyPr/>
          <a:lstStyle/>
          <a:p>
            <a:r>
              <a:rPr lang="da-DK" sz="1800" b="1" dirty="0"/>
              <a:t>Lærende </a:t>
            </a:r>
            <a:r>
              <a:rPr lang="da-DK" sz="1800" b="1" dirty="0" smtClean="0"/>
              <a:t>fællesskaber</a:t>
            </a:r>
          </a:p>
          <a:p>
            <a:pPr lvl="0">
              <a:spcBef>
                <a:spcPts val="0"/>
              </a:spcBef>
            </a:pPr>
            <a:r>
              <a:rPr lang="da-DK" sz="1600" b="1" dirty="0"/>
              <a:t>Målet: </a:t>
            </a:r>
            <a:r>
              <a:rPr lang="da-DK" sz="1600" b="1" dirty="0" smtClean="0"/>
              <a:t>at kolleger inspirerede og lærte af hinanden</a:t>
            </a:r>
            <a:endParaRPr lang="da-DK" sz="1600" b="1" dirty="0"/>
          </a:p>
          <a:p>
            <a:endParaRPr lang="da-DK" sz="1800" b="1" dirty="0" smtClean="0"/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da-DK" sz="1600" dirty="0" smtClean="0">
                <a:sym typeface="Wingdings" panose="05000000000000000000" pitchFamily="2" charset="2"/>
              </a:rPr>
              <a:t>Lagt vægt på at lære nye metoder af og med hinanden</a:t>
            </a:r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da-DK" sz="1600" dirty="0" smtClean="0">
                <a:sym typeface="Wingdings" panose="05000000000000000000" pitchFamily="2" charset="2"/>
              </a:rPr>
              <a:t>Delt </a:t>
            </a:r>
            <a:r>
              <a:rPr lang="da-DK" sz="1600" dirty="0">
                <a:sym typeface="Wingdings" panose="05000000000000000000" pitchFamily="2" charset="2"/>
              </a:rPr>
              <a:t>viden </a:t>
            </a:r>
            <a:r>
              <a:rPr lang="da-DK" sz="1600" dirty="0" smtClean="0">
                <a:sym typeface="Wingdings" panose="05000000000000000000" pitchFamily="2" charset="2"/>
              </a:rPr>
              <a:t>i projektgruppen</a:t>
            </a:r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da-DK" sz="1600" dirty="0" smtClean="0">
                <a:sym typeface="Wingdings" panose="05000000000000000000" pitchFamily="2" charset="2"/>
              </a:rPr>
              <a:t>Delt viden med kolleger på team- og lærermøder</a:t>
            </a:r>
            <a:endParaRPr lang="da-DK" sz="1600" dirty="0">
              <a:sym typeface="Wingdings" panose="05000000000000000000" pitchFamily="2" charset="2"/>
            </a:endParaRPr>
          </a:p>
          <a:p>
            <a:pPr marL="285743" indent="-285743">
              <a:buFont typeface="Wingdings" panose="05000000000000000000" pitchFamily="2" charset="2"/>
              <a:buChar char="à"/>
            </a:pPr>
            <a:r>
              <a:rPr lang="da-DK" sz="1600" dirty="0">
                <a:sym typeface="Wingdings" panose="05000000000000000000" pitchFamily="2" charset="2"/>
              </a:rPr>
              <a:t>Læringsfællesskaber </a:t>
            </a:r>
            <a:r>
              <a:rPr lang="da-DK" sz="1600" dirty="0" smtClean="0">
                <a:sym typeface="Wingdings" panose="05000000000000000000" pitchFamily="2" charset="2"/>
              </a:rPr>
              <a:t> individuel kompetenceudvikling</a:t>
            </a:r>
            <a:endParaRPr lang="da-DK" sz="1600" dirty="0">
              <a:sym typeface="Wingdings" panose="05000000000000000000" pitchFamily="2" charset="2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76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31" y="374139"/>
            <a:ext cx="8320703" cy="396069"/>
          </a:xfrm>
        </p:spPr>
        <p:txBody>
          <a:bodyPr/>
          <a:lstStyle/>
          <a:p>
            <a:r>
              <a:rPr lang="da-DK" dirty="0" smtClean="0"/>
              <a:t>Professionelt læringsfællesskab omkring transfer 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757381" y="1064828"/>
            <a:ext cx="200429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Fælles værdier og visioner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757381" y="1901938"/>
            <a:ext cx="200429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Fokus på de studerendes læring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757381" y="2739259"/>
            <a:ext cx="200429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Reflekterende dialoger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757381" y="3549081"/>
            <a:ext cx="200429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a-DK" sz="1600" dirty="0" err="1" smtClean="0">
                <a:solidFill>
                  <a:schemeClr val="bg1"/>
                </a:solidFill>
              </a:rPr>
              <a:t>Deprivatisering</a:t>
            </a:r>
            <a:r>
              <a:rPr lang="da-DK" sz="1600" dirty="0" smtClean="0">
                <a:solidFill>
                  <a:schemeClr val="bg1"/>
                </a:solidFill>
              </a:rPr>
              <a:t> af praksis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757381" y="4348834"/>
            <a:ext cx="200429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Samarbejde</a:t>
            </a:r>
          </a:p>
          <a:p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182" y="1053630"/>
            <a:ext cx="6197600" cy="38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E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A8A1"/>
      </a:accent1>
      <a:accent2>
        <a:srgbClr val="D06478"/>
      </a:accent2>
      <a:accent3>
        <a:srgbClr val="AF4758"/>
      </a:accent3>
      <a:accent4>
        <a:srgbClr val="544150"/>
      </a:accent4>
      <a:accent5>
        <a:srgbClr val="6E586A"/>
      </a:accent5>
      <a:accent6>
        <a:srgbClr val="998A96"/>
      </a:accent6>
      <a:hlink>
        <a:srgbClr val="0000FF"/>
      </a:hlink>
      <a:folHlink>
        <a:srgbClr val="800080"/>
      </a:folHlink>
    </a:clrScheme>
    <a:fontScheme name="KE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EA-PPT_Version_02_01.potx" id="{4E274FF2-0A83-4ADF-BE0E-1F28E52DC3C3}" vid="{24B00555-144D-4FB9-A4FC-459059265D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438</Words>
  <Application>Microsoft Office PowerPoint</Application>
  <PresentationFormat>Skærmshow (16:9)</PresentationFormat>
  <Paragraphs>61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Wingdings</vt:lpstr>
      <vt:lpstr>Kontortema</vt:lpstr>
      <vt:lpstr>PowerPoint-præsentation</vt:lpstr>
      <vt:lpstr>Hvad har vi lært af projektet?  #1</vt:lpstr>
      <vt:lpstr>Praksisnærhed Mål: øget forståelse af begrebet om praksisnærhed som grundlag for vores didaktik </vt:lpstr>
      <vt:lpstr>praksisnærhed</vt:lpstr>
      <vt:lpstr>Hvad har vi lært af projektet</vt:lpstr>
      <vt:lpstr>Professionelt læringsfællesskab omkring transfer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Josephine Alling Møller</dc:creator>
  <cp:lastModifiedBy>Kim Peter Pedersen</cp:lastModifiedBy>
  <cp:revision>122</cp:revision>
  <cp:lastPrinted>2018-04-30T10:00:43Z</cp:lastPrinted>
  <dcterms:created xsi:type="dcterms:W3CDTF">2016-10-07T07:50:19Z</dcterms:created>
  <dcterms:modified xsi:type="dcterms:W3CDTF">2018-04-30T15:04:57Z</dcterms:modified>
</cp:coreProperties>
</file>