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1" r:id="rId2"/>
    <p:sldId id="323" r:id="rId3"/>
    <p:sldId id="318" r:id="rId4"/>
    <p:sldId id="303" r:id="rId5"/>
    <p:sldId id="317" r:id="rId6"/>
    <p:sldId id="31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3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628">
          <p15:clr>
            <a:srgbClr val="A4A3A4"/>
          </p15:clr>
        </p15:guide>
        <p15:guide id="4" orient="horz" pos="2162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1087">
          <p15:clr>
            <a:srgbClr val="A4A3A4"/>
          </p15:clr>
        </p15:guide>
        <p15:guide id="7" pos="5348">
          <p15:clr>
            <a:srgbClr val="A4A3A4"/>
          </p15:clr>
        </p15:guide>
        <p15:guide id="8" pos="2872">
          <p15:clr>
            <a:srgbClr val="A4A3A4"/>
          </p15:clr>
        </p15:guide>
        <p15:guide id="9" pos="383">
          <p15:clr>
            <a:srgbClr val="A4A3A4"/>
          </p15:clr>
        </p15:guide>
        <p15:guide id="10" orient="horz" pos="2163">
          <p15:clr>
            <a:srgbClr val="A4A3A4"/>
          </p15:clr>
        </p15:guide>
        <p15:guide id="11" orient="horz" pos="14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E45"/>
    <a:srgbClr val="F6EB61"/>
    <a:srgbClr val="F4364C"/>
    <a:srgbClr val="BCDC93"/>
    <a:srgbClr val="007DBA"/>
    <a:srgbClr val="869FB4"/>
    <a:srgbClr val="869F45"/>
    <a:srgbClr val="FA9370"/>
    <a:srgbClr val="56C26A"/>
    <a:srgbClr val="E0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7" autoAdjust="0"/>
    <p:restoredTop sz="78069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428" y="66"/>
      </p:cViewPr>
      <p:guideLst>
        <p:guide orient="horz" pos="3873"/>
        <p:guide orient="horz" pos="720"/>
        <p:guide orient="horz" pos="3628"/>
        <p:guide orient="horz" pos="2162"/>
        <p:guide orient="horz" pos="1490"/>
        <p:guide orient="horz" pos="1087"/>
        <p:guide pos="5348"/>
        <p:guide pos="2872"/>
        <p:guide pos="383"/>
        <p:guide orient="horz" pos="2163"/>
        <p:guide orient="horz" pos="1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568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30723-19E9-414F-94C4-A9383601042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08B3-BB66-5949-8BF1-0419F2E861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B4F6-C9D5-7749-B5D3-E38D4928F91F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F0D5-3A54-0F48-BA21-AF426CCFE9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 smtClean="0"/>
              <a:t>Fra tankpasser</a:t>
            </a:r>
            <a:r>
              <a:rPr lang="da-DK" sz="1200" baseline="0" dirty="0" smtClean="0"/>
              <a:t> til faciliteter</a:t>
            </a:r>
            <a:endParaRPr lang="da-DK" sz="1200" dirty="0" smtClean="0"/>
          </a:p>
          <a:p>
            <a:r>
              <a:rPr lang="da-DK" sz="1200" dirty="0" smtClean="0"/>
              <a:t>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Igennem videooplæg at introducere den studerende for begreber, teori, informationer, vejledninger eller andre grundlæggende kompetencer i forhold til emner før et undervisningsforløb påbegyndes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94620"/>
            <a:ext cx="288000" cy="3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97756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27 April,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601329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750" y="434357"/>
            <a:ext cx="2159000" cy="12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5710605"/>
            <a:ext cx="1533126" cy="8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lå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583503"/>
            <a:ext cx="3670404" cy="528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2078937"/>
            <a:ext cx="3670404" cy="1252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583503"/>
            <a:ext cx="3670404" cy="528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2078937"/>
            <a:ext cx="3670404" cy="1252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1583503"/>
            <a:ext cx="3670404" cy="528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2078937"/>
            <a:ext cx="3670404" cy="1252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CD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132" y="1583503"/>
            <a:ext cx="3670404" cy="528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2078937"/>
            <a:ext cx="3670404" cy="1252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3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583503"/>
            <a:ext cx="3670404" cy="528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2078937"/>
            <a:ext cx="3670404" cy="1252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E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583503"/>
            <a:ext cx="3670404" cy="52809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2078937"/>
            <a:ext cx="3670404" cy="1252539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0" y="0"/>
            <a:ext cx="2988000" cy="6858000"/>
          </a:xfrm>
          <a:prstGeom prst="rect">
            <a:avLst/>
          </a:prstGeom>
          <a:solidFill>
            <a:srgbClr val="EB4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4"/>
          <p:cNvSpPr>
            <a:spLocks/>
          </p:cNvSpPr>
          <p:nvPr userDrawn="1"/>
        </p:nvSpPr>
        <p:spPr>
          <a:xfrm>
            <a:off x="508468" y="429849"/>
            <a:ext cx="288000" cy="3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44595" y="744581"/>
            <a:ext cx="3362100" cy="37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tid.</a:t>
            </a:r>
            <a:endParaRPr lang="da-DK" dirty="0"/>
          </a:p>
        </p:txBody>
      </p:sp>
      <p:sp>
        <p:nvSpPr>
          <p:cNvPr id="21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496680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27 April, 2018</a:t>
            </a:fld>
            <a:r>
              <a:rPr lang="en-GB" dirty="0" smtClean="0"/>
              <a:t> </a:t>
            </a:r>
            <a:endParaRPr lang="da-DK" dirty="0"/>
          </a:p>
        </p:txBody>
      </p:sp>
      <p:pic>
        <p:nvPicPr>
          <p:cNvPr id="2" name="Billede 1" descr="PPT_back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176" y="0"/>
            <a:ext cx="621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94620"/>
            <a:ext cx="288000" cy="3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97756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27 April,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601329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750" y="434357"/>
            <a:ext cx="2159000" cy="1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5710605"/>
            <a:ext cx="1533126" cy="8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94620"/>
            <a:ext cx="288000" cy="3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97756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27 April,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601329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750" y="434357"/>
            <a:ext cx="2159000" cy="1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5710605"/>
            <a:ext cx="1533126" cy="8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94620"/>
            <a:ext cx="288000" cy="36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97756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27 April, 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601329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750" y="434357"/>
            <a:ext cx="2159000" cy="12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9000" y="5710605"/>
            <a:ext cx="1533126" cy="8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68" y="1301394"/>
            <a:ext cx="3990520" cy="54424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583190" y="1406917"/>
            <a:ext cx="3931200" cy="4533771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0" y="2047971"/>
            <a:ext cx="3948090" cy="3892719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358767"/>
            <a:ext cx="2057400" cy="365125"/>
          </a:xfrm>
        </p:spPr>
        <p:txBody>
          <a:bodyPr/>
          <a:lstStyle/>
          <a:p>
            <a:fld id="{2D4FF84C-9858-9A40-A44F-645F5AAB0447}" type="datetime3">
              <a:rPr lang="en-GB" smtClean="0"/>
              <a:t>27 April, 2018</a:t>
            </a:fld>
            <a:endParaRPr lang="da-DK"/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53586" y="588168"/>
            <a:ext cx="6208880" cy="365125"/>
          </a:xfrm>
        </p:spPr>
        <p:txBody>
          <a:bodyPr/>
          <a:lstStyle/>
          <a:p>
            <a:r>
              <a:rPr lang="da-DK"/>
              <a:t>Titel på præsentation</a:t>
            </a:r>
          </a:p>
        </p:txBody>
      </p:sp>
    </p:spTree>
    <p:extLst>
      <p:ext uri="{BB962C8B-B14F-4D97-AF65-F5344CB8AC3E}">
        <p14:creationId xmlns:p14="http://schemas.microsoft.com/office/powerpoint/2010/main" val="38504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F84C-9858-9A40-A44F-645F5AAB0447}" type="datetime3">
              <a:rPr lang="en-GB" smtClean="0"/>
              <a:t>27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25475" y="2105239"/>
            <a:ext cx="7854823" cy="377578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4968" y="1301394"/>
            <a:ext cx="7935330" cy="54424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21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27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3" y="2088191"/>
            <a:ext cx="7946701" cy="382692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4968" y="1301394"/>
            <a:ext cx="7962142" cy="54424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583503"/>
            <a:ext cx="3670404" cy="528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2078937"/>
            <a:ext cx="3670404" cy="1252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583503"/>
            <a:ext cx="3670404" cy="5280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2078937"/>
            <a:ext cx="3670404" cy="1252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628650" y="953053"/>
            <a:ext cx="288000" cy="3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1162598"/>
            <a:ext cx="7886700" cy="528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7"/>
            <a:ext cx="7886700" cy="413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51770" y="3587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fld id="{FA10A9B1-14D2-914D-B995-50036CE5AAA2}" type="datetime3">
              <a:rPr lang="en-GB" smtClean="0"/>
              <a:t>27 April,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3586" y="588168"/>
            <a:ext cx="620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</a:t>
            </a:r>
            <a:r>
              <a:rPr lang="da-DK" dirty="0" smtClean="0"/>
              <a:t>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553586" y="6297312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a-DK" sz="1100" b="1" smtClean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ts val="1400"/>
              </a:lnSpc>
              <a:spcBef>
                <a:spcPct val="0"/>
              </a:spcBef>
            </a:pPr>
            <a:fld id="{93C8C56B-E180-4F52-B5BE-B0E36A2C74AC}" type="slidenum">
              <a:rPr lang="da-DK" smtClean="0"/>
              <a:pPr>
                <a:lnSpc>
                  <a:spcPts val="1400"/>
                </a:lnSpc>
                <a:spcBef>
                  <a:spcPct val="0"/>
                </a:spcBef>
              </a:pPr>
              <a:t>‹nr.›</a:t>
            </a:fld>
            <a:endParaRPr lang="da-DK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69" y="6115074"/>
            <a:ext cx="820112" cy="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52" r:id="rId5"/>
    <p:sldLayoutId id="2147483653" r:id="rId6"/>
    <p:sldLayoutId id="2147483664" r:id="rId7"/>
    <p:sldLayoutId id="2147483654" r:id="rId8"/>
    <p:sldLayoutId id="2147483656" r:id="rId9"/>
    <p:sldLayoutId id="2147483658" r:id="rId10"/>
    <p:sldLayoutId id="2147483659" r:id="rId11"/>
    <p:sldLayoutId id="2147483655" r:id="rId12"/>
    <p:sldLayoutId id="2147483657" r:id="rId13"/>
    <p:sldLayoutId id="2147483660" r:id="rId14"/>
    <p:sldLayoutId id="2147483661" r:id="rId15"/>
    <p:sldLayoutId id="2147483663" r:id="rId16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457200" rtl="0" eaLnBrk="1" latinLnBrk="0" hangingPunct="1">
        <a:spcBef>
          <a:spcPct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2PUviKZX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jNaDgGIt7us" TargetMode="External"/><Relationship Id="rId1" Type="http://schemas.openxmlformats.org/officeDocument/2006/relationships/video" Target="https://www.youtube.com/embed/mPbdmRllz-Y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583C-A632-8041-A3A0-21DBB2ECC2F0}" type="datetime3">
              <a:rPr lang="en-GB" smtClean="0"/>
              <a:t>27 April, 2018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557" y="601329"/>
            <a:ext cx="5782173" cy="820601"/>
          </a:xfrm>
        </p:spPr>
        <p:txBody>
          <a:bodyPr/>
          <a:lstStyle/>
          <a:p>
            <a:r>
              <a:rPr lang="da-DK" dirty="0" smtClean="0"/>
              <a:t>Flipped Classroom i butiksøkonomi</a:t>
            </a:r>
          </a:p>
          <a:p>
            <a:r>
              <a:rPr lang="da-DK" dirty="0" smtClean="0"/>
              <a:t>Kim Skaaning, Lektor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5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583C-A632-8041-A3A0-21DBB2ECC2F0}" type="datetime3">
              <a:rPr lang="en-GB" smtClean="0"/>
              <a:t>27 April, 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Flipped Classroom i butiksøkonomi</a:t>
            </a:r>
            <a:endParaRPr lang="da-DK" dirty="0"/>
          </a:p>
        </p:txBody>
      </p:sp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flipped classroom</a:t>
            </a:r>
            <a:endParaRPr lang="da-DK" dirty="0"/>
          </a:p>
        </p:txBody>
      </p:sp>
      <p:pic>
        <p:nvPicPr>
          <p:cNvPr id="30" name="Pladsholder til billede 2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59" r="217" b="-2496"/>
          <a:stretch/>
        </p:blipFill>
        <p:spPr>
          <a:xfrm>
            <a:off x="847287" y="2129231"/>
            <a:ext cx="7423178" cy="2137971"/>
          </a:xfrm>
        </p:spPr>
      </p:pic>
      <p:sp>
        <p:nvSpPr>
          <p:cNvPr id="5" name="Venstre klammeparentes 4"/>
          <p:cNvSpPr/>
          <p:nvPr/>
        </p:nvSpPr>
        <p:spPr>
          <a:xfrm rot="16200000">
            <a:off x="1929487" y="3590130"/>
            <a:ext cx="304800" cy="1899557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Venstre klammeparentes 8"/>
          <p:cNvSpPr/>
          <p:nvPr/>
        </p:nvSpPr>
        <p:spPr>
          <a:xfrm rot="16200000">
            <a:off x="6915145" y="3584686"/>
            <a:ext cx="304800" cy="1899557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Venstre klammeparentes 9"/>
          <p:cNvSpPr/>
          <p:nvPr/>
        </p:nvSpPr>
        <p:spPr>
          <a:xfrm rot="16200000">
            <a:off x="3657598" y="3913982"/>
            <a:ext cx="304800" cy="1251856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Venstre klammeparentes 11"/>
          <p:cNvSpPr/>
          <p:nvPr/>
        </p:nvSpPr>
        <p:spPr>
          <a:xfrm rot="16200000">
            <a:off x="5225148" y="3924864"/>
            <a:ext cx="304800" cy="1251856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1132109" y="4806984"/>
            <a:ext cx="21336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Undervisning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Begrebsafklaring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Vejledning</a:t>
            </a:r>
            <a:endParaRPr lang="da-DK" sz="1400" dirty="0"/>
          </a:p>
        </p:txBody>
      </p:sp>
      <p:sp>
        <p:nvSpPr>
          <p:cNvPr id="14" name="Tekstfelt 13"/>
          <p:cNvSpPr txBox="1"/>
          <p:nvPr/>
        </p:nvSpPr>
        <p:spPr>
          <a:xfrm>
            <a:off x="2873841" y="4817866"/>
            <a:ext cx="2133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Hjemmearbejde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Opgave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Læsning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4615573" y="4829383"/>
            <a:ext cx="21336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Undervisning</a:t>
            </a:r>
            <a:endParaRPr lang="da-DK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Videooplæg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Begrebsafklaring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Vejledning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Opgave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Test</a:t>
            </a:r>
            <a:endParaRPr lang="da-DK" sz="1400" b="1" dirty="0"/>
          </a:p>
        </p:txBody>
      </p:sp>
      <p:sp>
        <p:nvSpPr>
          <p:cNvPr id="16" name="Tekstfelt 15"/>
          <p:cNvSpPr txBox="1"/>
          <p:nvPr/>
        </p:nvSpPr>
        <p:spPr>
          <a:xfrm>
            <a:off x="6391080" y="4802844"/>
            <a:ext cx="272026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/>
              <a:t>Praksisnær undervisning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C</a:t>
            </a:r>
            <a:r>
              <a:rPr lang="da-DK" sz="1400" b="1" dirty="0" smtClean="0"/>
              <a:t>ases fra egne virksomhed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Individuelle forudsætninger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Teori</a:t>
            </a:r>
          </a:p>
        </p:txBody>
      </p:sp>
    </p:spTree>
    <p:extLst>
      <p:ext uri="{BB962C8B-B14F-4D97-AF65-F5344CB8AC3E}">
        <p14:creationId xmlns:p14="http://schemas.microsoft.com/office/powerpoint/2010/main" val="19190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6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F84C-9858-9A40-A44F-645F5AAB0447}" type="datetime3">
              <a:rPr lang="en-GB" smtClean="0"/>
              <a:t>27 April, 2018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Flipped classroom i butiksøkonomi 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3</a:t>
            </a:fld>
            <a:endParaRPr lang="da-DK"/>
          </a:p>
        </p:txBody>
      </p:sp>
      <p:pic>
        <p:nvPicPr>
          <p:cNvPr id="17" name="m2PUviKZXDE"/>
          <p:cNvPicPr>
            <a:picLocks noGrp="1" noRot="1" noChangeAspect="1"/>
          </p:cNvPicPr>
          <p:nvPr>
            <p:ph type="pic" sz="quarter" idx="13"/>
            <a:videoFile r:link="rId1"/>
          </p:nvPr>
        </p:nvPicPr>
        <p:blipFill>
          <a:blip r:embed="rId3"/>
          <a:srcRect t="17947" b="17947"/>
          <a:stretch>
            <a:fillRect/>
          </a:stretch>
        </p:blipFill>
        <p:spPr>
          <a:xfrm>
            <a:off x="1195388" y="2105025"/>
            <a:ext cx="6713537" cy="3776663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gjorde jeg det: eksempel på flipped classroom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19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Flipped classroom i et transfer perspektiv</a:t>
            </a:r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4</a:t>
            </a:fld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43784" y="2031346"/>
            <a:ext cx="7320055" cy="3892719"/>
          </a:xfrm>
        </p:spPr>
        <p:txBody>
          <a:bodyPr/>
          <a:lstStyle/>
          <a:p>
            <a:pPr marL="342900" indent="-342900">
              <a:buClr>
                <a:srgbClr val="F4364C"/>
              </a:buClr>
              <a:buFont typeface="+mj-lt"/>
              <a:buAutoNum type="arabicPeriod"/>
            </a:pPr>
            <a:r>
              <a:rPr lang="da-DK" sz="1600" dirty="0" smtClean="0"/>
              <a:t>Den, der lærer, skal vide, hvad læringen kan anvendes til</a:t>
            </a:r>
            <a:endParaRPr lang="da-DK" sz="1600" dirty="0" smtClean="0"/>
          </a:p>
          <a:p>
            <a:pPr marL="342900" indent="-342900">
              <a:buClr>
                <a:srgbClr val="F4364C"/>
              </a:buClr>
              <a:buFont typeface="+mj-lt"/>
              <a:buAutoNum type="arabicPeriod"/>
            </a:pPr>
            <a:r>
              <a:rPr lang="da-DK" sz="1600" dirty="0" smtClean="0"/>
              <a:t>Det, der læres, skal </a:t>
            </a:r>
            <a:r>
              <a:rPr lang="da-DK" sz="1600" smtClean="0"/>
              <a:t>anvendes direkte</a:t>
            </a:r>
            <a:endParaRPr lang="da-DK" sz="1600" dirty="0" smtClean="0"/>
          </a:p>
          <a:p>
            <a:pPr marL="342900" indent="-342900">
              <a:buClr>
                <a:srgbClr val="F4364C"/>
              </a:buClr>
              <a:buFont typeface="+mj-lt"/>
              <a:buAutoNum type="arabicPeriod"/>
            </a:pPr>
            <a:r>
              <a:rPr lang="da-DK" sz="1600" dirty="0" smtClean="0"/>
              <a:t>Der skabes rum for direkte anvendelse af det lærte </a:t>
            </a:r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33D8-379A-3545-88D3-C76C2CD0DD9A}" type="datetime3">
              <a:rPr lang="en-GB" smtClean="0"/>
              <a:t>27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Flipped classroom i butiksøkonomi</a:t>
            </a:r>
            <a:endParaRPr lang="da-DK" dirty="0"/>
          </a:p>
        </p:txBody>
      </p:sp>
      <p:pic>
        <p:nvPicPr>
          <p:cNvPr id="7" name="mPbdmRllz-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72184" y="3829469"/>
            <a:ext cx="3753282" cy="2111221"/>
          </a:xfrm>
          <a:prstGeom prst="rect">
            <a:avLst/>
          </a:prstGeom>
        </p:spPr>
      </p:pic>
      <p:pic>
        <p:nvPicPr>
          <p:cNvPr id="8" name="jNaDgGIt7us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32564" y="3829469"/>
            <a:ext cx="3753212" cy="211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27 April, 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Flipped Classroom i butiksøkonomi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5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Uforudsete </a:t>
            </a:r>
            <a:r>
              <a:rPr lang="da-DK" dirty="0" err="1" smtClean="0"/>
              <a:t>A-ha</a:t>
            </a:r>
            <a:r>
              <a:rPr lang="da-DK" dirty="0" smtClean="0"/>
              <a:t> oplevelser</a:t>
            </a:r>
            <a:endParaRPr lang="da-DK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29617"/>
              </p:ext>
            </p:extLst>
          </p:nvPr>
        </p:nvGraphicFramePr>
        <p:xfrm>
          <a:off x="666466" y="2088191"/>
          <a:ext cx="7840648" cy="377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324"/>
                <a:gridCol w="3920324"/>
              </a:tblGrid>
              <a:tr h="391721">
                <a:tc>
                  <a:txBody>
                    <a:bodyPr/>
                    <a:lstStyle/>
                    <a:p>
                      <a:r>
                        <a:rPr lang="da-DK" dirty="0" smtClean="0"/>
                        <a:t>Underviser perspektiv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Deltager</a:t>
                      </a:r>
                      <a:r>
                        <a:rPr lang="da-DK" baseline="0" dirty="0" smtClean="0"/>
                        <a:t> perspektiv</a:t>
                      </a:r>
                      <a:endParaRPr lang="da-DK" dirty="0"/>
                    </a:p>
                  </a:txBody>
                  <a:tcPr/>
                </a:tc>
              </a:tr>
              <a:tr h="2704482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4364C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smtClean="0"/>
                        <a:t>Underviser på højere taksonomisk niveau</a:t>
                      </a:r>
                    </a:p>
                    <a:p>
                      <a:pPr marL="0" indent="0">
                        <a:buClr>
                          <a:srgbClr val="F4364C"/>
                        </a:buClr>
                        <a:buFont typeface="Arial" panose="020B0604020202020204" pitchFamily="34" charset="0"/>
                        <a:buNone/>
                      </a:pPr>
                      <a:endParaRPr lang="da-DK" sz="1800" dirty="0" smtClean="0"/>
                    </a:p>
                    <a:p>
                      <a:pPr marL="342900" indent="-342900">
                        <a:buClr>
                          <a:srgbClr val="F4364C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smtClean="0"/>
                        <a:t>Høj grad af motivation hos de studerende</a:t>
                      </a:r>
                    </a:p>
                    <a:p>
                      <a:pPr marL="342900" indent="-342900">
                        <a:buClr>
                          <a:srgbClr val="F4364C"/>
                        </a:buClr>
                        <a:buFont typeface="Arial" panose="020B0604020202020204" pitchFamily="34" charset="0"/>
                        <a:buChar char="•"/>
                      </a:pPr>
                      <a:endParaRPr lang="da-DK" sz="1800" dirty="0" smtClean="0"/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36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800" dirty="0" smtClean="0"/>
                        <a:t>Formel vurdering: højt karaktersnit: 9,6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36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800" dirty="0" smtClean="0"/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36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Bedre brugertilfredsheds-undersøgelse (BTU)</a:t>
                      </a:r>
                    </a:p>
                    <a:p>
                      <a:pPr marL="0" indent="0">
                        <a:buClr>
                          <a:srgbClr val="F4364C"/>
                        </a:buClr>
                        <a:buFont typeface="Arial" panose="020B0604020202020204" pitchFamily="34" charset="0"/>
                        <a:buNone/>
                      </a:pPr>
                      <a:endParaRPr lang="da-DK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baseline="0" dirty="0" smtClean="0"/>
                        <a:t>Målrettet læring, koblet til praksis. De ved hvorfor/hvad de skal lære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endParaRPr lang="da-DK" baseline="0" dirty="0" smtClean="0"/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a-DK" baseline="0" dirty="0" smtClean="0"/>
                        <a:t>Følte sig bedre forberedte til undervisningen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endParaRPr lang="da-DK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baseline="0" dirty="0" smtClean="0"/>
                        <a:t>Huskede </a:t>
                      </a:r>
                      <a:r>
                        <a:rPr lang="da-DK" baseline="0" dirty="0" smtClean="0"/>
                        <a:t>bedre hvordan teori var anvendt og </a:t>
                      </a:r>
                      <a:r>
                        <a:rPr lang="da-DK" baseline="0" dirty="0" smtClean="0"/>
                        <a:t>relevant </a:t>
                      </a:r>
                      <a:r>
                        <a:rPr lang="da-DK" baseline="0" dirty="0" smtClean="0"/>
                        <a:t>for praksis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a-DK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dirty="0" smtClean="0"/>
                        <a:t>Forventningsafstemning</a:t>
                      </a:r>
                      <a:r>
                        <a:rPr lang="da-DK" baseline="0" dirty="0" smtClean="0"/>
                        <a:t> pga. videooplæg. </a:t>
                      </a:r>
                      <a:endParaRPr lang="da-DK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</a:t>
            </a:r>
            <a:endParaRPr lang="da-DK" dirty="0"/>
          </a:p>
        </p:txBody>
      </p:sp>
      <p:sp>
        <p:nvSpPr>
          <p:cNvPr id="8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27 April, 2018</a:t>
            </a:fld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44595" y="1511883"/>
            <a:ext cx="3362100" cy="1296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Kontakt:</a:t>
            </a:r>
          </a:p>
          <a:p>
            <a:r>
              <a:rPr lang="da-DK" dirty="0" smtClean="0"/>
              <a:t>Kim Skaaning</a:t>
            </a:r>
          </a:p>
          <a:p>
            <a:r>
              <a:rPr lang="da-DK" dirty="0" smtClean="0"/>
              <a:t>Email: kisk@kea.dk</a:t>
            </a:r>
          </a:p>
          <a:p>
            <a:r>
              <a:rPr lang="da-DK" dirty="0" smtClean="0"/>
              <a:t>Mob: 61471106</a:t>
            </a:r>
          </a:p>
          <a:p>
            <a:endParaRPr lang="da-DK" sz="8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42" y="3243322"/>
            <a:ext cx="882209" cy="2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A8A1"/>
      </a:accent1>
      <a:accent2>
        <a:srgbClr val="D06478"/>
      </a:accent2>
      <a:accent3>
        <a:srgbClr val="AF4758"/>
      </a:accent3>
      <a:accent4>
        <a:srgbClr val="544150"/>
      </a:accent4>
      <a:accent5>
        <a:srgbClr val="6E586A"/>
      </a:accent5>
      <a:accent6>
        <a:srgbClr val="998A96"/>
      </a:accent6>
      <a:hlink>
        <a:srgbClr val="0000FF"/>
      </a:hlink>
      <a:folHlink>
        <a:srgbClr val="800080"/>
      </a:folHlink>
    </a:clrScheme>
    <a:fontScheme name="KE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A-PPT_Version_02_01.potx" id="{4E274FF2-0A83-4ADF-BE0E-1F28E52DC3C3}" vid="{24B00555-144D-4FB9-A4FC-459059265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220</Words>
  <Application>Microsoft Office PowerPoint</Application>
  <PresentationFormat>Skærmshow (4:3)</PresentationFormat>
  <Paragraphs>68</Paragraphs>
  <Slides>6</Slides>
  <Notes>2</Notes>
  <HiddenSlides>0</HiddenSlides>
  <MMClips>3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Kontortema</vt:lpstr>
      <vt:lpstr>PowerPoint-præsentation</vt:lpstr>
      <vt:lpstr>Hvad er flipped classroom</vt:lpstr>
      <vt:lpstr>Hvordan gjorde jeg det: eksempel på flipped classroom</vt:lpstr>
      <vt:lpstr>Flipped classroom i et transfer perspektiv</vt:lpstr>
      <vt:lpstr>Uforudsete A-ha oplevelser</vt:lpstr>
      <vt:lpstr>Tak for din tid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Alling Møller</dc:creator>
  <cp:lastModifiedBy>Kim Skaaning</cp:lastModifiedBy>
  <cp:revision>125</cp:revision>
  <dcterms:created xsi:type="dcterms:W3CDTF">2016-10-07T07:50:19Z</dcterms:created>
  <dcterms:modified xsi:type="dcterms:W3CDTF">2018-04-27T12:44:39Z</dcterms:modified>
</cp:coreProperties>
</file>